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handoutMasterIdLst>
    <p:handoutMasterId r:id="rId50"/>
  </p:handoutMasterIdLst>
  <p:sldIdLst>
    <p:sldId id="256" r:id="rId5"/>
    <p:sldId id="262" r:id="rId6"/>
    <p:sldId id="318" r:id="rId7"/>
    <p:sldId id="317" r:id="rId8"/>
    <p:sldId id="272" r:id="rId9"/>
    <p:sldId id="263" r:id="rId10"/>
    <p:sldId id="319" r:id="rId11"/>
    <p:sldId id="267" r:id="rId12"/>
    <p:sldId id="277" r:id="rId13"/>
    <p:sldId id="278" r:id="rId14"/>
    <p:sldId id="323" r:id="rId15"/>
    <p:sldId id="281" r:id="rId16"/>
    <p:sldId id="282" r:id="rId17"/>
    <p:sldId id="283" r:id="rId18"/>
    <p:sldId id="320" r:id="rId19"/>
    <p:sldId id="286" r:id="rId20"/>
    <p:sldId id="324" r:id="rId21"/>
    <p:sldId id="287" r:id="rId22"/>
    <p:sldId id="325" r:id="rId23"/>
    <p:sldId id="328" r:id="rId24"/>
    <p:sldId id="290" r:id="rId25"/>
    <p:sldId id="291" r:id="rId26"/>
    <p:sldId id="292" r:id="rId27"/>
    <p:sldId id="321" r:id="rId28"/>
    <p:sldId id="327" r:id="rId29"/>
    <p:sldId id="297" r:id="rId30"/>
    <p:sldId id="314" r:id="rId31"/>
    <p:sldId id="298" r:id="rId32"/>
    <p:sldId id="299" r:id="rId33"/>
    <p:sldId id="300" r:id="rId34"/>
    <p:sldId id="301" r:id="rId35"/>
    <p:sldId id="302" r:id="rId36"/>
    <p:sldId id="304" r:id="rId37"/>
    <p:sldId id="322" r:id="rId38"/>
    <p:sldId id="313" r:id="rId39"/>
    <p:sldId id="306" r:id="rId40"/>
    <p:sldId id="307" r:id="rId41"/>
    <p:sldId id="308" r:id="rId42"/>
    <p:sldId id="309" r:id="rId43"/>
    <p:sldId id="310" r:id="rId44"/>
    <p:sldId id="311" r:id="rId45"/>
    <p:sldId id="315" r:id="rId46"/>
    <p:sldId id="312" r:id="rId47"/>
    <p:sldId id="25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ha Kucuksungur" initials="TK" lastIdx="4" clrIdx="0">
    <p:extLst>
      <p:ext uri="{19B8F6BF-5375-455C-9EA6-DF929625EA0E}">
        <p15:presenceInfo xmlns:p15="http://schemas.microsoft.com/office/powerpoint/2012/main" userId="S::talha.kucuksungur@sbrnexus.nl::a1345661-8b30-4ae0-84e4-9b30c8a3f155" providerId="AD"/>
      </p:ext>
    </p:extLst>
  </p:cmAuthor>
  <p:cmAuthor id="2" name="Gerard Huis in 't Veld" initials="GHi'V" lastIdx="1" clrIdx="1">
    <p:extLst>
      <p:ext uri="{19B8F6BF-5375-455C-9EA6-DF929625EA0E}">
        <p15:presenceInfo xmlns:p15="http://schemas.microsoft.com/office/powerpoint/2012/main" userId="S::gerard.huisintveld@sbrnexus.nl::7b0b872f-78c7-42de-a3d7-fa26fff3ed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680"/>
    <a:srgbClr val="4CB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outlineViewPr>
    <p:cViewPr>
      <p:scale>
        <a:sx n="33" d="100"/>
        <a:sy n="33" d="100"/>
      </p:scale>
      <p:origin x="0" y="-15960"/>
    </p:cViewPr>
  </p:outlineViewPr>
  <p:notesTextViewPr>
    <p:cViewPr>
      <p:scale>
        <a:sx n="1" d="1"/>
        <a:sy n="1" d="1"/>
      </p:scale>
      <p:origin x="0" y="0"/>
    </p:cViewPr>
  </p:notesTextViewPr>
  <p:notesViewPr>
    <p:cSldViewPr snapToGrid="0">
      <p:cViewPr varScale="1">
        <p:scale>
          <a:sx n="85" d="100"/>
          <a:sy n="85" d="100"/>
        </p:scale>
        <p:origin x="218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userId="55b9519d-a9bf-4e64-af2a-66c4776a21b6" providerId="ADAL" clId="{99351A2F-E4D3-4FE5-9517-5338C8BE2427}"/>
    <pc:docChg chg="undo custSel modSld">
      <pc:chgData name="Martin" userId="55b9519d-a9bf-4e64-af2a-66c4776a21b6" providerId="ADAL" clId="{99351A2F-E4D3-4FE5-9517-5338C8BE2427}" dt="2021-02-15T11:23:40.321" v="29" actId="164"/>
      <pc:docMkLst>
        <pc:docMk/>
      </pc:docMkLst>
      <pc:sldChg chg="addSp delSp modSp mod modAnim">
        <pc:chgData name="Martin" userId="55b9519d-a9bf-4e64-af2a-66c4776a21b6" providerId="ADAL" clId="{99351A2F-E4D3-4FE5-9517-5338C8BE2427}" dt="2021-02-15T11:23:40.321" v="29" actId="164"/>
        <pc:sldMkLst>
          <pc:docMk/>
          <pc:sldMk cId="1532670847" sldId="258"/>
        </pc:sldMkLst>
        <pc:spChg chg="mod">
          <ac:chgData name="Martin" userId="55b9519d-a9bf-4e64-af2a-66c4776a21b6" providerId="ADAL" clId="{99351A2F-E4D3-4FE5-9517-5338C8BE2427}" dt="2021-02-15T11:18:32.248" v="24" actId="20577"/>
          <ac:spMkLst>
            <pc:docMk/>
            <pc:sldMk cId="1532670847" sldId="258"/>
            <ac:spMk id="2" creationId="{F7722DCF-64F8-4538-BD02-213DA6E4FF59}"/>
          </ac:spMkLst>
        </pc:spChg>
        <pc:spChg chg="mod">
          <ac:chgData name="Martin" userId="55b9519d-a9bf-4e64-af2a-66c4776a21b6" providerId="ADAL" clId="{99351A2F-E4D3-4FE5-9517-5338C8BE2427}" dt="2021-02-15T11:16:09.533" v="3" actId="20577"/>
          <ac:spMkLst>
            <pc:docMk/>
            <pc:sldMk cId="1532670847" sldId="258"/>
            <ac:spMk id="13" creationId="{59949B3C-C0B1-4A47-8E19-371770905F9E}"/>
          </ac:spMkLst>
        </pc:spChg>
        <pc:grpChg chg="add mod">
          <ac:chgData name="Martin" userId="55b9519d-a9bf-4e64-af2a-66c4776a21b6" providerId="ADAL" clId="{99351A2F-E4D3-4FE5-9517-5338C8BE2427}" dt="2021-02-15T11:23:40.321" v="29" actId="164"/>
          <ac:grpSpMkLst>
            <pc:docMk/>
            <pc:sldMk cId="1532670847" sldId="258"/>
            <ac:grpSpMk id="21" creationId="{1F3E74CF-7AE9-46E0-83EC-96A0CFAF4E55}"/>
          </ac:grpSpMkLst>
        </pc:grpChg>
        <pc:grpChg chg="add del mod">
          <ac:chgData name="Martin" userId="55b9519d-a9bf-4e64-af2a-66c4776a21b6" providerId="ADAL" clId="{99351A2F-E4D3-4FE5-9517-5338C8BE2427}" dt="2021-02-15T11:23:40.321" v="29" actId="164"/>
          <ac:grpSpMkLst>
            <pc:docMk/>
            <pc:sldMk cId="1532670847" sldId="258"/>
            <ac:grpSpMk id="105" creationId="{9D0FB9E2-8D87-4F9A-9A86-774209FDAF06}"/>
          </ac:grpSpMkLst>
        </pc:grpChg>
        <pc:picChg chg="add mod">
          <ac:chgData name="Martin" userId="55b9519d-a9bf-4e64-af2a-66c4776a21b6" providerId="ADAL" clId="{99351A2F-E4D3-4FE5-9517-5338C8BE2427}" dt="2021-02-15T11:23:40.321" v="29" actId="164"/>
          <ac:picMkLst>
            <pc:docMk/>
            <pc:sldMk cId="1532670847" sldId="258"/>
            <ac:picMk id="20" creationId="{B62FC529-6445-4A9E-A268-B2879D195B00}"/>
          </ac:picMkLst>
        </pc:picChg>
        <pc:picChg chg="mod">
          <ac:chgData name="Martin" userId="55b9519d-a9bf-4e64-af2a-66c4776a21b6" providerId="ADAL" clId="{99351A2F-E4D3-4FE5-9517-5338C8BE2427}" dt="2021-02-15T11:16:39.301" v="6" actId="14100"/>
          <ac:picMkLst>
            <pc:docMk/>
            <pc:sldMk cId="1532670847" sldId="258"/>
            <ac:picMk id="89" creationId="{3446A3F8-2C03-411A-93FF-D7A19845F343}"/>
          </ac:picMkLst>
        </pc:picChg>
        <pc:picChg chg="mod">
          <ac:chgData name="Martin" userId="55b9519d-a9bf-4e64-af2a-66c4776a21b6" providerId="ADAL" clId="{99351A2F-E4D3-4FE5-9517-5338C8BE2427}" dt="2021-02-15T11:16:39.301" v="6" actId="14100"/>
          <ac:picMkLst>
            <pc:docMk/>
            <pc:sldMk cId="1532670847" sldId="258"/>
            <ac:picMk id="90" creationId="{2A980367-8724-41BE-BFEA-C026FC3EEDAA}"/>
          </ac:picMkLst>
        </pc:picChg>
        <pc:picChg chg="mod">
          <ac:chgData name="Martin" userId="55b9519d-a9bf-4e64-af2a-66c4776a21b6" providerId="ADAL" clId="{99351A2F-E4D3-4FE5-9517-5338C8BE2427}" dt="2021-02-15T11:16:39.301" v="6" actId="14100"/>
          <ac:picMkLst>
            <pc:docMk/>
            <pc:sldMk cId="1532670847" sldId="258"/>
            <ac:picMk id="91" creationId="{2BE343DF-E42A-4FAE-BB59-86B9F9865774}"/>
          </ac:picMkLst>
        </pc:picChg>
        <pc:picChg chg="mod">
          <ac:chgData name="Martin" userId="55b9519d-a9bf-4e64-af2a-66c4776a21b6" providerId="ADAL" clId="{99351A2F-E4D3-4FE5-9517-5338C8BE2427}" dt="2021-02-15T11:16:39.301" v="6" actId="14100"/>
          <ac:picMkLst>
            <pc:docMk/>
            <pc:sldMk cId="1532670847" sldId="258"/>
            <ac:picMk id="92" creationId="{93AE889D-9E1A-49FD-93F9-36E4657FCD91}"/>
          </ac:picMkLst>
        </pc:picChg>
        <pc:picChg chg="mod">
          <ac:chgData name="Martin" userId="55b9519d-a9bf-4e64-af2a-66c4776a21b6" providerId="ADAL" clId="{99351A2F-E4D3-4FE5-9517-5338C8BE2427}" dt="2021-02-15T11:16:39.301" v="6" actId="14100"/>
          <ac:picMkLst>
            <pc:docMk/>
            <pc:sldMk cId="1532670847" sldId="258"/>
            <ac:picMk id="93" creationId="{C4EC0B4B-FEB0-4EB3-B99A-D08185CC3A0C}"/>
          </ac:picMkLst>
        </pc:picChg>
        <pc:picChg chg="mod">
          <ac:chgData name="Martin" userId="55b9519d-a9bf-4e64-af2a-66c4776a21b6" providerId="ADAL" clId="{99351A2F-E4D3-4FE5-9517-5338C8BE2427}" dt="2021-02-15T11:16:39.301" v="6" actId="14100"/>
          <ac:picMkLst>
            <pc:docMk/>
            <pc:sldMk cId="1532670847" sldId="258"/>
            <ac:picMk id="94" creationId="{73FD417A-7BBC-4C69-A88A-D11708C079E8}"/>
          </ac:picMkLst>
        </pc:picChg>
        <pc:picChg chg="mod">
          <ac:chgData name="Martin" userId="55b9519d-a9bf-4e64-af2a-66c4776a21b6" providerId="ADAL" clId="{99351A2F-E4D3-4FE5-9517-5338C8BE2427}" dt="2021-02-15T11:16:39.301" v="6" actId="14100"/>
          <ac:picMkLst>
            <pc:docMk/>
            <pc:sldMk cId="1532670847" sldId="258"/>
            <ac:picMk id="1028" creationId="{04AE07B3-1328-4519-BC8A-7D2F00AF0FE5}"/>
          </ac:picMkLst>
        </pc:picChg>
        <pc:picChg chg="mod">
          <ac:chgData name="Martin" userId="55b9519d-a9bf-4e64-af2a-66c4776a21b6" providerId="ADAL" clId="{99351A2F-E4D3-4FE5-9517-5338C8BE2427}" dt="2021-02-15T11:16:39.301" v="6" actId="14100"/>
          <ac:picMkLst>
            <pc:docMk/>
            <pc:sldMk cId="1532670847" sldId="258"/>
            <ac:picMk id="1034" creationId="{E494280A-8209-4C1D-8F72-32733AC7D554}"/>
          </ac:picMkLst>
        </pc:picChg>
        <pc:picChg chg="del">
          <ac:chgData name="Martin" userId="55b9519d-a9bf-4e64-af2a-66c4776a21b6" providerId="ADAL" clId="{99351A2F-E4D3-4FE5-9517-5338C8BE2427}" dt="2021-02-15T11:16:26.366" v="4" actId="478"/>
          <ac:picMkLst>
            <pc:docMk/>
            <pc:sldMk cId="1532670847" sldId="258"/>
            <ac:picMk id="1036" creationId="{C9870979-AF7A-48F2-B011-A5EDBCD64E02}"/>
          </ac:picMkLst>
        </pc:picChg>
        <pc:picChg chg="mod">
          <ac:chgData name="Martin" userId="55b9519d-a9bf-4e64-af2a-66c4776a21b6" providerId="ADAL" clId="{99351A2F-E4D3-4FE5-9517-5338C8BE2427}" dt="2021-02-15T11:16:39.301" v="6" actId="14100"/>
          <ac:picMkLst>
            <pc:docMk/>
            <pc:sldMk cId="1532670847" sldId="258"/>
            <ac:picMk id="1040" creationId="{982B0354-1BB6-41BF-85F0-315FBF412DD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3E0D2-F4E1-47C5-A455-2247C467753E}"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nl-NL"/>
        </a:p>
      </dgm:t>
    </dgm:pt>
    <dgm:pt modelId="{0736BC72-4E78-4B83-9721-3FC75C127D94}">
      <dgm:prSet phldrT="[Tekst]"/>
      <dgm:spPr/>
      <dgm:t>
        <a:bodyPr/>
        <a:lstStyle/>
        <a:p>
          <a:r>
            <a:rPr lang="nl-NL" noProof="0"/>
            <a:t>Governance</a:t>
          </a:r>
        </a:p>
      </dgm:t>
    </dgm:pt>
    <dgm:pt modelId="{D00E424F-7115-40A3-A243-73512AF59CA8}" type="parTrans" cxnId="{BB963D3E-8D39-4D2C-B3F5-C58EBEC8C48C}">
      <dgm:prSet/>
      <dgm:spPr/>
      <dgm:t>
        <a:bodyPr/>
        <a:lstStyle/>
        <a:p>
          <a:endParaRPr lang="nl-NL"/>
        </a:p>
      </dgm:t>
    </dgm:pt>
    <dgm:pt modelId="{409D1E13-DD17-466B-9BA9-5BE50C7137CE}" type="sibTrans" cxnId="{BB963D3E-8D39-4D2C-B3F5-C58EBEC8C48C}">
      <dgm:prSet/>
      <dgm:spPr/>
      <dgm:t>
        <a:bodyPr/>
        <a:lstStyle/>
        <a:p>
          <a:endParaRPr lang="nl-NL"/>
        </a:p>
      </dgm:t>
    </dgm:pt>
    <dgm:pt modelId="{BD7B5D22-6DD3-47FE-9FCC-AA594B310512}">
      <dgm:prSet phldrT="[Tekst]"/>
      <dgm:spPr/>
      <dgm:t>
        <a:bodyPr/>
        <a:lstStyle/>
        <a:p>
          <a:r>
            <a:rPr lang="nl-NL" noProof="0"/>
            <a:t>Gegevens</a:t>
          </a:r>
        </a:p>
      </dgm:t>
    </dgm:pt>
    <dgm:pt modelId="{4D6ADDFD-0D0E-4D0E-8927-84ECC7B2FE77}" type="parTrans" cxnId="{C79FE31D-6E1E-4C3A-B9D3-FD62E2823688}">
      <dgm:prSet/>
      <dgm:spPr/>
      <dgm:t>
        <a:bodyPr/>
        <a:lstStyle/>
        <a:p>
          <a:endParaRPr lang="nl-NL"/>
        </a:p>
      </dgm:t>
    </dgm:pt>
    <dgm:pt modelId="{6DE51301-4036-4E5E-AEB9-D140499829B6}" type="sibTrans" cxnId="{C79FE31D-6E1E-4C3A-B9D3-FD62E2823688}">
      <dgm:prSet/>
      <dgm:spPr/>
      <dgm:t>
        <a:bodyPr/>
        <a:lstStyle/>
        <a:p>
          <a:endParaRPr lang="nl-NL"/>
        </a:p>
      </dgm:t>
    </dgm:pt>
    <dgm:pt modelId="{40EAD9FE-C79F-4029-8B58-6DCE56E7E85C}">
      <dgm:prSet phldrT="[Tekst]"/>
      <dgm:spPr/>
      <dgm:t>
        <a:bodyPr/>
        <a:lstStyle/>
        <a:p>
          <a:r>
            <a:rPr lang="nl-NL" noProof="0"/>
            <a:t>Processen</a:t>
          </a:r>
        </a:p>
      </dgm:t>
    </dgm:pt>
    <dgm:pt modelId="{0C036D37-8769-4836-9E6B-DF93A22F1B7E}" type="parTrans" cxnId="{21B389E9-1A5C-4DA7-A4D3-1F2DC1E8C86B}">
      <dgm:prSet/>
      <dgm:spPr/>
      <dgm:t>
        <a:bodyPr/>
        <a:lstStyle/>
        <a:p>
          <a:endParaRPr lang="nl-NL"/>
        </a:p>
      </dgm:t>
    </dgm:pt>
    <dgm:pt modelId="{A2605B8D-4024-4199-9949-84ABA44FB79F}" type="sibTrans" cxnId="{21B389E9-1A5C-4DA7-A4D3-1F2DC1E8C86B}">
      <dgm:prSet/>
      <dgm:spPr/>
      <dgm:t>
        <a:bodyPr/>
        <a:lstStyle/>
        <a:p>
          <a:endParaRPr lang="nl-NL"/>
        </a:p>
      </dgm:t>
    </dgm:pt>
    <dgm:pt modelId="{E7903BB1-DC4B-401E-82C6-DE2AF50CA691}">
      <dgm:prSet phldrT="[Tekst]"/>
      <dgm:spPr/>
      <dgm:t>
        <a:bodyPr/>
        <a:lstStyle/>
        <a:p>
          <a:r>
            <a:rPr lang="nl-NL" noProof="0" dirty="0"/>
            <a:t>Technieken</a:t>
          </a:r>
        </a:p>
      </dgm:t>
    </dgm:pt>
    <dgm:pt modelId="{90D47878-C3EA-484C-B229-879CFB4F369E}" type="parTrans" cxnId="{DEB7A1DE-FB61-499A-987A-9814CA11415F}">
      <dgm:prSet/>
      <dgm:spPr/>
      <dgm:t>
        <a:bodyPr/>
        <a:lstStyle/>
        <a:p>
          <a:endParaRPr lang="nl-NL"/>
        </a:p>
      </dgm:t>
    </dgm:pt>
    <dgm:pt modelId="{886E53F5-E263-458A-B8CC-D6D1788CC73F}" type="sibTrans" cxnId="{DEB7A1DE-FB61-499A-987A-9814CA11415F}">
      <dgm:prSet/>
      <dgm:spPr/>
      <dgm:t>
        <a:bodyPr/>
        <a:lstStyle/>
        <a:p>
          <a:endParaRPr lang="nl-NL"/>
        </a:p>
      </dgm:t>
    </dgm:pt>
    <dgm:pt modelId="{D7863130-07DB-49C9-BAAE-683AE2ABFBB9}">
      <dgm:prSet phldrT="[Tekst]"/>
      <dgm:spPr/>
      <dgm:t>
        <a:bodyPr/>
        <a:lstStyle/>
        <a:p>
          <a:r>
            <a:rPr lang="nl-NL" noProof="0" dirty="0"/>
            <a:t>SBR</a:t>
          </a:r>
        </a:p>
      </dgm:t>
    </dgm:pt>
    <dgm:pt modelId="{27BE33C9-377C-4958-B2F7-1C2928A200FF}" type="parTrans" cxnId="{1A0F5B40-3BBB-4CCF-9548-FB5B7BA6427B}">
      <dgm:prSet/>
      <dgm:spPr/>
      <dgm:t>
        <a:bodyPr/>
        <a:lstStyle/>
        <a:p>
          <a:endParaRPr lang="nl-NL"/>
        </a:p>
      </dgm:t>
    </dgm:pt>
    <dgm:pt modelId="{61DA35FE-A3BC-4033-82C0-0E71D814F6DF}" type="sibTrans" cxnId="{1A0F5B40-3BBB-4CCF-9548-FB5B7BA6427B}">
      <dgm:prSet/>
      <dgm:spPr/>
      <dgm:t>
        <a:bodyPr/>
        <a:lstStyle/>
        <a:p>
          <a:endParaRPr lang="nl-NL"/>
        </a:p>
      </dgm:t>
    </dgm:pt>
    <dgm:pt modelId="{A84E2871-CB81-4915-81ED-C1C1DD4E2228}" type="pres">
      <dgm:prSet presAssocID="{5363E0D2-F4E1-47C5-A455-2247C467753E}" presName="Name0" presStyleCnt="0">
        <dgm:presLayoutVars>
          <dgm:chPref val="1"/>
          <dgm:dir/>
          <dgm:animOne val="branch"/>
          <dgm:animLvl val="lvl"/>
          <dgm:resizeHandles/>
        </dgm:presLayoutVars>
      </dgm:prSet>
      <dgm:spPr/>
    </dgm:pt>
    <dgm:pt modelId="{0CC5EEF9-1852-40A3-8047-5DCB0838A09F}" type="pres">
      <dgm:prSet presAssocID="{D7863130-07DB-49C9-BAAE-683AE2ABFBB9}" presName="vertOne" presStyleCnt="0"/>
      <dgm:spPr/>
    </dgm:pt>
    <dgm:pt modelId="{3CF12230-0403-48B9-AC24-F2EC3C64F697}" type="pres">
      <dgm:prSet presAssocID="{D7863130-07DB-49C9-BAAE-683AE2ABFBB9}" presName="txOne" presStyleLbl="node0" presStyleIdx="0" presStyleCnt="1">
        <dgm:presLayoutVars>
          <dgm:chPref val="3"/>
        </dgm:presLayoutVars>
      </dgm:prSet>
      <dgm:spPr/>
    </dgm:pt>
    <dgm:pt modelId="{92D87E46-8788-4524-8256-F0E6FD605082}" type="pres">
      <dgm:prSet presAssocID="{D7863130-07DB-49C9-BAAE-683AE2ABFBB9}" presName="parTransOne" presStyleCnt="0"/>
      <dgm:spPr/>
    </dgm:pt>
    <dgm:pt modelId="{8E106F8E-8164-4C41-8597-9BB4F60A88A9}" type="pres">
      <dgm:prSet presAssocID="{D7863130-07DB-49C9-BAAE-683AE2ABFBB9}" presName="horzOne" presStyleCnt="0"/>
      <dgm:spPr/>
    </dgm:pt>
    <dgm:pt modelId="{82D8AAD5-9813-4D06-B43E-9A3667D11748}" type="pres">
      <dgm:prSet presAssocID="{0736BC72-4E78-4B83-9721-3FC75C127D94}" presName="vertTwo" presStyleCnt="0"/>
      <dgm:spPr/>
    </dgm:pt>
    <dgm:pt modelId="{13E4D16A-4630-4908-A0BD-502A031F4392}" type="pres">
      <dgm:prSet presAssocID="{0736BC72-4E78-4B83-9721-3FC75C127D94}" presName="txTwo" presStyleLbl="node2" presStyleIdx="0" presStyleCnt="1">
        <dgm:presLayoutVars>
          <dgm:chPref val="3"/>
        </dgm:presLayoutVars>
      </dgm:prSet>
      <dgm:spPr/>
    </dgm:pt>
    <dgm:pt modelId="{188E829D-7BA2-46F5-BFAC-2391F8EE47E4}" type="pres">
      <dgm:prSet presAssocID="{0736BC72-4E78-4B83-9721-3FC75C127D94}" presName="parTransTwo" presStyleCnt="0"/>
      <dgm:spPr/>
    </dgm:pt>
    <dgm:pt modelId="{1DC03C5E-1864-4E86-B71D-92CB325474E9}" type="pres">
      <dgm:prSet presAssocID="{0736BC72-4E78-4B83-9721-3FC75C127D94}" presName="horzTwo" presStyleCnt="0"/>
      <dgm:spPr/>
    </dgm:pt>
    <dgm:pt modelId="{7CB2B2B6-BDA8-44C7-8892-9A15B0DF2898}" type="pres">
      <dgm:prSet presAssocID="{BD7B5D22-6DD3-47FE-9FCC-AA594B310512}" presName="vertThree" presStyleCnt="0"/>
      <dgm:spPr/>
    </dgm:pt>
    <dgm:pt modelId="{27F176F8-0CFA-4EA7-A734-B73C55C9C994}" type="pres">
      <dgm:prSet presAssocID="{BD7B5D22-6DD3-47FE-9FCC-AA594B310512}" presName="txThree" presStyleLbl="node3" presStyleIdx="0" presStyleCnt="3">
        <dgm:presLayoutVars>
          <dgm:chPref val="3"/>
        </dgm:presLayoutVars>
      </dgm:prSet>
      <dgm:spPr/>
    </dgm:pt>
    <dgm:pt modelId="{A60EAFB5-C135-43AF-8044-1B04E537239F}" type="pres">
      <dgm:prSet presAssocID="{BD7B5D22-6DD3-47FE-9FCC-AA594B310512}" presName="horzThree" presStyleCnt="0"/>
      <dgm:spPr/>
    </dgm:pt>
    <dgm:pt modelId="{37FB736F-1BE9-4257-B39A-A719EFC999CA}" type="pres">
      <dgm:prSet presAssocID="{6DE51301-4036-4E5E-AEB9-D140499829B6}" presName="sibSpaceThree" presStyleCnt="0"/>
      <dgm:spPr/>
    </dgm:pt>
    <dgm:pt modelId="{4FC99F4D-78A9-475E-9E12-9559B023C8F0}" type="pres">
      <dgm:prSet presAssocID="{40EAD9FE-C79F-4029-8B58-6DCE56E7E85C}" presName="vertThree" presStyleCnt="0"/>
      <dgm:spPr/>
    </dgm:pt>
    <dgm:pt modelId="{0579E974-B01B-4641-AA77-CC73701FFD2F}" type="pres">
      <dgm:prSet presAssocID="{40EAD9FE-C79F-4029-8B58-6DCE56E7E85C}" presName="txThree" presStyleLbl="node3" presStyleIdx="1" presStyleCnt="3">
        <dgm:presLayoutVars>
          <dgm:chPref val="3"/>
        </dgm:presLayoutVars>
      </dgm:prSet>
      <dgm:spPr/>
    </dgm:pt>
    <dgm:pt modelId="{803AFCEE-E3C6-4FFA-B68B-2646F418BA49}" type="pres">
      <dgm:prSet presAssocID="{40EAD9FE-C79F-4029-8B58-6DCE56E7E85C}" presName="horzThree" presStyleCnt="0"/>
      <dgm:spPr/>
    </dgm:pt>
    <dgm:pt modelId="{8DBF90EE-D22A-42BD-B791-9457B6DB6C07}" type="pres">
      <dgm:prSet presAssocID="{A2605B8D-4024-4199-9949-84ABA44FB79F}" presName="sibSpaceThree" presStyleCnt="0"/>
      <dgm:spPr/>
    </dgm:pt>
    <dgm:pt modelId="{1C8CB255-F7AD-4C3C-81DD-9A62C0C822E9}" type="pres">
      <dgm:prSet presAssocID="{E7903BB1-DC4B-401E-82C6-DE2AF50CA691}" presName="vertThree" presStyleCnt="0"/>
      <dgm:spPr/>
    </dgm:pt>
    <dgm:pt modelId="{5FE0EDBA-E320-43DA-BFF4-6E05DC79C134}" type="pres">
      <dgm:prSet presAssocID="{E7903BB1-DC4B-401E-82C6-DE2AF50CA691}" presName="txThree" presStyleLbl="node3" presStyleIdx="2" presStyleCnt="3">
        <dgm:presLayoutVars>
          <dgm:chPref val="3"/>
        </dgm:presLayoutVars>
      </dgm:prSet>
      <dgm:spPr/>
    </dgm:pt>
    <dgm:pt modelId="{D4FEF5D6-3D86-4537-B785-46331B6FFCD3}" type="pres">
      <dgm:prSet presAssocID="{E7903BB1-DC4B-401E-82C6-DE2AF50CA691}" presName="horzThree" presStyleCnt="0"/>
      <dgm:spPr/>
    </dgm:pt>
  </dgm:ptLst>
  <dgm:cxnLst>
    <dgm:cxn modelId="{C79FE31D-6E1E-4C3A-B9D3-FD62E2823688}" srcId="{0736BC72-4E78-4B83-9721-3FC75C127D94}" destId="{BD7B5D22-6DD3-47FE-9FCC-AA594B310512}" srcOrd="0" destOrd="0" parTransId="{4D6ADDFD-0D0E-4D0E-8927-84ECC7B2FE77}" sibTransId="{6DE51301-4036-4E5E-AEB9-D140499829B6}"/>
    <dgm:cxn modelId="{E881B03C-9E08-47BD-8BC6-B17CDD0E2DF6}" type="presOf" srcId="{E7903BB1-DC4B-401E-82C6-DE2AF50CA691}" destId="{5FE0EDBA-E320-43DA-BFF4-6E05DC79C134}" srcOrd="0" destOrd="0" presId="urn:microsoft.com/office/officeart/2005/8/layout/hierarchy4"/>
    <dgm:cxn modelId="{BB963D3E-8D39-4D2C-B3F5-C58EBEC8C48C}" srcId="{D7863130-07DB-49C9-BAAE-683AE2ABFBB9}" destId="{0736BC72-4E78-4B83-9721-3FC75C127D94}" srcOrd="0" destOrd="0" parTransId="{D00E424F-7115-40A3-A243-73512AF59CA8}" sibTransId="{409D1E13-DD17-466B-9BA9-5BE50C7137CE}"/>
    <dgm:cxn modelId="{1A0F5B40-3BBB-4CCF-9548-FB5B7BA6427B}" srcId="{5363E0D2-F4E1-47C5-A455-2247C467753E}" destId="{D7863130-07DB-49C9-BAAE-683AE2ABFBB9}" srcOrd="0" destOrd="0" parTransId="{27BE33C9-377C-4958-B2F7-1C2928A200FF}" sibTransId="{61DA35FE-A3BC-4033-82C0-0E71D814F6DF}"/>
    <dgm:cxn modelId="{7D56474C-EB6A-4410-A28C-4B773F252F53}" type="presOf" srcId="{5363E0D2-F4E1-47C5-A455-2247C467753E}" destId="{A84E2871-CB81-4915-81ED-C1C1DD4E2228}" srcOrd="0" destOrd="0" presId="urn:microsoft.com/office/officeart/2005/8/layout/hierarchy4"/>
    <dgm:cxn modelId="{ACEC4A71-80D7-43DC-9FE4-2B1B83EAE91E}" type="presOf" srcId="{BD7B5D22-6DD3-47FE-9FCC-AA594B310512}" destId="{27F176F8-0CFA-4EA7-A734-B73C55C9C994}" srcOrd="0" destOrd="0" presId="urn:microsoft.com/office/officeart/2005/8/layout/hierarchy4"/>
    <dgm:cxn modelId="{B29A198D-2E14-4004-B7C6-A8FBA502BC8B}" type="presOf" srcId="{40EAD9FE-C79F-4029-8B58-6DCE56E7E85C}" destId="{0579E974-B01B-4641-AA77-CC73701FFD2F}" srcOrd="0" destOrd="0" presId="urn:microsoft.com/office/officeart/2005/8/layout/hierarchy4"/>
    <dgm:cxn modelId="{ABB28EBD-D0FB-4DDE-9F9A-DA6F57384B4A}" type="presOf" srcId="{D7863130-07DB-49C9-BAAE-683AE2ABFBB9}" destId="{3CF12230-0403-48B9-AC24-F2EC3C64F697}" srcOrd="0" destOrd="0" presId="urn:microsoft.com/office/officeart/2005/8/layout/hierarchy4"/>
    <dgm:cxn modelId="{9459E4D7-D2E7-45C6-9958-740C3C49DAFB}" type="presOf" srcId="{0736BC72-4E78-4B83-9721-3FC75C127D94}" destId="{13E4D16A-4630-4908-A0BD-502A031F4392}" srcOrd="0" destOrd="0" presId="urn:microsoft.com/office/officeart/2005/8/layout/hierarchy4"/>
    <dgm:cxn modelId="{DEB7A1DE-FB61-499A-987A-9814CA11415F}" srcId="{0736BC72-4E78-4B83-9721-3FC75C127D94}" destId="{E7903BB1-DC4B-401E-82C6-DE2AF50CA691}" srcOrd="2" destOrd="0" parTransId="{90D47878-C3EA-484C-B229-879CFB4F369E}" sibTransId="{886E53F5-E263-458A-B8CC-D6D1788CC73F}"/>
    <dgm:cxn modelId="{21B389E9-1A5C-4DA7-A4D3-1F2DC1E8C86B}" srcId="{0736BC72-4E78-4B83-9721-3FC75C127D94}" destId="{40EAD9FE-C79F-4029-8B58-6DCE56E7E85C}" srcOrd="1" destOrd="0" parTransId="{0C036D37-8769-4836-9E6B-DF93A22F1B7E}" sibTransId="{A2605B8D-4024-4199-9949-84ABA44FB79F}"/>
    <dgm:cxn modelId="{24E73D01-39F1-49EF-AFBD-34E739F187D3}" type="presParOf" srcId="{A84E2871-CB81-4915-81ED-C1C1DD4E2228}" destId="{0CC5EEF9-1852-40A3-8047-5DCB0838A09F}" srcOrd="0" destOrd="0" presId="urn:microsoft.com/office/officeart/2005/8/layout/hierarchy4"/>
    <dgm:cxn modelId="{45BDB2A4-6C8B-441C-828A-ACD864F4FD25}" type="presParOf" srcId="{0CC5EEF9-1852-40A3-8047-5DCB0838A09F}" destId="{3CF12230-0403-48B9-AC24-F2EC3C64F697}" srcOrd="0" destOrd="0" presId="urn:microsoft.com/office/officeart/2005/8/layout/hierarchy4"/>
    <dgm:cxn modelId="{85C45078-178D-4DDB-BF53-1F94702A59A7}" type="presParOf" srcId="{0CC5EEF9-1852-40A3-8047-5DCB0838A09F}" destId="{92D87E46-8788-4524-8256-F0E6FD605082}" srcOrd="1" destOrd="0" presId="urn:microsoft.com/office/officeart/2005/8/layout/hierarchy4"/>
    <dgm:cxn modelId="{F4A996C5-0020-4910-A3DC-EA8146995046}" type="presParOf" srcId="{0CC5EEF9-1852-40A3-8047-5DCB0838A09F}" destId="{8E106F8E-8164-4C41-8597-9BB4F60A88A9}" srcOrd="2" destOrd="0" presId="urn:microsoft.com/office/officeart/2005/8/layout/hierarchy4"/>
    <dgm:cxn modelId="{41A68C5F-8F79-4E87-8B06-72B2DDCE6073}" type="presParOf" srcId="{8E106F8E-8164-4C41-8597-9BB4F60A88A9}" destId="{82D8AAD5-9813-4D06-B43E-9A3667D11748}" srcOrd="0" destOrd="0" presId="urn:microsoft.com/office/officeart/2005/8/layout/hierarchy4"/>
    <dgm:cxn modelId="{8B9F66E8-7EE0-49D5-A4C2-0BD264AFD072}" type="presParOf" srcId="{82D8AAD5-9813-4D06-B43E-9A3667D11748}" destId="{13E4D16A-4630-4908-A0BD-502A031F4392}" srcOrd="0" destOrd="0" presId="urn:microsoft.com/office/officeart/2005/8/layout/hierarchy4"/>
    <dgm:cxn modelId="{71A6AD1A-ADB8-4BED-AAF9-C41E03E21A7B}" type="presParOf" srcId="{82D8AAD5-9813-4D06-B43E-9A3667D11748}" destId="{188E829D-7BA2-46F5-BFAC-2391F8EE47E4}" srcOrd="1" destOrd="0" presId="urn:microsoft.com/office/officeart/2005/8/layout/hierarchy4"/>
    <dgm:cxn modelId="{781A0624-05E1-4A48-830D-F03979ADB93D}" type="presParOf" srcId="{82D8AAD5-9813-4D06-B43E-9A3667D11748}" destId="{1DC03C5E-1864-4E86-B71D-92CB325474E9}" srcOrd="2" destOrd="0" presId="urn:microsoft.com/office/officeart/2005/8/layout/hierarchy4"/>
    <dgm:cxn modelId="{F25628F4-CA45-4D72-87E0-B3A6FF561DA9}" type="presParOf" srcId="{1DC03C5E-1864-4E86-B71D-92CB325474E9}" destId="{7CB2B2B6-BDA8-44C7-8892-9A15B0DF2898}" srcOrd="0" destOrd="0" presId="urn:microsoft.com/office/officeart/2005/8/layout/hierarchy4"/>
    <dgm:cxn modelId="{9901A489-977B-4F8B-941E-9E8A2D4DBAB5}" type="presParOf" srcId="{7CB2B2B6-BDA8-44C7-8892-9A15B0DF2898}" destId="{27F176F8-0CFA-4EA7-A734-B73C55C9C994}" srcOrd="0" destOrd="0" presId="urn:microsoft.com/office/officeart/2005/8/layout/hierarchy4"/>
    <dgm:cxn modelId="{7257E918-A143-4C01-A1EF-365EC614244B}" type="presParOf" srcId="{7CB2B2B6-BDA8-44C7-8892-9A15B0DF2898}" destId="{A60EAFB5-C135-43AF-8044-1B04E537239F}" srcOrd="1" destOrd="0" presId="urn:microsoft.com/office/officeart/2005/8/layout/hierarchy4"/>
    <dgm:cxn modelId="{C3BD806D-8C72-4734-93E1-4883AE32B06E}" type="presParOf" srcId="{1DC03C5E-1864-4E86-B71D-92CB325474E9}" destId="{37FB736F-1BE9-4257-B39A-A719EFC999CA}" srcOrd="1" destOrd="0" presId="urn:microsoft.com/office/officeart/2005/8/layout/hierarchy4"/>
    <dgm:cxn modelId="{55767922-A20B-48CA-91B8-F715437311A2}" type="presParOf" srcId="{1DC03C5E-1864-4E86-B71D-92CB325474E9}" destId="{4FC99F4D-78A9-475E-9E12-9559B023C8F0}" srcOrd="2" destOrd="0" presId="urn:microsoft.com/office/officeart/2005/8/layout/hierarchy4"/>
    <dgm:cxn modelId="{697F08E2-4C67-4730-9EFF-4C78B974AB74}" type="presParOf" srcId="{4FC99F4D-78A9-475E-9E12-9559B023C8F0}" destId="{0579E974-B01B-4641-AA77-CC73701FFD2F}" srcOrd="0" destOrd="0" presId="urn:microsoft.com/office/officeart/2005/8/layout/hierarchy4"/>
    <dgm:cxn modelId="{5E6C46B6-6226-4E92-8F9A-F99AF91199B8}" type="presParOf" srcId="{4FC99F4D-78A9-475E-9E12-9559B023C8F0}" destId="{803AFCEE-E3C6-4FFA-B68B-2646F418BA49}" srcOrd="1" destOrd="0" presId="urn:microsoft.com/office/officeart/2005/8/layout/hierarchy4"/>
    <dgm:cxn modelId="{FDA53CD4-E4F3-4928-BF5F-09A3962E0A97}" type="presParOf" srcId="{1DC03C5E-1864-4E86-B71D-92CB325474E9}" destId="{8DBF90EE-D22A-42BD-B791-9457B6DB6C07}" srcOrd="3" destOrd="0" presId="urn:microsoft.com/office/officeart/2005/8/layout/hierarchy4"/>
    <dgm:cxn modelId="{6A48EAAC-278F-4562-8D09-342069D8FED2}" type="presParOf" srcId="{1DC03C5E-1864-4E86-B71D-92CB325474E9}" destId="{1C8CB255-F7AD-4C3C-81DD-9A62C0C822E9}" srcOrd="4" destOrd="0" presId="urn:microsoft.com/office/officeart/2005/8/layout/hierarchy4"/>
    <dgm:cxn modelId="{247960E7-2487-4B0A-B16C-8E3C27F75656}" type="presParOf" srcId="{1C8CB255-F7AD-4C3C-81DD-9A62C0C822E9}" destId="{5FE0EDBA-E320-43DA-BFF4-6E05DC79C134}" srcOrd="0" destOrd="0" presId="urn:microsoft.com/office/officeart/2005/8/layout/hierarchy4"/>
    <dgm:cxn modelId="{7EAEE6B5-46A2-435D-A7D8-45E8472548D4}" type="presParOf" srcId="{1C8CB255-F7AD-4C3C-81DD-9A62C0C822E9}" destId="{D4FEF5D6-3D86-4537-B785-46331B6FFCD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12230-0403-48B9-AC24-F2EC3C64F697}">
      <dsp:nvSpPr>
        <dsp:cNvPr id="0" name=""/>
        <dsp:cNvSpPr/>
      </dsp:nvSpPr>
      <dsp:spPr>
        <a:xfrm>
          <a:off x="255" y="693"/>
          <a:ext cx="4667123" cy="69234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noProof="0" dirty="0"/>
            <a:t>SBR</a:t>
          </a:r>
        </a:p>
      </dsp:txBody>
      <dsp:txXfrm>
        <a:off x="20533" y="20971"/>
        <a:ext cx="4626567" cy="651785"/>
      </dsp:txXfrm>
    </dsp:sp>
    <dsp:sp modelId="{13E4D16A-4630-4908-A0BD-502A031F4392}">
      <dsp:nvSpPr>
        <dsp:cNvPr id="0" name=""/>
        <dsp:cNvSpPr/>
      </dsp:nvSpPr>
      <dsp:spPr>
        <a:xfrm>
          <a:off x="255" y="773825"/>
          <a:ext cx="4667123" cy="692341"/>
        </a:xfrm>
        <a:prstGeom prst="roundRect">
          <a:avLst>
            <a:gd name="adj" fmla="val 10000"/>
          </a:avLst>
        </a:prstGeom>
        <a:solidFill>
          <a:schemeClr val="accent1">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noProof="0"/>
            <a:t>Governance</a:t>
          </a:r>
        </a:p>
      </dsp:txBody>
      <dsp:txXfrm>
        <a:off x="20533" y="794103"/>
        <a:ext cx="4626567" cy="651785"/>
      </dsp:txXfrm>
    </dsp:sp>
    <dsp:sp modelId="{27F176F8-0CFA-4EA7-A734-B73C55C9C994}">
      <dsp:nvSpPr>
        <dsp:cNvPr id="0" name=""/>
        <dsp:cNvSpPr/>
      </dsp:nvSpPr>
      <dsp:spPr>
        <a:xfrm>
          <a:off x="255" y="1546956"/>
          <a:ext cx="1513334" cy="69234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noProof="0"/>
            <a:t>Gegevens</a:t>
          </a:r>
        </a:p>
      </dsp:txBody>
      <dsp:txXfrm>
        <a:off x="20533" y="1567234"/>
        <a:ext cx="1472778" cy="651785"/>
      </dsp:txXfrm>
    </dsp:sp>
    <dsp:sp modelId="{0579E974-B01B-4641-AA77-CC73701FFD2F}">
      <dsp:nvSpPr>
        <dsp:cNvPr id="0" name=""/>
        <dsp:cNvSpPr/>
      </dsp:nvSpPr>
      <dsp:spPr>
        <a:xfrm>
          <a:off x="1577149" y="1546956"/>
          <a:ext cx="1513334" cy="69234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noProof="0"/>
            <a:t>Processen</a:t>
          </a:r>
        </a:p>
      </dsp:txBody>
      <dsp:txXfrm>
        <a:off x="1597427" y="1567234"/>
        <a:ext cx="1472778" cy="651785"/>
      </dsp:txXfrm>
    </dsp:sp>
    <dsp:sp modelId="{5FE0EDBA-E320-43DA-BFF4-6E05DC79C134}">
      <dsp:nvSpPr>
        <dsp:cNvPr id="0" name=""/>
        <dsp:cNvSpPr/>
      </dsp:nvSpPr>
      <dsp:spPr>
        <a:xfrm>
          <a:off x="3154044" y="1546956"/>
          <a:ext cx="1513334" cy="692341"/>
        </a:xfrm>
        <a:prstGeom prst="roundRect">
          <a:avLst>
            <a:gd name="adj" fmla="val 10000"/>
          </a:avLst>
        </a:prstGeom>
        <a:solidFill>
          <a:schemeClr val="accent1">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noProof="0" dirty="0"/>
            <a:t>Technieken</a:t>
          </a:r>
        </a:p>
      </dsp:txBody>
      <dsp:txXfrm>
        <a:off x="3174322" y="1567234"/>
        <a:ext cx="1472778" cy="6517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44EC352-88FD-4934-9BA6-77E3F89FE0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93E8D9B-75A7-4743-A898-8235CFDE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641407-C9CF-4087-B29A-9EC973665BC1}" type="datetimeFigureOut">
              <a:rPr lang="nl-NL" smtClean="0"/>
              <a:t>15-2-2021</a:t>
            </a:fld>
            <a:endParaRPr lang="nl-NL"/>
          </a:p>
        </p:txBody>
      </p:sp>
      <p:sp>
        <p:nvSpPr>
          <p:cNvPr id="4" name="Tijdelijke aanduiding voor voettekst 3">
            <a:extLst>
              <a:ext uri="{FF2B5EF4-FFF2-40B4-BE49-F238E27FC236}">
                <a16:creationId xmlns:a16="http://schemas.microsoft.com/office/drawing/2014/main" id="{DCD2F119-3D61-45B1-85EB-E1BA87D1EC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C845FF0C-F4BA-4D74-BF42-D5E3F72673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61A8B2-F206-48C0-A485-1E17B175C068}" type="slidenum">
              <a:rPr lang="nl-NL" smtClean="0"/>
              <a:t>‹nr.›</a:t>
            </a:fld>
            <a:endParaRPr lang="nl-NL"/>
          </a:p>
        </p:txBody>
      </p:sp>
    </p:spTree>
    <p:extLst>
      <p:ext uri="{BB962C8B-B14F-4D97-AF65-F5344CB8AC3E}">
        <p14:creationId xmlns:p14="http://schemas.microsoft.com/office/powerpoint/2010/main" val="192211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FFF91-3CE6-435A-AAC3-CD6E1F3E313F}" type="datetimeFigureOut">
              <a:rPr lang="nl-NL" smtClean="0"/>
              <a:t>15-2-2021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B0EF3-17DB-4CB6-A5C4-0028172B74EA}" type="slidenum">
              <a:rPr lang="nl-NL" smtClean="0"/>
              <a:t>‹nr.›</a:t>
            </a:fld>
            <a:endParaRPr lang="nl-NL"/>
          </a:p>
        </p:txBody>
      </p:sp>
    </p:spTree>
    <p:extLst>
      <p:ext uri="{BB962C8B-B14F-4D97-AF65-F5344CB8AC3E}">
        <p14:creationId xmlns:p14="http://schemas.microsoft.com/office/powerpoint/2010/main" val="30896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B1B0EF3-17DB-4CB6-A5C4-0028172B74EA}" type="slidenum">
              <a:rPr lang="nl-NL" smtClean="0"/>
              <a:t>38</a:t>
            </a:fld>
            <a:endParaRPr lang="nl-NL"/>
          </a:p>
        </p:txBody>
      </p:sp>
    </p:spTree>
    <p:extLst>
      <p:ext uri="{BB962C8B-B14F-4D97-AF65-F5344CB8AC3E}">
        <p14:creationId xmlns:p14="http://schemas.microsoft.com/office/powerpoint/2010/main" val="418777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5792"/>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1887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34854A58-3085-4C09-9EBC-BA0E182EB737}" type="datetimeFigureOut">
              <a:rPr lang="nl-NL" smtClean="0"/>
              <a:t>15-2-2021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382727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4854A58-3085-4C09-9EBC-BA0E182EB737}" type="datetimeFigureOut">
              <a:rPr lang="nl-NL" smtClean="0"/>
              <a:t>15-2-2021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79686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4854A58-3085-4C09-9EBC-BA0E182EB737}" type="datetimeFigureOut">
              <a:rPr lang="nl-NL" smtClean="0"/>
              <a:t>15-2-2021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69776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kadern (Wit)">
    <p:bg>
      <p:bgPr>
        <a:solidFill>
          <a:schemeClr val="bg1"/>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solidFill>
                  <a:srgbClr val="2B4577"/>
                </a:solidFill>
              </a:defRPr>
            </a:lvl1pPr>
          </a:lstStyle>
          <a:p>
            <a:r>
              <a:rPr lang="nl-NL" noProof="1"/>
              <a:t>[Titel]</a:t>
            </a:r>
          </a:p>
        </p:txBody>
      </p:sp>
      <p:sp>
        <p:nvSpPr>
          <p:cNvPr id="5" name="***Tijdelijke aanduiding voor inhoud 4">
            <a:extLst>
              <a:ext uri="{FF2B5EF4-FFF2-40B4-BE49-F238E27FC236}">
                <a16:creationId xmlns:a16="http://schemas.microsoft.com/office/drawing/2014/main" id="{53BE5DA9-34D0-4149-BED8-312A8C852394}"/>
              </a:ext>
            </a:extLst>
          </p:cNvPr>
          <p:cNvSpPr>
            <a:spLocks noGrp="1" noSelect="1"/>
          </p:cNvSpPr>
          <p:nvPr>
            <p:ph sz="quarter" idx="11" hasCustomPrompt="1"/>
          </p:nvPr>
        </p:nvSpPr>
        <p:spPr bwMode="gray">
          <a:xfrm>
            <a:off x="974400" y="1476000"/>
            <a:ext cx="10293120" cy="5002560"/>
          </a:xfrm>
        </p:spPr>
        <p:txBody>
          <a:bodyPr/>
          <a:lstStyle>
            <a:lvl1pPr>
              <a:defRPr>
                <a:solidFill>
                  <a:srgbClr val="2B4577"/>
                </a:solidFill>
              </a:defRPr>
            </a:lvl1pPr>
            <a:lvl5pPr>
              <a:defRPr>
                <a:solidFill>
                  <a:srgbClr val="2B4577"/>
                </a:solidFill>
              </a:defRPr>
            </a:lvl5pPr>
          </a:lstStyle>
          <a:p>
            <a:pPr lvl="0"/>
            <a:r>
              <a:rPr lang="nl-NL" noProof="1"/>
              <a:t>[Typ tekst of klik op een pictogram om een object in te voegen]</a:t>
            </a:r>
          </a:p>
          <a:p>
            <a:pPr lvl="4"/>
            <a:endParaRPr lang="nl-NL" dirty="0"/>
          </a:p>
        </p:txBody>
      </p:sp>
      <p:grpSp>
        <p:nvGrpSpPr>
          <p:cNvPr id="7" name="Group 4">
            <a:extLst>
              <a:ext uri="{FF2B5EF4-FFF2-40B4-BE49-F238E27FC236}">
                <a16:creationId xmlns:a16="http://schemas.microsoft.com/office/drawing/2014/main" id="{199C912B-4D06-4F53-BFCA-21BCBCD96DD5}"/>
              </a:ext>
            </a:extLst>
          </p:cNvPr>
          <p:cNvGrpSpPr>
            <a:grpSpLocks noSelect="1" noChangeAspect="1"/>
          </p:cNvGrpSpPr>
          <p:nvPr userDrawn="1"/>
        </p:nvGrpSpPr>
        <p:grpSpPr bwMode="gray">
          <a:xfrm>
            <a:off x="472018" y="350838"/>
            <a:ext cx="2125137" cy="325438"/>
            <a:chOff x="223" y="221"/>
            <a:chExt cx="1004" cy="205"/>
          </a:xfrm>
        </p:grpSpPr>
        <p:sp>
          <p:nvSpPr>
            <p:cNvPr id="8" name="Freeform 5">
              <a:extLst>
                <a:ext uri="{FF2B5EF4-FFF2-40B4-BE49-F238E27FC236}">
                  <a16:creationId xmlns:a16="http://schemas.microsoft.com/office/drawing/2014/main" id="{24CFDB79-7323-4E0C-A076-F4BEBFE10776}"/>
                </a:ext>
              </a:extLst>
            </p:cNvPr>
            <p:cNvSpPr>
              <a:spLocks noSelect="1"/>
            </p:cNvSpPr>
            <p:nvPr userDrawn="1"/>
          </p:nvSpPr>
          <p:spPr bwMode="gray">
            <a:xfrm>
              <a:off x="477" y="278"/>
              <a:ext cx="750" cy="91"/>
            </a:xfrm>
            <a:custGeom>
              <a:avLst/>
              <a:gdLst>
                <a:gd name="T0" fmla="*/ 172 w 3754"/>
                <a:gd name="T1" fmla="*/ 457 h 457"/>
                <a:gd name="T2" fmla="*/ 71 w 3754"/>
                <a:gd name="T3" fmla="*/ 311 h 457"/>
                <a:gd name="T4" fmla="*/ 243 w 3754"/>
                <a:gd name="T5" fmla="*/ 376 h 457"/>
                <a:gd name="T6" fmla="*/ 207 w 3754"/>
                <a:gd name="T7" fmla="*/ 268 h 457"/>
                <a:gd name="T8" fmla="*/ 53 w 3754"/>
                <a:gd name="T9" fmla="*/ 36 h 457"/>
                <a:gd name="T10" fmla="*/ 325 w 3754"/>
                <a:gd name="T11" fmla="*/ 124 h 457"/>
                <a:gd name="T12" fmla="*/ 163 w 3754"/>
                <a:gd name="T13" fmla="*/ 61 h 457"/>
                <a:gd name="T14" fmla="*/ 95 w 3754"/>
                <a:gd name="T15" fmla="*/ 164 h 457"/>
                <a:gd name="T16" fmla="*/ 332 w 3754"/>
                <a:gd name="T17" fmla="*/ 323 h 457"/>
                <a:gd name="T18" fmla="*/ 699 w 3754"/>
                <a:gd name="T19" fmla="*/ 415 h 457"/>
                <a:gd name="T20" fmla="*/ 398 w 3754"/>
                <a:gd name="T21" fmla="*/ 9 h 457"/>
                <a:gd name="T22" fmla="*/ 720 w 3754"/>
                <a:gd name="T23" fmla="*/ 128 h 457"/>
                <a:gd name="T24" fmla="*/ 654 w 3754"/>
                <a:gd name="T25" fmla="*/ 225 h 457"/>
                <a:gd name="T26" fmla="*/ 589 w 3754"/>
                <a:gd name="T27" fmla="*/ 199 h 457"/>
                <a:gd name="T28" fmla="*/ 637 w 3754"/>
                <a:gd name="T29" fmla="*/ 87 h 457"/>
                <a:gd name="T30" fmla="*/ 464 w 3754"/>
                <a:gd name="T31" fmla="*/ 199 h 457"/>
                <a:gd name="T32" fmla="*/ 596 w 3754"/>
                <a:gd name="T33" fmla="*/ 255 h 457"/>
                <a:gd name="T34" fmla="*/ 594 w 3754"/>
                <a:gd name="T35" fmla="*/ 388 h 457"/>
                <a:gd name="T36" fmla="*/ 1003 w 3754"/>
                <a:gd name="T37" fmla="*/ 272 h 457"/>
                <a:gd name="T38" fmla="*/ 922 w 3754"/>
                <a:gd name="T39" fmla="*/ 273 h 457"/>
                <a:gd name="T40" fmla="*/ 795 w 3754"/>
                <a:gd name="T41" fmla="*/ 448 h 457"/>
                <a:gd name="T42" fmla="*/ 1095 w 3754"/>
                <a:gd name="T43" fmla="*/ 45 h 457"/>
                <a:gd name="T44" fmla="*/ 1003 w 3754"/>
                <a:gd name="T45" fmla="*/ 272 h 457"/>
                <a:gd name="T46" fmla="*/ 1068 w 3754"/>
                <a:gd name="T47" fmla="*/ 141 h 457"/>
                <a:gd name="T48" fmla="*/ 862 w 3754"/>
                <a:gd name="T49" fmla="*/ 73 h 457"/>
                <a:gd name="T50" fmla="*/ 1646 w 3754"/>
                <a:gd name="T51" fmla="*/ 258 h 457"/>
                <a:gd name="T52" fmla="*/ 1544 w 3754"/>
                <a:gd name="T53" fmla="*/ 448 h 457"/>
                <a:gd name="T54" fmla="*/ 1532 w 3754"/>
                <a:gd name="T55" fmla="*/ 9 h 457"/>
                <a:gd name="T56" fmla="*/ 1634 w 3754"/>
                <a:gd name="T57" fmla="*/ 191 h 457"/>
                <a:gd name="T58" fmla="*/ 1646 w 3754"/>
                <a:gd name="T59" fmla="*/ 258 h 457"/>
                <a:gd name="T60" fmla="*/ 1602 w 3754"/>
                <a:gd name="T61" fmla="*/ 188 h 457"/>
                <a:gd name="T62" fmla="*/ 1529 w 3754"/>
                <a:gd name="T63" fmla="*/ 38 h 457"/>
                <a:gd name="T64" fmla="*/ 1639 w 3754"/>
                <a:gd name="T65" fmla="*/ 328 h 457"/>
                <a:gd name="T66" fmla="*/ 1378 w 3754"/>
                <a:gd name="T67" fmla="*/ 240 h 457"/>
                <a:gd name="T68" fmla="*/ 1612 w 3754"/>
                <a:gd name="T69" fmla="*/ 394 h 457"/>
                <a:gd name="T70" fmla="*/ 2107 w 3754"/>
                <a:gd name="T71" fmla="*/ 448 h 457"/>
                <a:gd name="T72" fmla="*/ 1784 w 3754"/>
                <a:gd name="T73" fmla="*/ 328 h 457"/>
                <a:gd name="T74" fmla="*/ 1889 w 3754"/>
                <a:gd name="T75" fmla="*/ 9 h 457"/>
                <a:gd name="T76" fmla="*/ 1903 w 3754"/>
                <a:gd name="T77" fmla="*/ 51 h 457"/>
                <a:gd name="T78" fmla="*/ 2482 w 3754"/>
                <a:gd name="T79" fmla="*/ 394 h 457"/>
                <a:gd name="T80" fmla="*/ 2160 w 3754"/>
                <a:gd name="T81" fmla="*/ 448 h 457"/>
                <a:gd name="T82" fmla="*/ 2485 w 3754"/>
                <a:gd name="T83" fmla="*/ 448 h 457"/>
                <a:gd name="T84" fmla="*/ 2482 w 3754"/>
                <a:gd name="T85" fmla="*/ 9 h 457"/>
                <a:gd name="T86" fmla="*/ 2897 w 3754"/>
                <a:gd name="T87" fmla="*/ 9 h 457"/>
                <a:gd name="T88" fmla="*/ 2649 w 3754"/>
                <a:gd name="T89" fmla="*/ 9 h 457"/>
                <a:gd name="T90" fmla="*/ 2649 w 3754"/>
                <a:gd name="T91" fmla="*/ 448 h 457"/>
                <a:gd name="T92" fmla="*/ 2908 w 3754"/>
                <a:gd name="T93" fmla="*/ 448 h 457"/>
                <a:gd name="T94" fmla="*/ 2937 w 3754"/>
                <a:gd name="T95" fmla="*/ 9 h 457"/>
                <a:gd name="T96" fmla="*/ 3318 w 3754"/>
                <a:gd name="T97" fmla="*/ 418 h 457"/>
                <a:gd name="T98" fmla="*/ 3299 w 3754"/>
                <a:gd name="T99" fmla="*/ 242 h 457"/>
                <a:gd name="T100" fmla="*/ 3051 w 3754"/>
                <a:gd name="T101" fmla="*/ 39 h 457"/>
                <a:gd name="T102" fmla="*/ 3019 w 3754"/>
                <a:gd name="T103" fmla="*/ 9 h 457"/>
                <a:gd name="T104" fmla="*/ 3723 w 3754"/>
                <a:gd name="T105" fmla="*/ 394 h 457"/>
                <a:gd name="T106" fmla="*/ 3401 w 3754"/>
                <a:gd name="T107" fmla="*/ 448 h 457"/>
                <a:gd name="T108" fmla="*/ 3726 w 3754"/>
                <a:gd name="T109" fmla="*/ 448 h 457"/>
                <a:gd name="T110" fmla="*/ 3723 w 3754"/>
                <a:gd name="T111"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4" h="457">
                  <a:moveTo>
                    <a:pt x="332" y="323"/>
                  </a:moveTo>
                  <a:cubicBezTo>
                    <a:pt x="332" y="364"/>
                    <a:pt x="317" y="396"/>
                    <a:pt x="288" y="421"/>
                  </a:cubicBezTo>
                  <a:cubicBezTo>
                    <a:pt x="259" y="445"/>
                    <a:pt x="220" y="457"/>
                    <a:pt x="172" y="457"/>
                  </a:cubicBezTo>
                  <a:cubicBezTo>
                    <a:pt x="126" y="457"/>
                    <a:pt x="87" y="446"/>
                    <a:pt x="55" y="423"/>
                  </a:cubicBezTo>
                  <a:cubicBezTo>
                    <a:pt x="23" y="400"/>
                    <a:pt x="5" y="368"/>
                    <a:pt x="0" y="327"/>
                  </a:cubicBezTo>
                  <a:cubicBezTo>
                    <a:pt x="71" y="311"/>
                    <a:pt x="71" y="311"/>
                    <a:pt x="71" y="311"/>
                  </a:cubicBezTo>
                  <a:cubicBezTo>
                    <a:pt x="76" y="339"/>
                    <a:pt x="88" y="359"/>
                    <a:pt x="107" y="374"/>
                  </a:cubicBezTo>
                  <a:cubicBezTo>
                    <a:pt x="126" y="388"/>
                    <a:pt x="150" y="395"/>
                    <a:pt x="178" y="395"/>
                  </a:cubicBezTo>
                  <a:cubicBezTo>
                    <a:pt x="206" y="395"/>
                    <a:pt x="227" y="389"/>
                    <a:pt x="243" y="376"/>
                  </a:cubicBezTo>
                  <a:cubicBezTo>
                    <a:pt x="258" y="364"/>
                    <a:pt x="266" y="347"/>
                    <a:pt x="266" y="327"/>
                  </a:cubicBezTo>
                  <a:cubicBezTo>
                    <a:pt x="266" y="310"/>
                    <a:pt x="261" y="297"/>
                    <a:pt x="253" y="289"/>
                  </a:cubicBezTo>
                  <a:cubicBezTo>
                    <a:pt x="244" y="280"/>
                    <a:pt x="229" y="273"/>
                    <a:pt x="207" y="268"/>
                  </a:cubicBezTo>
                  <a:cubicBezTo>
                    <a:pt x="117" y="249"/>
                    <a:pt x="117" y="249"/>
                    <a:pt x="117" y="249"/>
                  </a:cubicBezTo>
                  <a:cubicBezTo>
                    <a:pt x="47" y="232"/>
                    <a:pt x="11" y="192"/>
                    <a:pt x="11" y="130"/>
                  </a:cubicBezTo>
                  <a:cubicBezTo>
                    <a:pt x="11" y="91"/>
                    <a:pt x="25" y="59"/>
                    <a:pt x="53" y="36"/>
                  </a:cubicBezTo>
                  <a:cubicBezTo>
                    <a:pt x="81" y="12"/>
                    <a:pt x="118" y="0"/>
                    <a:pt x="164" y="0"/>
                  </a:cubicBezTo>
                  <a:cubicBezTo>
                    <a:pt x="206" y="0"/>
                    <a:pt x="242" y="11"/>
                    <a:pt x="271" y="33"/>
                  </a:cubicBezTo>
                  <a:cubicBezTo>
                    <a:pt x="299" y="56"/>
                    <a:pt x="318" y="86"/>
                    <a:pt x="325" y="124"/>
                  </a:cubicBezTo>
                  <a:cubicBezTo>
                    <a:pt x="258" y="138"/>
                    <a:pt x="258" y="138"/>
                    <a:pt x="258" y="138"/>
                  </a:cubicBezTo>
                  <a:cubicBezTo>
                    <a:pt x="255" y="115"/>
                    <a:pt x="244" y="96"/>
                    <a:pt x="227" y="82"/>
                  </a:cubicBezTo>
                  <a:cubicBezTo>
                    <a:pt x="209" y="68"/>
                    <a:pt x="188" y="61"/>
                    <a:pt x="163" y="61"/>
                  </a:cubicBezTo>
                  <a:cubicBezTo>
                    <a:pt x="139" y="61"/>
                    <a:pt x="119" y="67"/>
                    <a:pt x="104" y="80"/>
                  </a:cubicBezTo>
                  <a:cubicBezTo>
                    <a:pt x="89" y="92"/>
                    <a:pt x="82" y="108"/>
                    <a:pt x="82" y="128"/>
                  </a:cubicBezTo>
                  <a:cubicBezTo>
                    <a:pt x="82" y="143"/>
                    <a:pt x="86" y="155"/>
                    <a:pt x="95" y="164"/>
                  </a:cubicBezTo>
                  <a:cubicBezTo>
                    <a:pt x="103" y="172"/>
                    <a:pt x="116" y="179"/>
                    <a:pt x="135" y="183"/>
                  </a:cubicBezTo>
                  <a:cubicBezTo>
                    <a:pt x="225" y="203"/>
                    <a:pt x="225" y="203"/>
                    <a:pt x="225" y="203"/>
                  </a:cubicBezTo>
                  <a:cubicBezTo>
                    <a:pt x="296" y="220"/>
                    <a:pt x="332" y="259"/>
                    <a:pt x="332" y="323"/>
                  </a:cubicBezTo>
                  <a:close/>
                  <a:moveTo>
                    <a:pt x="709" y="256"/>
                  </a:moveTo>
                  <a:cubicBezTo>
                    <a:pt x="725" y="274"/>
                    <a:pt x="732" y="298"/>
                    <a:pt x="732" y="327"/>
                  </a:cubicBezTo>
                  <a:cubicBezTo>
                    <a:pt x="732" y="364"/>
                    <a:pt x="721" y="393"/>
                    <a:pt x="699" y="415"/>
                  </a:cubicBezTo>
                  <a:cubicBezTo>
                    <a:pt x="676" y="437"/>
                    <a:pt x="643" y="448"/>
                    <a:pt x="601" y="448"/>
                  </a:cubicBezTo>
                  <a:cubicBezTo>
                    <a:pt x="398" y="448"/>
                    <a:pt x="398" y="448"/>
                    <a:pt x="398" y="448"/>
                  </a:cubicBezTo>
                  <a:cubicBezTo>
                    <a:pt x="398" y="9"/>
                    <a:pt x="398" y="9"/>
                    <a:pt x="398" y="9"/>
                  </a:cubicBezTo>
                  <a:cubicBezTo>
                    <a:pt x="596" y="9"/>
                    <a:pt x="596" y="9"/>
                    <a:pt x="596" y="9"/>
                  </a:cubicBezTo>
                  <a:cubicBezTo>
                    <a:pt x="634" y="9"/>
                    <a:pt x="664" y="20"/>
                    <a:pt x="686" y="42"/>
                  </a:cubicBezTo>
                  <a:cubicBezTo>
                    <a:pt x="709" y="63"/>
                    <a:pt x="720" y="92"/>
                    <a:pt x="720" y="128"/>
                  </a:cubicBezTo>
                  <a:cubicBezTo>
                    <a:pt x="720" y="153"/>
                    <a:pt x="713" y="175"/>
                    <a:pt x="700" y="192"/>
                  </a:cubicBezTo>
                  <a:cubicBezTo>
                    <a:pt x="686" y="209"/>
                    <a:pt x="671" y="219"/>
                    <a:pt x="654" y="222"/>
                  </a:cubicBezTo>
                  <a:cubicBezTo>
                    <a:pt x="654" y="225"/>
                    <a:pt x="654" y="225"/>
                    <a:pt x="654" y="225"/>
                  </a:cubicBezTo>
                  <a:cubicBezTo>
                    <a:pt x="676" y="227"/>
                    <a:pt x="694" y="238"/>
                    <a:pt x="709" y="256"/>
                  </a:cubicBezTo>
                  <a:close/>
                  <a:moveTo>
                    <a:pt x="464" y="199"/>
                  </a:moveTo>
                  <a:cubicBezTo>
                    <a:pt x="589" y="199"/>
                    <a:pt x="589" y="199"/>
                    <a:pt x="589" y="199"/>
                  </a:cubicBezTo>
                  <a:cubicBezTo>
                    <a:pt x="609" y="199"/>
                    <a:pt x="625" y="193"/>
                    <a:pt x="637" y="180"/>
                  </a:cubicBezTo>
                  <a:cubicBezTo>
                    <a:pt x="649" y="168"/>
                    <a:pt x="655" y="152"/>
                    <a:pt x="655" y="132"/>
                  </a:cubicBezTo>
                  <a:cubicBezTo>
                    <a:pt x="655" y="113"/>
                    <a:pt x="649" y="98"/>
                    <a:pt x="637" y="87"/>
                  </a:cubicBezTo>
                  <a:cubicBezTo>
                    <a:pt x="625" y="75"/>
                    <a:pt x="609" y="69"/>
                    <a:pt x="589" y="69"/>
                  </a:cubicBezTo>
                  <a:cubicBezTo>
                    <a:pt x="464" y="69"/>
                    <a:pt x="464" y="69"/>
                    <a:pt x="464" y="69"/>
                  </a:cubicBezTo>
                  <a:lnTo>
                    <a:pt x="464" y="199"/>
                  </a:lnTo>
                  <a:close/>
                  <a:moveTo>
                    <a:pt x="664" y="321"/>
                  </a:moveTo>
                  <a:cubicBezTo>
                    <a:pt x="664" y="301"/>
                    <a:pt x="658" y="285"/>
                    <a:pt x="645" y="273"/>
                  </a:cubicBezTo>
                  <a:cubicBezTo>
                    <a:pt x="632" y="261"/>
                    <a:pt x="616" y="255"/>
                    <a:pt x="596" y="255"/>
                  </a:cubicBezTo>
                  <a:cubicBezTo>
                    <a:pt x="464" y="255"/>
                    <a:pt x="464" y="255"/>
                    <a:pt x="464" y="255"/>
                  </a:cubicBezTo>
                  <a:cubicBezTo>
                    <a:pt x="464" y="388"/>
                    <a:pt x="464" y="388"/>
                    <a:pt x="464" y="388"/>
                  </a:cubicBezTo>
                  <a:cubicBezTo>
                    <a:pt x="594" y="388"/>
                    <a:pt x="594" y="388"/>
                    <a:pt x="594" y="388"/>
                  </a:cubicBezTo>
                  <a:cubicBezTo>
                    <a:pt x="616" y="388"/>
                    <a:pt x="633" y="382"/>
                    <a:pt x="645" y="369"/>
                  </a:cubicBezTo>
                  <a:cubicBezTo>
                    <a:pt x="658" y="357"/>
                    <a:pt x="664" y="341"/>
                    <a:pt x="664" y="321"/>
                  </a:cubicBezTo>
                  <a:close/>
                  <a:moveTo>
                    <a:pt x="1003" y="272"/>
                  </a:moveTo>
                  <a:cubicBezTo>
                    <a:pt x="1154" y="448"/>
                    <a:pt x="1154" y="448"/>
                    <a:pt x="1154" y="448"/>
                  </a:cubicBezTo>
                  <a:cubicBezTo>
                    <a:pt x="1071" y="448"/>
                    <a:pt x="1071" y="448"/>
                    <a:pt x="1071" y="448"/>
                  </a:cubicBezTo>
                  <a:cubicBezTo>
                    <a:pt x="922" y="273"/>
                    <a:pt x="922" y="273"/>
                    <a:pt x="922" y="273"/>
                  </a:cubicBezTo>
                  <a:cubicBezTo>
                    <a:pt x="862" y="273"/>
                    <a:pt x="862" y="273"/>
                    <a:pt x="862" y="273"/>
                  </a:cubicBezTo>
                  <a:cubicBezTo>
                    <a:pt x="862" y="448"/>
                    <a:pt x="862" y="448"/>
                    <a:pt x="862" y="448"/>
                  </a:cubicBezTo>
                  <a:cubicBezTo>
                    <a:pt x="795" y="448"/>
                    <a:pt x="795" y="448"/>
                    <a:pt x="795" y="448"/>
                  </a:cubicBezTo>
                  <a:cubicBezTo>
                    <a:pt x="795" y="9"/>
                    <a:pt x="795" y="9"/>
                    <a:pt x="795" y="9"/>
                  </a:cubicBezTo>
                  <a:cubicBezTo>
                    <a:pt x="991" y="9"/>
                    <a:pt x="991" y="9"/>
                    <a:pt x="991" y="9"/>
                  </a:cubicBezTo>
                  <a:cubicBezTo>
                    <a:pt x="1034" y="9"/>
                    <a:pt x="1068" y="21"/>
                    <a:pt x="1095" y="45"/>
                  </a:cubicBezTo>
                  <a:cubicBezTo>
                    <a:pt x="1121" y="70"/>
                    <a:pt x="1134" y="102"/>
                    <a:pt x="1134" y="141"/>
                  </a:cubicBezTo>
                  <a:cubicBezTo>
                    <a:pt x="1134" y="179"/>
                    <a:pt x="1122" y="210"/>
                    <a:pt x="1098" y="233"/>
                  </a:cubicBezTo>
                  <a:cubicBezTo>
                    <a:pt x="1075" y="257"/>
                    <a:pt x="1043" y="270"/>
                    <a:pt x="1003" y="272"/>
                  </a:cubicBezTo>
                  <a:close/>
                  <a:moveTo>
                    <a:pt x="991" y="209"/>
                  </a:moveTo>
                  <a:cubicBezTo>
                    <a:pt x="1014" y="209"/>
                    <a:pt x="1032" y="203"/>
                    <a:pt x="1047" y="191"/>
                  </a:cubicBezTo>
                  <a:cubicBezTo>
                    <a:pt x="1061" y="178"/>
                    <a:pt x="1068" y="162"/>
                    <a:pt x="1068" y="141"/>
                  </a:cubicBezTo>
                  <a:cubicBezTo>
                    <a:pt x="1068" y="121"/>
                    <a:pt x="1061" y="104"/>
                    <a:pt x="1047" y="92"/>
                  </a:cubicBezTo>
                  <a:cubicBezTo>
                    <a:pt x="1032" y="79"/>
                    <a:pt x="1014" y="73"/>
                    <a:pt x="991" y="73"/>
                  </a:cubicBezTo>
                  <a:cubicBezTo>
                    <a:pt x="862" y="73"/>
                    <a:pt x="862" y="73"/>
                    <a:pt x="862" y="73"/>
                  </a:cubicBezTo>
                  <a:cubicBezTo>
                    <a:pt x="862" y="209"/>
                    <a:pt x="862" y="209"/>
                    <a:pt x="862" y="209"/>
                  </a:cubicBezTo>
                  <a:lnTo>
                    <a:pt x="991" y="209"/>
                  </a:lnTo>
                  <a:close/>
                  <a:moveTo>
                    <a:pt x="1646" y="258"/>
                  </a:moveTo>
                  <a:cubicBezTo>
                    <a:pt x="1662" y="277"/>
                    <a:pt x="1670" y="301"/>
                    <a:pt x="1670" y="330"/>
                  </a:cubicBezTo>
                  <a:cubicBezTo>
                    <a:pt x="1670" y="365"/>
                    <a:pt x="1659" y="393"/>
                    <a:pt x="1636" y="415"/>
                  </a:cubicBezTo>
                  <a:cubicBezTo>
                    <a:pt x="1613" y="437"/>
                    <a:pt x="1583" y="448"/>
                    <a:pt x="1544" y="448"/>
                  </a:cubicBezTo>
                  <a:cubicBezTo>
                    <a:pt x="1346" y="448"/>
                    <a:pt x="1346" y="448"/>
                    <a:pt x="1346" y="448"/>
                  </a:cubicBezTo>
                  <a:cubicBezTo>
                    <a:pt x="1346" y="9"/>
                    <a:pt x="1346" y="9"/>
                    <a:pt x="1346" y="9"/>
                  </a:cubicBezTo>
                  <a:cubicBezTo>
                    <a:pt x="1532" y="9"/>
                    <a:pt x="1532" y="9"/>
                    <a:pt x="1532" y="9"/>
                  </a:cubicBezTo>
                  <a:cubicBezTo>
                    <a:pt x="1571" y="9"/>
                    <a:pt x="1601" y="19"/>
                    <a:pt x="1623" y="40"/>
                  </a:cubicBezTo>
                  <a:cubicBezTo>
                    <a:pt x="1645" y="60"/>
                    <a:pt x="1656" y="88"/>
                    <a:pt x="1656" y="122"/>
                  </a:cubicBezTo>
                  <a:cubicBezTo>
                    <a:pt x="1656" y="149"/>
                    <a:pt x="1649" y="172"/>
                    <a:pt x="1634" y="191"/>
                  </a:cubicBezTo>
                  <a:cubicBezTo>
                    <a:pt x="1620" y="209"/>
                    <a:pt x="1602" y="220"/>
                    <a:pt x="1581" y="224"/>
                  </a:cubicBezTo>
                  <a:cubicBezTo>
                    <a:pt x="1581" y="225"/>
                    <a:pt x="1581" y="225"/>
                    <a:pt x="1581" y="225"/>
                  </a:cubicBezTo>
                  <a:cubicBezTo>
                    <a:pt x="1608" y="228"/>
                    <a:pt x="1630" y="239"/>
                    <a:pt x="1646" y="258"/>
                  </a:cubicBezTo>
                  <a:close/>
                  <a:moveTo>
                    <a:pt x="1378" y="213"/>
                  </a:moveTo>
                  <a:cubicBezTo>
                    <a:pt x="1539" y="213"/>
                    <a:pt x="1539" y="213"/>
                    <a:pt x="1539" y="213"/>
                  </a:cubicBezTo>
                  <a:cubicBezTo>
                    <a:pt x="1565" y="213"/>
                    <a:pt x="1586" y="204"/>
                    <a:pt x="1602" y="188"/>
                  </a:cubicBezTo>
                  <a:cubicBezTo>
                    <a:pt x="1618" y="171"/>
                    <a:pt x="1626" y="150"/>
                    <a:pt x="1626" y="123"/>
                  </a:cubicBezTo>
                  <a:cubicBezTo>
                    <a:pt x="1626" y="97"/>
                    <a:pt x="1618" y="77"/>
                    <a:pt x="1600" y="61"/>
                  </a:cubicBezTo>
                  <a:cubicBezTo>
                    <a:pt x="1583" y="46"/>
                    <a:pt x="1560" y="38"/>
                    <a:pt x="1529" y="38"/>
                  </a:cubicBezTo>
                  <a:cubicBezTo>
                    <a:pt x="1378" y="38"/>
                    <a:pt x="1378" y="38"/>
                    <a:pt x="1378" y="38"/>
                  </a:cubicBezTo>
                  <a:lnTo>
                    <a:pt x="1378" y="213"/>
                  </a:lnTo>
                  <a:close/>
                  <a:moveTo>
                    <a:pt x="1639" y="328"/>
                  </a:moveTo>
                  <a:cubicBezTo>
                    <a:pt x="1639" y="301"/>
                    <a:pt x="1630" y="280"/>
                    <a:pt x="1612" y="264"/>
                  </a:cubicBezTo>
                  <a:cubicBezTo>
                    <a:pt x="1594" y="248"/>
                    <a:pt x="1570" y="240"/>
                    <a:pt x="1540" y="240"/>
                  </a:cubicBezTo>
                  <a:cubicBezTo>
                    <a:pt x="1378" y="240"/>
                    <a:pt x="1378" y="240"/>
                    <a:pt x="1378" y="240"/>
                  </a:cubicBezTo>
                  <a:cubicBezTo>
                    <a:pt x="1378" y="419"/>
                    <a:pt x="1378" y="419"/>
                    <a:pt x="1378" y="419"/>
                  </a:cubicBezTo>
                  <a:cubicBezTo>
                    <a:pt x="1541" y="419"/>
                    <a:pt x="1541" y="419"/>
                    <a:pt x="1541" y="419"/>
                  </a:cubicBezTo>
                  <a:cubicBezTo>
                    <a:pt x="1571" y="419"/>
                    <a:pt x="1594" y="411"/>
                    <a:pt x="1612" y="394"/>
                  </a:cubicBezTo>
                  <a:cubicBezTo>
                    <a:pt x="1630" y="377"/>
                    <a:pt x="1639" y="355"/>
                    <a:pt x="1639" y="328"/>
                  </a:cubicBezTo>
                  <a:close/>
                  <a:moveTo>
                    <a:pt x="1917" y="9"/>
                  </a:moveTo>
                  <a:cubicBezTo>
                    <a:pt x="2107" y="448"/>
                    <a:pt x="2107" y="448"/>
                    <a:pt x="2107" y="448"/>
                  </a:cubicBezTo>
                  <a:cubicBezTo>
                    <a:pt x="2073" y="448"/>
                    <a:pt x="2073" y="448"/>
                    <a:pt x="2073" y="448"/>
                  </a:cubicBezTo>
                  <a:cubicBezTo>
                    <a:pt x="2022" y="328"/>
                    <a:pt x="2022" y="328"/>
                    <a:pt x="2022" y="328"/>
                  </a:cubicBezTo>
                  <a:cubicBezTo>
                    <a:pt x="1784" y="328"/>
                    <a:pt x="1784" y="328"/>
                    <a:pt x="1784" y="328"/>
                  </a:cubicBezTo>
                  <a:cubicBezTo>
                    <a:pt x="1733" y="448"/>
                    <a:pt x="1733" y="448"/>
                    <a:pt x="1733" y="448"/>
                  </a:cubicBezTo>
                  <a:cubicBezTo>
                    <a:pt x="1699" y="448"/>
                    <a:pt x="1699" y="448"/>
                    <a:pt x="1699" y="448"/>
                  </a:cubicBezTo>
                  <a:cubicBezTo>
                    <a:pt x="1889" y="9"/>
                    <a:pt x="1889" y="9"/>
                    <a:pt x="1889" y="9"/>
                  </a:cubicBezTo>
                  <a:lnTo>
                    <a:pt x="1917" y="9"/>
                  </a:lnTo>
                  <a:close/>
                  <a:moveTo>
                    <a:pt x="2009" y="298"/>
                  </a:moveTo>
                  <a:cubicBezTo>
                    <a:pt x="1903" y="51"/>
                    <a:pt x="1903" y="51"/>
                    <a:pt x="1903" y="51"/>
                  </a:cubicBezTo>
                  <a:cubicBezTo>
                    <a:pt x="1797" y="298"/>
                    <a:pt x="1797" y="298"/>
                    <a:pt x="1797" y="298"/>
                  </a:cubicBezTo>
                  <a:lnTo>
                    <a:pt x="2009" y="298"/>
                  </a:lnTo>
                  <a:close/>
                  <a:moveTo>
                    <a:pt x="2482" y="394"/>
                  </a:moveTo>
                  <a:cubicBezTo>
                    <a:pt x="2188" y="9"/>
                    <a:pt x="2188" y="9"/>
                    <a:pt x="2188" y="9"/>
                  </a:cubicBezTo>
                  <a:cubicBezTo>
                    <a:pt x="2160" y="9"/>
                    <a:pt x="2160" y="9"/>
                    <a:pt x="2160" y="9"/>
                  </a:cubicBezTo>
                  <a:cubicBezTo>
                    <a:pt x="2160" y="448"/>
                    <a:pt x="2160" y="448"/>
                    <a:pt x="2160" y="448"/>
                  </a:cubicBezTo>
                  <a:cubicBezTo>
                    <a:pt x="2192" y="448"/>
                    <a:pt x="2192" y="448"/>
                    <a:pt x="2192" y="448"/>
                  </a:cubicBezTo>
                  <a:cubicBezTo>
                    <a:pt x="2192" y="66"/>
                    <a:pt x="2192" y="66"/>
                    <a:pt x="2192" y="66"/>
                  </a:cubicBezTo>
                  <a:cubicBezTo>
                    <a:pt x="2485" y="448"/>
                    <a:pt x="2485" y="448"/>
                    <a:pt x="2485" y="448"/>
                  </a:cubicBezTo>
                  <a:cubicBezTo>
                    <a:pt x="2513" y="448"/>
                    <a:pt x="2513" y="448"/>
                    <a:pt x="2513" y="448"/>
                  </a:cubicBezTo>
                  <a:cubicBezTo>
                    <a:pt x="2513" y="9"/>
                    <a:pt x="2513" y="9"/>
                    <a:pt x="2513" y="9"/>
                  </a:cubicBezTo>
                  <a:cubicBezTo>
                    <a:pt x="2482" y="9"/>
                    <a:pt x="2482" y="9"/>
                    <a:pt x="2482" y="9"/>
                  </a:cubicBezTo>
                  <a:lnTo>
                    <a:pt x="2482" y="394"/>
                  </a:lnTo>
                  <a:close/>
                  <a:moveTo>
                    <a:pt x="2937" y="9"/>
                  </a:moveTo>
                  <a:cubicBezTo>
                    <a:pt x="2897" y="9"/>
                    <a:pt x="2897" y="9"/>
                    <a:pt x="2897" y="9"/>
                  </a:cubicBezTo>
                  <a:cubicBezTo>
                    <a:pt x="2669" y="214"/>
                    <a:pt x="2669" y="214"/>
                    <a:pt x="2669" y="214"/>
                  </a:cubicBezTo>
                  <a:cubicBezTo>
                    <a:pt x="2649" y="214"/>
                    <a:pt x="2649" y="214"/>
                    <a:pt x="2649" y="214"/>
                  </a:cubicBezTo>
                  <a:cubicBezTo>
                    <a:pt x="2649" y="9"/>
                    <a:pt x="2649" y="9"/>
                    <a:pt x="2649" y="9"/>
                  </a:cubicBezTo>
                  <a:cubicBezTo>
                    <a:pt x="2617" y="9"/>
                    <a:pt x="2617" y="9"/>
                    <a:pt x="2617" y="9"/>
                  </a:cubicBezTo>
                  <a:cubicBezTo>
                    <a:pt x="2617" y="448"/>
                    <a:pt x="2617" y="448"/>
                    <a:pt x="2617" y="448"/>
                  </a:cubicBezTo>
                  <a:cubicBezTo>
                    <a:pt x="2649" y="448"/>
                    <a:pt x="2649" y="448"/>
                    <a:pt x="2649" y="448"/>
                  </a:cubicBezTo>
                  <a:cubicBezTo>
                    <a:pt x="2649" y="244"/>
                    <a:pt x="2649" y="244"/>
                    <a:pt x="2649" y="244"/>
                  </a:cubicBezTo>
                  <a:cubicBezTo>
                    <a:pt x="2671" y="244"/>
                    <a:pt x="2671" y="244"/>
                    <a:pt x="2671" y="244"/>
                  </a:cubicBezTo>
                  <a:cubicBezTo>
                    <a:pt x="2908" y="448"/>
                    <a:pt x="2908" y="448"/>
                    <a:pt x="2908" y="448"/>
                  </a:cubicBezTo>
                  <a:cubicBezTo>
                    <a:pt x="2951" y="448"/>
                    <a:pt x="2951" y="448"/>
                    <a:pt x="2951" y="448"/>
                  </a:cubicBezTo>
                  <a:cubicBezTo>
                    <a:pt x="2695" y="229"/>
                    <a:pt x="2695" y="229"/>
                    <a:pt x="2695" y="229"/>
                  </a:cubicBezTo>
                  <a:lnTo>
                    <a:pt x="2937" y="9"/>
                  </a:lnTo>
                  <a:close/>
                  <a:moveTo>
                    <a:pt x="3019" y="448"/>
                  </a:moveTo>
                  <a:cubicBezTo>
                    <a:pt x="3318" y="448"/>
                    <a:pt x="3318" y="448"/>
                    <a:pt x="3318" y="448"/>
                  </a:cubicBezTo>
                  <a:cubicBezTo>
                    <a:pt x="3318" y="418"/>
                    <a:pt x="3318" y="418"/>
                    <a:pt x="3318" y="418"/>
                  </a:cubicBezTo>
                  <a:cubicBezTo>
                    <a:pt x="3051" y="418"/>
                    <a:pt x="3051" y="418"/>
                    <a:pt x="3051" y="418"/>
                  </a:cubicBezTo>
                  <a:cubicBezTo>
                    <a:pt x="3051" y="242"/>
                    <a:pt x="3051" y="242"/>
                    <a:pt x="3051" y="242"/>
                  </a:cubicBezTo>
                  <a:cubicBezTo>
                    <a:pt x="3299" y="242"/>
                    <a:pt x="3299" y="242"/>
                    <a:pt x="3299" y="242"/>
                  </a:cubicBezTo>
                  <a:cubicBezTo>
                    <a:pt x="3299" y="213"/>
                    <a:pt x="3299" y="213"/>
                    <a:pt x="3299" y="213"/>
                  </a:cubicBezTo>
                  <a:cubicBezTo>
                    <a:pt x="3051" y="213"/>
                    <a:pt x="3051" y="213"/>
                    <a:pt x="3051" y="213"/>
                  </a:cubicBezTo>
                  <a:cubicBezTo>
                    <a:pt x="3051" y="39"/>
                    <a:pt x="3051" y="39"/>
                    <a:pt x="3051" y="39"/>
                  </a:cubicBezTo>
                  <a:cubicBezTo>
                    <a:pt x="3318" y="39"/>
                    <a:pt x="3318" y="39"/>
                    <a:pt x="3318" y="39"/>
                  </a:cubicBezTo>
                  <a:cubicBezTo>
                    <a:pt x="3318" y="9"/>
                    <a:pt x="3318" y="9"/>
                    <a:pt x="3318" y="9"/>
                  </a:cubicBezTo>
                  <a:cubicBezTo>
                    <a:pt x="3019" y="9"/>
                    <a:pt x="3019" y="9"/>
                    <a:pt x="3019" y="9"/>
                  </a:cubicBezTo>
                  <a:lnTo>
                    <a:pt x="3019" y="448"/>
                  </a:lnTo>
                  <a:close/>
                  <a:moveTo>
                    <a:pt x="3723" y="9"/>
                  </a:moveTo>
                  <a:cubicBezTo>
                    <a:pt x="3723" y="394"/>
                    <a:pt x="3723" y="394"/>
                    <a:pt x="3723" y="394"/>
                  </a:cubicBezTo>
                  <a:cubicBezTo>
                    <a:pt x="3429" y="9"/>
                    <a:pt x="3429" y="9"/>
                    <a:pt x="3429" y="9"/>
                  </a:cubicBezTo>
                  <a:cubicBezTo>
                    <a:pt x="3401" y="9"/>
                    <a:pt x="3401" y="9"/>
                    <a:pt x="3401" y="9"/>
                  </a:cubicBezTo>
                  <a:cubicBezTo>
                    <a:pt x="3401" y="448"/>
                    <a:pt x="3401" y="448"/>
                    <a:pt x="3401" y="448"/>
                  </a:cubicBezTo>
                  <a:cubicBezTo>
                    <a:pt x="3433" y="448"/>
                    <a:pt x="3433" y="448"/>
                    <a:pt x="3433" y="448"/>
                  </a:cubicBezTo>
                  <a:cubicBezTo>
                    <a:pt x="3433" y="66"/>
                    <a:pt x="3433" y="66"/>
                    <a:pt x="3433" y="66"/>
                  </a:cubicBezTo>
                  <a:cubicBezTo>
                    <a:pt x="3726" y="448"/>
                    <a:pt x="3726" y="448"/>
                    <a:pt x="3726" y="448"/>
                  </a:cubicBezTo>
                  <a:cubicBezTo>
                    <a:pt x="3754" y="448"/>
                    <a:pt x="3754" y="448"/>
                    <a:pt x="3754" y="448"/>
                  </a:cubicBezTo>
                  <a:cubicBezTo>
                    <a:pt x="3754" y="9"/>
                    <a:pt x="3754" y="9"/>
                    <a:pt x="3754" y="9"/>
                  </a:cubicBezTo>
                  <a:lnTo>
                    <a:pt x="3723" y="9"/>
                  </a:lnTo>
                  <a:close/>
                </a:path>
              </a:pathLst>
            </a:custGeom>
            <a:solidFill>
              <a:srgbClr val="2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
          <p:nvSpPr>
            <p:cNvPr id="9" name="Freeform 6">
              <a:extLst>
                <a:ext uri="{FF2B5EF4-FFF2-40B4-BE49-F238E27FC236}">
                  <a16:creationId xmlns:a16="http://schemas.microsoft.com/office/drawing/2014/main" id="{F3B76971-5AF2-40EF-A49B-3FC4A7EACE85}"/>
                </a:ext>
              </a:extLst>
            </p:cNvPr>
            <p:cNvSpPr>
              <a:spLocks noSelect="1"/>
            </p:cNvSpPr>
            <p:nvPr userDrawn="1"/>
          </p:nvSpPr>
          <p:spPr bwMode="gray">
            <a:xfrm>
              <a:off x="223" y="221"/>
              <a:ext cx="191" cy="205"/>
            </a:xfrm>
            <a:custGeom>
              <a:avLst/>
              <a:gdLst>
                <a:gd name="T0" fmla="*/ 191 w 191"/>
                <a:gd name="T1" fmla="*/ 73 h 205"/>
                <a:gd name="T2" fmla="*/ 63 w 191"/>
                <a:gd name="T3" fmla="*/ 147 h 205"/>
                <a:gd name="T4" fmla="*/ 63 w 191"/>
                <a:gd name="T5" fmla="*/ 117 h 205"/>
                <a:gd name="T6" fmla="*/ 140 w 191"/>
                <a:gd name="T7" fmla="*/ 73 h 205"/>
                <a:gd name="T8" fmla="*/ 63 w 191"/>
                <a:gd name="T9" fmla="*/ 29 h 205"/>
                <a:gd name="T10" fmla="*/ 63 w 191"/>
                <a:gd name="T11" fmla="*/ 0 h 205"/>
                <a:gd name="T12" fmla="*/ 191 w 191"/>
                <a:gd name="T13" fmla="*/ 73 h 205"/>
                <a:gd name="T14" fmla="*/ 63 w 191"/>
                <a:gd name="T15" fmla="*/ 176 h 205"/>
                <a:gd name="T16" fmla="*/ 0 w 191"/>
                <a:gd name="T17" fmla="*/ 139 h 205"/>
                <a:gd name="T18" fmla="*/ 0 w 191"/>
                <a:gd name="T19" fmla="*/ 169 h 205"/>
                <a:gd name="T20" fmla="*/ 63 w 191"/>
                <a:gd name="T21" fmla="*/ 205 h 205"/>
                <a:gd name="T22" fmla="*/ 63 w 191"/>
                <a:gd name="T23" fmla="*/ 205 h 205"/>
                <a:gd name="T24" fmla="*/ 63 w 191"/>
                <a:gd name="T25" fmla="*/ 205 h 205"/>
                <a:gd name="T26" fmla="*/ 63 w 191"/>
                <a:gd name="T27" fmla="*/ 205 h 205"/>
                <a:gd name="T28" fmla="*/ 63 w 191"/>
                <a:gd name="T29" fmla="*/ 205 h 205"/>
                <a:gd name="T30" fmla="*/ 191 w 191"/>
                <a:gd name="T31" fmla="*/ 132 h 205"/>
                <a:gd name="T32" fmla="*/ 191 w 191"/>
                <a:gd name="T33" fmla="*/ 103 h 205"/>
                <a:gd name="T34" fmla="*/ 63 w 191"/>
                <a:gd name="T35" fmla="*/ 17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05">
                  <a:moveTo>
                    <a:pt x="191" y="73"/>
                  </a:moveTo>
                  <a:lnTo>
                    <a:pt x="63" y="147"/>
                  </a:lnTo>
                  <a:lnTo>
                    <a:pt x="63" y="117"/>
                  </a:lnTo>
                  <a:lnTo>
                    <a:pt x="140" y="73"/>
                  </a:lnTo>
                  <a:lnTo>
                    <a:pt x="63" y="29"/>
                  </a:lnTo>
                  <a:lnTo>
                    <a:pt x="63" y="0"/>
                  </a:lnTo>
                  <a:lnTo>
                    <a:pt x="191" y="73"/>
                  </a:lnTo>
                  <a:close/>
                  <a:moveTo>
                    <a:pt x="63" y="176"/>
                  </a:moveTo>
                  <a:lnTo>
                    <a:pt x="0" y="139"/>
                  </a:lnTo>
                  <a:lnTo>
                    <a:pt x="0" y="169"/>
                  </a:lnTo>
                  <a:lnTo>
                    <a:pt x="63" y="205"/>
                  </a:lnTo>
                  <a:lnTo>
                    <a:pt x="63" y="205"/>
                  </a:lnTo>
                  <a:lnTo>
                    <a:pt x="63" y="205"/>
                  </a:lnTo>
                  <a:lnTo>
                    <a:pt x="63" y="205"/>
                  </a:lnTo>
                  <a:lnTo>
                    <a:pt x="63" y="205"/>
                  </a:lnTo>
                  <a:lnTo>
                    <a:pt x="191" y="132"/>
                  </a:lnTo>
                  <a:lnTo>
                    <a:pt x="191" y="103"/>
                  </a:lnTo>
                  <a:lnTo>
                    <a:pt x="63" y="176"/>
                  </a:lnTo>
                  <a:close/>
                </a:path>
              </a:pathLst>
            </a:custGeom>
            <a:solidFill>
              <a:srgbClr val="5F9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Tree>
    <p:extLst>
      <p:ext uri="{BB962C8B-B14F-4D97-AF65-F5344CB8AC3E}">
        <p14:creationId xmlns:p14="http://schemas.microsoft.com/office/powerpoint/2010/main" val="296332492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681600" y="2033828"/>
            <a:ext cx="9927720" cy="577257"/>
          </a:xfrm>
        </p:spPr>
        <p:txBody>
          <a:bodyPr tIns="0" rIns="0" bIns="0"/>
          <a:lstStyle>
            <a:lvl1pPr algn="l">
              <a:lnSpc>
                <a:spcPts val="4545"/>
              </a:lnSpc>
              <a:defRPr sz="3733" b="0">
                <a:solidFill>
                  <a:schemeClr val="bg1"/>
                </a:solidFill>
              </a:defRPr>
            </a:lvl1pPr>
          </a:lstStyle>
          <a:p>
            <a:pPr lvl="0"/>
            <a:r>
              <a:rPr lang="nl-NL" noProof="0"/>
              <a:t>Klik om stijl te bewerken</a:t>
            </a:r>
            <a:endParaRPr lang="nl-NL" noProof="0" dirty="0"/>
          </a:p>
        </p:txBody>
      </p:sp>
    </p:spTree>
    <p:extLst>
      <p:ext uri="{BB962C8B-B14F-4D97-AF65-F5344CB8AC3E}">
        <p14:creationId xmlns:p14="http://schemas.microsoft.com/office/powerpoint/2010/main" val="24573232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2 kaders (Wit)">
    <p:bg>
      <p:bgPr>
        <a:solidFill>
          <a:schemeClr val="bg1"/>
        </a:solidFill>
        <a:effectLst/>
      </p:bgPr>
    </p:bg>
    <p:spTree>
      <p:nvGrpSpPr>
        <p:cNvPr id="1" name=""/>
        <p:cNvGrpSpPr/>
        <p:nvPr/>
      </p:nvGrpSpPr>
      <p:grpSpPr>
        <a:xfrm>
          <a:off x="0" y="0"/>
          <a:ext cx="0" cy="0"/>
          <a:chOff x="0" y="0"/>
          <a:chExt cx="0" cy="0"/>
        </a:xfrm>
      </p:grpSpPr>
      <p:pic>
        <p:nvPicPr>
          <p:cNvPr id="3" name="Afbeelding 2" hidden="1">
            <a:extLst>
              <a:ext uri="{FF2B5EF4-FFF2-40B4-BE49-F238E27FC236}">
                <a16:creationId xmlns:a16="http://schemas.microsoft.com/office/drawing/2014/main" id="{63F9CAFE-567A-4D39-A7E8-D57676BA87E4}"/>
              </a:ext>
            </a:extLst>
          </p:cNvPr>
          <p:cNvPicPr>
            <a:picLocks noSelect="1" noChangeAspect="1"/>
          </p:cNvPicPr>
          <p:nvPr userDrawn="1"/>
        </p:nvPicPr>
        <p:blipFill>
          <a:blip r:embed="rId2"/>
          <a:stretch>
            <a:fillRect/>
          </a:stretch>
        </p:blipFill>
        <p:spPr>
          <a:xfrm>
            <a:off x="20080" y="-3967"/>
            <a:ext cx="12188560" cy="6858000"/>
          </a:xfrm>
          <a:prstGeom prst="rect">
            <a:avLst/>
          </a:prstGeom>
        </p:spPr>
      </p:pic>
      <p:sp>
        <p:nvSpPr>
          <p:cNvPr id="16" name="Tijdelijke aanduiding voor inhoud 15">
            <a:extLst>
              <a:ext uri="{FF2B5EF4-FFF2-40B4-BE49-F238E27FC236}">
                <a16:creationId xmlns:a16="http://schemas.microsoft.com/office/drawing/2014/main" id="{A32A22CF-73C0-4F4F-8F1A-4DCAB245A74A}"/>
              </a:ext>
            </a:extLst>
          </p:cNvPr>
          <p:cNvSpPr>
            <a:spLocks noGrp="1" noSelect="1"/>
          </p:cNvSpPr>
          <p:nvPr>
            <p:ph sz="quarter" idx="17" hasCustomPrompt="1"/>
          </p:nvPr>
        </p:nvSpPr>
        <p:spPr>
          <a:xfrm>
            <a:off x="974400" y="1476000"/>
            <a:ext cx="4939200" cy="5002560"/>
          </a:xfrm>
        </p:spPr>
        <p:txBody>
          <a:bodyPr/>
          <a:lstStyle>
            <a:lvl1pPr>
              <a:defRPr>
                <a:solidFill>
                  <a:srgbClr val="2B4577"/>
                </a:solidFill>
              </a:defRPr>
            </a:lvl1pPr>
            <a:lvl5pPr>
              <a:defRPr>
                <a:solidFill>
                  <a:srgbClr val="2B4577"/>
                </a:solidFill>
              </a:defRPr>
            </a:lvl5pPr>
          </a:lstStyle>
          <a:p>
            <a:pPr lvl="0"/>
            <a:r>
              <a:rPr lang="nl-NL" noProof="1"/>
              <a:t>[Typ tekst of klik op een pictogram om een object in te voegen]</a:t>
            </a:r>
          </a:p>
          <a:p>
            <a:pPr lvl="4"/>
            <a:endParaRPr lang="nl-NL" dirty="0"/>
          </a:p>
        </p:txBody>
      </p:sp>
      <p:sp>
        <p:nvSpPr>
          <p:cNvPr id="18" name="Tijdelijke aanduiding voor inhoud 17">
            <a:extLst>
              <a:ext uri="{FF2B5EF4-FFF2-40B4-BE49-F238E27FC236}">
                <a16:creationId xmlns:a16="http://schemas.microsoft.com/office/drawing/2014/main" id="{26E90BC9-8475-4FCC-86FF-80D10DD179FF}"/>
              </a:ext>
            </a:extLst>
          </p:cNvPr>
          <p:cNvSpPr>
            <a:spLocks noGrp="1" noSelect="1"/>
          </p:cNvSpPr>
          <p:nvPr>
            <p:ph sz="quarter" idx="18" hasCustomPrompt="1"/>
          </p:nvPr>
        </p:nvSpPr>
        <p:spPr>
          <a:xfrm>
            <a:off x="6316799" y="1476000"/>
            <a:ext cx="4939680" cy="5002560"/>
          </a:xfrm>
        </p:spPr>
        <p:txBody>
          <a:bodyPr/>
          <a:lstStyle>
            <a:lvl1pPr>
              <a:defRPr>
                <a:solidFill>
                  <a:srgbClr val="2B4577"/>
                </a:solidFill>
              </a:defRPr>
            </a:lvl1pPr>
            <a:lvl5pPr>
              <a:defRPr>
                <a:solidFill>
                  <a:srgbClr val="2B4577"/>
                </a:solidFill>
              </a:defRPr>
            </a:lvl5pPr>
          </a:lstStyle>
          <a:p>
            <a:pPr lvl="0"/>
            <a:r>
              <a:rPr lang="nl-NL" noProof="1"/>
              <a:t>[Typ tekst of klik op een pictogram om een object in te voegen]</a:t>
            </a:r>
          </a:p>
          <a:p>
            <a:pPr lvl="4"/>
            <a:endParaRPr lang="nl-NL" dirty="0"/>
          </a:p>
        </p:txBody>
      </p:sp>
      <p:grpSp>
        <p:nvGrpSpPr>
          <p:cNvPr id="7" name="Group 4">
            <a:extLst>
              <a:ext uri="{FF2B5EF4-FFF2-40B4-BE49-F238E27FC236}">
                <a16:creationId xmlns:a16="http://schemas.microsoft.com/office/drawing/2014/main" id="{9D545B13-8632-4E08-B774-ACE803F5C66C}"/>
              </a:ext>
            </a:extLst>
          </p:cNvPr>
          <p:cNvGrpSpPr>
            <a:grpSpLocks noSelect="1" noChangeAspect="1"/>
          </p:cNvGrpSpPr>
          <p:nvPr userDrawn="1"/>
        </p:nvGrpSpPr>
        <p:grpSpPr bwMode="auto">
          <a:xfrm>
            <a:off x="472018" y="350838"/>
            <a:ext cx="2125137" cy="325438"/>
            <a:chOff x="223" y="221"/>
            <a:chExt cx="1004" cy="205"/>
          </a:xfrm>
        </p:grpSpPr>
        <p:sp>
          <p:nvSpPr>
            <p:cNvPr id="9" name="Freeform 5">
              <a:extLst>
                <a:ext uri="{FF2B5EF4-FFF2-40B4-BE49-F238E27FC236}">
                  <a16:creationId xmlns:a16="http://schemas.microsoft.com/office/drawing/2014/main" id="{7FFAB5D6-E973-46EB-94FD-146AB079B9D9}"/>
                </a:ext>
              </a:extLst>
            </p:cNvPr>
            <p:cNvSpPr>
              <a:spLocks noSelect="1"/>
            </p:cNvSpPr>
            <p:nvPr userDrawn="1"/>
          </p:nvSpPr>
          <p:spPr bwMode="auto">
            <a:xfrm>
              <a:off x="477" y="278"/>
              <a:ext cx="750" cy="91"/>
            </a:xfrm>
            <a:custGeom>
              <a:avLst/>
              <a:gdLst>
                <a:gd name="T0" fmla="*/ 172 w 3754"/>
                <a:gd name="T1" fmla="*/ 457 h 457"/>
                <a:gd name="T2" fmla="*/ 71 w 3754"/>
                <a:gd name="T3" fmla="*/ 311 h 457"/>
                <a:gd name="T4" fmla="*/ 243 w 3754"/>
                <a:gd name="T5" fmla="*/ 376 h 457"/>
                <a:gd name="T6" fmla="*/ 207 w 3754"/>
                <a:gd name="T7" fmla="*/ 268 h 457"/>
                <a:gd name="T8" fmla="*/ 53 w 3754"/>
                <a:gd name="T9" fmla="*/ 36 h 457"/>
                <a:gd name="T10" fmla="*/ 325 w 3754"/>
                <a:gd name="T11" fmla="*/ 124 h 457"/>
                <a:gd name="T12" fmla="*/ 163 w 3754"/>
                <a:gd name="T13" fmla="*/ 61 h 457"/>
                <a:gd name="T14" fmla="*/ 95 w 3754"/>
                <a:gd name="T15" fmla="*/ 164 h 457"/>
                <a:gd name="T16" fmla="*/ 332 w 3754"/>
                <a:gd name="T17" fmla="*/ 323 h 457"/>
                <a:gd name="T18" fmla="*/ 699 w 3754"/>
                <a:gd name="T19" fmla="*/ 415 h 457"/>
                <a:gd name="T20" fmla="*/ 398 w 3754"/>
                <a:gd name="T21" fmla="*/ 9 h 457"/>
                <a:gd name="T22" fmla="*/ 720 w 3754"/>
                <a:gd name="T23" fmla="*/ 128 h 457"/>
                <a:gd name="T24" fmla="*/ 654 w 3754"/>
                <a:gd name="T25" fmla="*/ 225 h 457"/>
                <a:gd name="T26" fmla="*/ 589 w 3754"/>
                <a:gd name="T27" fmla="*/ 199 h 457"/>
                <a:gd name="T28" fmla="*/ 637 w 3754"/>
                <a:gd name="T29" fmla="*/ 87 h 457"/>
                <a:gd name="T30" fmla="*/ 464 w 3754"/>
                <a:gd name="T31" fmla="*/ 199 h 457"/>
                <a:gd name="T32" fmla="*/ 596 w 3754"/>
                <a:gd name="T33" fmla="*/ 255 h 457"/>
                <a:gd name="T34" fmla="*/ 594 w 3754"/>
                <a:gd name="T35" fmla="*/ 388 h 457"/>
                <a:gd name="T36" fmla="*/ 1003 w 3754"/>
                <a:gd name="T37" fmla="*/ 272 h 457"/>
                <a:gd name="T38" fmla="*/ 922 w 3754"/>
                <a:gd name="T39" fmla="*/ 273 h 457"/>
                <a:gd name="T40" fmla="*/ 795 w 3754"/>
                <a:gd name="T41" fmla="*/ 448 h 457"/>
                <a:gd name="T42" fmla="*/ 1095 w 3754"/>
                <a:gd name="T43" fmla="*/ 45 h 457"/>
                <a:gd name="T44" fmla="*/ 1003 w 3754"/>
                <a:gd name="T45" fmla="*/ 272 h 457"/>
                <a:gd name="T46" fmla="*/ 1068 w 3754"/>
                <a:gd name="T47" fmla="*/ 141 h 457"/>
                <a:gd name="T48" fmla="*/ 862 w 3754"/>
                <a:gd name="T49" fmla="*/ 73 h 457"/>
                <a:gd name="T50" fmla="*/ 1646 w 3754"/>
                <a:gd name="T51" fmla="*/ 258 h 457"/>
                <a:gd name="T52" fmla="*/ 1544 w 3754"/>
                <a:gd name="T53" fmla="*/ 448 h 457"/>
                <a:gd name="T54" fmla="*/ 1532 w 3754"/>
                <a:gd name="T55" fmla="*/ 9 h 457"/>
                <a:gd name="T56" fmla="*/ 1634 w 3754"/>
                <a:gd name="T57" fmla="*/ 191 h 457"/>
                <a:gd name="T58" fmla="*/ 1646 w 3754"/>
                <a:gd name="T59" fmla="*/ 258 h 457"/>
                <a:gd name="T60" fmla="*/ 1602 w 3754"/>
                <a:gd name="T61" fmla="*/ 188 h 457"/>
                <a:gd name="T62" fmla="*/ 1529 w 3754"/>
                <a:gd name="T63" fmla="*/ 38 h 457"/>
                <a:gd name="T64" fmla="*/ 1639 w 3754"/>
                <a:gd name="T65" fmla="*/ 328 h 457"/>
                <a:gd name="T66" fmla="*/ 1378 w 3754"/>
                <a:gd name="T67" fmla="*/ 240 h 457"/>
                <a:gd name="T68" fmla="*/ 1612 w 3754"/>
                <a:gd name="T69" fmla="*/ 394 h 457"/>
                <a:gd name="T70" fmla="*/ 2107 w 3754"/>
                <a:gd name="T71" fmla="*/ 448 h 457"/>
                <a:gd name="T72" fmla="*/ 1784 w 3754"/>
                <a:gd name="T73" fmla="*/ 328 h 457"/>
                <a:gd name="T74" fmla="*/ 1889 w 3754"/>
                <a:gd name="T75" fmla="*/ 9 h 457"/>
                <a:gd name="T76" fmla="*/ 1903 w 3754"/>
                <a:gd name="T77" fmla="*/ 51 h 457"/>
                <a:gd name="T78" fmla="*/ 2482 w 3754"/>
                <a:gd name="T79" fmla="*/ 394 h 457"/>
                <a:gd name="T80" fmla="*/ 2160 w 3754"/>
                <a:gd name="T81" fmla="*/ 448 h 457"/>
                <a:gd name="T82" fmla="*/ 2485 w 3754"/>
                <a:gd name="T83" fmla="*/ 448 h 457"/>
                <a:gd name="T84" fmla="*/ 2482 w 3754"/>
                <a:gd name="T85" fmla="*/ 9 h 457"/>
                <a:gd name="T86" fmla="*/ 2897 w 3754"/>
                <a:gd name="T87" fmla="*/ 9 h 457"/>
                <a:gd name="T88" fmla="*/ 2649 w 3754"/>
                <a:gd name="T89" fmla="*/ 9 h 457"/>
                <a:gd name="T90" fmla="*/ 2649 w 3754"/>
                <a:gd name="T91" fmla="*/ 448 h 457"/>
                <a:gd name="T92" fmla="*/ 2908 w 3754"/>
                <a:gd name="T93" fmla="*/ 448 h 457"/>
                <a:gd name="T94" fmla="*/ 2937 w 3754"/>
                <a:gd name="T95" fmla="*/ 9 h 457"/>
                <a:gd name="T96" fmla="*/ 3318 w 3754"/>
                <a:gd name="T97" fmla="*/ 418 h 457"/>
                <a:gd name="T98" fmla="*/ 3299 w 3754"/>
                <a:gd name="T99" fmla="*/ 242 h 457"/>
                <a:gd name="T100" fmla="*/ 3051 w 3754"/>
                <a:gd name="T101" fmla="*/ 39 h 457"/>
                <a:gd name="T102" fmla="*/ 3019 w 3754"/>
                <a:gd name="T103" fmla="*/ 9 h 457"/>
                <a:gd name="T104" fmla="*/ 3723 w 3754"/>
                <a:gd name="T105" fmla="*/ 394 h 457"/>
                <a:gd name="T106" fmla="*/ 3401 w 3754"/>
                <a:gd name="T107" fmla="*/ 448 h 457"/>
                <a:gd name="T108" fmla="*/ 3726 w 3754"/>
                <a:gd name="T109" fmla="*/ 448 h 457"/>
                <a:gd name="T110" fmla="*/ 3723 w 3754"/>
                <a:gd name="T111"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4" h="457">
                  <a:moveTo>
                    <a:pt x="332" y="323"/>
                  </a:moveTo>
                  <a:cubicBezTo>
                    <a:pt x="332" y="364"/>
                    <a:pt x="317" y="396"/>
                    <a:pt x="288" y="421"/>
                  </a:cubicBezTo>
                  <a:cubicBezTo>
                    <a:pt x="259" y="445"/>
                    <a:pt x="220" y="457"/>
                    <a:pt x="172" y="457"/>
                  </a:cubicBezTo>
                  <a:cubicBezTo>
                    <a:pt x="126" y="457"/>
                    <a:pt x="87" y="446"/>
                    <a:pt x="55" y="423"/>
                  </a:cubicBezTo>
                  <a:cubicBezTo>
                    <a:pt x="23" y="400"/>
                    <a:pt x="5" y="368"/>
                    <a:pt x="0" y="327"/>
                  </a:cubicBezTo>
                  <a:cubicBezTo>
                    <a:pt x="71" y="311"/>
                    <a:pt x="71" y="311"/>
                    <a:pt x="71" y="311"/>
                  </a:cubicBezTo>
                  <a:cubicBezTo>
                    <a:pt x="76" y="339"/>
                    <a:pt x="88" y="359"/>
                    <a:pt x="107" y="374"/>
                  </a:cubicBezTo>
                  <a:cubicBezTo>
                    <a:pt x="126" y="388"/>
                    <a:pt x="150" y="395"/>
                    <a:pt x="178" y="395"/>
                  </a:cubicBezTo>
                  <a:cubicBezTo>
                    <a:pt x="206" y="395"/>
                    <a:pt x="227" y="389"/>
                    <a:pt x="243" y="376"/>
                  </a:cubicBezTo>
                  <a:cubicBezTo>
                    <a:pt x="258" y="364"/>
                    <a:pt x="266" y="347"/>
                    <a:pt x="266" y="327"/>
                  </a:cubicBezTo>
                  <a:cubicBezTo>
                    <a:pt x="266" y="310"/>
                    <a:pt x="261" y="297"/>
                    <a:pt x="253" y="289"/>
                  </a:cubicBezTo>
                  <a:cubicBezTo>
                    <a:pt x="244" y="280"/>
                    <a:pt x="229" y="273"/>
                    <a:pt x="207" y="268"/>
                  </a:cubicBezTo>
                  <a:cubicBezTo>
                    <a:pt x="117" y="249"/>
                    <a:pt x="117" y="249"/>
                    <a:pt x="117" y="249"/>
                  </a:cubicBezTo>
                  <a:cubicBezTo>
                    <a:pt x="47" y="232"/>
                    <a:pt x="11" y="192"/>
                    <a:pt x="11" y="130"/>
                  </a:cubicBezTo>
                  <a:cubicBezTo>
                    <a:pt x="11" y="91"/>
                    <a:pt x="25" y="59"/>
                    <a:pt x="53" y="36"/>
                  </a:cubicBezTo>
                  <a:cubicBezTo>
                    <a:pt x="81" y="12"/>
                    <a:pt x="118" y="0"/>
                    <a:pt x="164" y="0"/>
                  </a:cubicBezTo>
                  <a:cubicBezTo>
                    <a:pt x="206" y="0"/>
                    <a:pt x="242" y="11"/>
                    <a:pt x="271" y="33"/>
                  </a:cubicBezTo>
                  <a:cubicBezTo>
                    <a:pt x="299" y="56"/>
                    <a:pt x="318" y="86"/>
                    <a:pt x="325" y="124"/>
                  </a:cubicBezTo>
                  <a:cubicBezTo>
                    <a:pt x="258" y="138"/>
                    <a:pt x="258" y="138"/>
                    <a:pt x="258" y="138"/>
                  </a:cubicBezTo>
                  <a:cubicBezTo>
                    <a:pt x="255" y="115"/>
                    <a:pt x="244" y="96"/>
                    <a:pt x="227" y="82"/>
                  </a:cubicBezTo>
                  <a:cubicBezTo>
                    <a:pt x="209" y="68"/>
                    <a:pt x="188" y="61"/>
                    <a:pt x="163" y="61"/>
                  </a:cubicBezTo>
                  <a:cubicBezTo>
                    <a:pt x="139" y="61"/>
                    <a:pt x="119" y="67"/>
                    <a:pt x="104" y="80"/>
                  </a:cubicBezTo>
                  <a:cubicBezTo>
                    <a:pt x="89" y="92"/>
                    <a:pt x="82" y="108"/>
                    <a:pt x="82" y="128"/>
                  </a:cubicBezTo>
                  <a:cubicBezTo>
                    <a:pt x="82" y="143"/>
                    <a:pt x="86" y="155"/>
                    <a:pt x="95" y="164"/>
                  </a:cubicBezTo>
                  <a:cubicBezTo>
                    <a:pt x="103" y="172"/>
                    <a:pt x="116" y="179"/>
                    <a:pt x="135" y="183"/>
                  </a:cubicBezTo>
                  <a:cubicBezTo>
                    <a:pt x="225" y="203"/>
                    <a:pt x="225" y="203"/>
                    <a:pt x="225" y="203"/>
                  </a:cubicBezTo>
                  <a:cubicBezTo>
                    <a:pt x="296" y="220"/>
                    <a:pt x="332" y="259"/>
                    <a:pt x="332" y="323"/>
                  </a:cubicBezTo>
                  <a:close/>
                  <a:moveTo>
                    <a:pt x="709" y="256"/>
                  </a:moveTo>
                  <a:cubicBezTo>
                    <a:pt x="725" y="274"/>
                    <a:pt x="732" y="298"/>
                    <a:pt x="732" y="327"/>
                  </a:cubicBezTo>
                  <a:cubicBezTo>
                    <a:pt x="732" y="364"/>
                    <a:pt x="721" y="393"/>
                    <a:pt x="699" y="415"/>
                  </a:cubicBezTo>
                  <a:cubicBezTo>
                    <a:pt x="676" y="437"/>
                    <a:pt x="643" y="448"/>
                    <a:pt x="601" y="448"/>
                  </a:cubicBezTo>
                  <a:cubicBezTo>
                    <a:pt x="398" y="448"/>
                    <a:pt x="398" y="448"/>
                    <a:pt x="398" y="448"/>
                  </a:cubicBezTo>
                  <a:cubicBezTo>
                    <a:pt x="398" y="9"/>
                    <a:pt x="398" y="9"/>
                    <a:pt x="398" y="9"/>
                  </a:cubicBezTo>
                  <a:cubicBezTo>
                    <a:pt x="596" y="9"/>
                    <a:pt x="596" y="9"/>
                    <a:pt x="596" y="9"/>
                  </a:cubicBezTo>
                  <a:cubicBezTo>
                    <a:pt x="634" y="9"/>
                    <a:pt x="664" y="20"/>
                    <a:pt x="686" y="42"/>
                  </a:cubicBezTo>
                  <a:cubicBezTo>
                    <a:pt x="709" y="63"/>
                    <a:pt x="720" y="92"/>
                    <a:pt x="720" y="128"/>
                  </a:cubicBezTo>
                  <a:cubicBezTo>
                    <a:pt x="720" y="153"/>
                    <a:pt x="713" y="175"/>
                    <a:pt x="700" y="192"/>
                  </a:cubicBezTo>
                  <a:cubicBezTo>
                    <a:pt x="686" y="209"/>
                    <a:pt x="671" y="219"/>
                    <a:pt x="654" y="222"/>
                  </a:cubicBezTo>
                  <a:cubicBezTo>
                    <a:pt x="654" y="225"/>
                    <a:pt x="654" y="225"/>
                    <a:pt x="654" y="225"/>
                  </a:cubicBezTo>
                  <a:cubicBezTo>
                    <a:pt x="676" y="227"/>
                    <a:pt x="694" y="238"/>
                    <a:pt x="709" y="256"/>
                  </a:cubicBezTo>
                  <a:close/>
                  <a:moveTo>
                    <a:pt x="464" y="199"/>
                  </a:moveTo>
                  <a:cubicBezTo>
                    <a:pt x="589" y="199"/>
                    <a:pt x="589" y="199"/>
                    <a:pt x="589" y="199"/>
                  </a:cubicBezTo>
                  <a:cubicBezTo>
                    <a:pt x="609" y="199"/>
                    <a:pt x="625" y="193"/>
                    <a:pt x="637" y="180"/>
                  </a:cubicBezTo>
                  <a:cubicBezTo>
                    <a:pt x="649" y="168"/>
                    <a:pt x="655" y="152"/>
                    <a:pt x="655" y="132"/>
                  </a:cubicBezTo>
                  <a:cubicBezTo>
                    <a:pt x="655" y="113"/>
                    <a:pt x="649" y="98"/>
                    <a:pt x="637" y="87"/>
                  </a:cubicBezTo>
                  <a:cubicBezTo>
                    <a:pt x="625" y="75"/>
                    <a:pt x="609" y="69"/>
                    <a:pt x="589" y="69"/>
                  </a:cubicBezTo>
                  <a:cubicBezTo>
                    <a:pt x="464" y="69"/>
                    <a:pt x="464" y="69"/>
                    <a:pt x="464" y="69"/>
                  </a:cubicBezTo>
                  <a:lnTo>
                    <a:pt x="464" y="199"/>
                  </a:lnTo>
                  <a:close/>
                  <a:moveTo>
                    <a:pt x="664" y="321"/>
                  </a:moveTo>
                  <a:cubicBezTo>
                    <a:pt x="664" y="301"/>
                    <a:pt x="658" y="285"/>
                    <a:pt x="645" y="273"/>
                  </a:cubicBezTo>
                  <a:cubicBezTo>
                    <a:pt x="632" y="261"/>
                    <a:pt x="616" y="255"/>
                    <a:pt x="596" y="255"/>
                  </a:cubicBezTo>
                  <a:cubicBezTo>
                    <a:pt x="464" y="255"/>
                    <a:pt x="464" y="255"/>
                    <a:pt x="464" y="255"/>
                  </a:cubicBezTo>
                  <a:cubicBezTo>
                    <a:pt x="464" y="388"/>
                    <a:pt x="464" y="388"/>
                    <a:pt x="464" y="388"/>
                  </a:cubicBezTo>
                  <a:cubicBezTo>
                    <a:pt x="594" y="388"/>
                    <a:pt x="594" y="388"/>
                    <a:pt x="594" y="388"/>
                  </a:cubicBezTo>
                  <a:cubicBezTo>
                    <a:pt x="616" y="388"/>
                    <a:pt x="633" y="382"/>
                    <a:pt x="645" y="369"/>
                  </a:cubicBezTo>
                  <a:cubicBezTo>
                    <a:pt x="658" y="357"/>
                    <a:pt x="664" y="341"/>
                    <a:pt x="664" y="321"/>
                  </a:cubicBezTo>
                  <a:close/>
                  <a:moveTo>
                    <a:pt x="1003" y="272"/>
                  </a:moveTo>
                  <a:cubicBezTo>
                    <a:pt x="1154" y="448"/>
                    <a:pt x="1154" y="448"/>
                    <a:pt x="1154" y="448"/>
                  </a:cubicBezTo>
                  <a:cubicBezTo>
                    <a:pt x="1071" y="448"/>
                    <a:pt x="1071" y="448"/>
                    <a:pt x="1071" y="448"/>
                  </a:cubicBezTo>
                  <a:cubicBezTo>
                    <a:pt x="922" y="273"/>
                    <a:pt x="922" y="273"/>
                    <a:pt x="922" y="273"/>
                  </a:cubicBezTo>
                  <a:cubicBezTo>
                    <a:pt x="862" y="273"/>
                    <a:pt x="862" y="273"/>
                    <a:pt x="862" y="273"/>
                  </a:cubicBezTo>
                  <a:cubicBezTo>
                    <a:pt x="862" y="448"/>
                    <a:pt x="862" y="448"/>
                    <a:pt x="862" y="448"/>
                  </a:cubicBezTo>
                  <a:cubicBezTo>
                    <a:pt x="795" y="448"/>
                    <a:pt x="795" y="448"/>
                    <a:pt x="795" y="448"/>
                  </a:cubicBezTo>
                  <a:cubicBezTo>
                    <a:pt x="795" y="9"/>
                    <a:pt x="795" y="9"/>
                    <a:pt x="795" y="9"/>
                  </a:cubicBezTo>
                  <a:cubicBezTo>
                    <a:pt x="991" y="9"/>
                    <a:pt x="991" y="9"/>
                    <a:pt x="991" y="9"/>
                  </a:cubicBezTo>
                  <a:cubicBezTo>
                    <a:pt x="1034" y="9"/>
                    <a:pt x="1068" y="21"/>
                    <a:pt x="1095" y="45"/>
                  </a:cubicBezTo>
                  <a:cubicBezTo>
                    <a:pt x="1121" y="70"/>
                    <a:pt x="1134" y="102"/>
                    <a:pt x="1134" y="141"/>
                  </a:cubicBezTo>
                  <a:cubicBezTo>
                    <a:pt x="1134" y="179"/>
                    <a:pt x="1122" y="210"/>
                    <a:pt x="1098" y="233"/>
                  </a:cubicBezTo>
                  <a:cubicBezTo>
                    <a:pt x="1075" y="257"/>
                    <a:pt x="1043" y="270"/>
                    <a:pt x="1003" y="272"/>
                  </a:cubicBezTo>
                  <a:close/>
                  <a:moveTo>
                    <a:pt x="991" y="209"/>
                  </a:moveTo>
                  <a:cubicBezTo>
                    <a:pt x="1014" y="209"/>
                    <a:pt x="1032" y="203"/>
                    <a:pt x="1047" y="191"/>
                  </a:cubicBezTo>
                  <a:cubicBezTo>
                    <a:pt x="1061" y="178"/>
                    <a:pt x="1068" y="162"/>
                    <a:pt x="1068" y="141"/>
                  </a:cubicBezTo>
                  <a:cubicBezTo>
                    <a:pt x="1068" y="121"/>
                    <a:pt x="1061" y="104"/>
                    <a:pt x="1047" y="92"/>
                  </a:cubicBezTo>
                  <a:cubicBezTo>
                    <a:pt x="1032" y="79"/>
                    <a:pt x="1014" y="73"/>
                    <a:pt x="991" y="73"/>
                  </a:cubicBezTo>
                  <a:cubicBezTo>
                    <a:pt x="862" y="73"/>
                    <a:pt x="862" y="73"/>
                    <a:pt x="862" y="73"/>
                  </a:cubicBezTo>
                  <a:cubicBezTo>
                    <a:pt x="862" y="209"/>
                    <a:pt x="862" y="209"/>
                    <a:pt x="862" y="209"/>
                  </a:cubicBezTo>
                  <a:lnTo>
                    <a:pt x="991" y="209"/>
                  </a:lnTo>
                  <a:close/>
                  <a:moveTo>
                    <a:pt x="1646" y="258"/>
                  </a:moveTo>
                  <a:cubicBezTo>
                    <a:pt x="1662" y="277"/>
                    <a:pt x="1670" y="301"/>
                    <a:pt x="1670" y="330"/>
                  </a:cubicBezTo>
                  <a:cubicBezTo>
                    <a:pt x="1670" y="365"/>
                    <a:pt x="1659" y="393"/>
                    <a:pt x="1636" y="415"/>
                  </a:cubicBezTo>
                  <a:cubicBezTo>
                    <a:pt x="1613" y="437"/>
                    <a:pt x="1583" y="448"/>
                    <a:pt x="1544" y="448"/>
                  </a:cubicBezTo>
                  <a:cubicBezTo>
                    <a:pt x="1346" y="448"/>
                    <a:pt x="1346" y="448"/>
                    <a:pt x="1346" y="448"/>
                  </a:cubicBezTo>
                  <a:cubicBezTo>
                    <a:pt x="1346" y="9"/>
                    <a:pt x="1346" y="9"/>
                    <a:pt x="1346" y="9"/>
                  </a:cubicBezTo>
                  <a:cubicBezTo>
                    <a:pt x="1532" y="9"/>
                    <a:pt x="1532" y="9"/>
                    <a:pt x="1532" y="9"/>
                  </a:cubicBezTo>
                  <a:cubicBezTo>
                    <a:pt x="1571" y="9"/>
                    <a:pt x="1601" y="19"/>
                    <a:pt x="1623" y="40"/>
                  </a:cubicBezTo>
                  <a:cubicBezTo>
                    <a:pt x="1645" y="60"/>
                    <a:pt x="1656" y="88"/>
                    <a:pt x="1656" y="122"/>
                  </a:cubicBezTo>
                  <a:cubicBezTo>
                    <a:pt x="1656" y="149"/>
                    <a:pt x="1649" y="172"/>
                    <a:pt x="1634" y="191"/>
                  </a:cubicBezTo>
                  <a:cubicBezTo>
                    <a:pt x="1620" y="209"/>
                    <a:pt x="1602" y="220"/>
                    <a:pt x="1581" y="224"/>
                  </a:cubicBezTo>
                  <a:cubicBezTo>
                    <a:pt x="1581" y="225"/>
                    <a:pt x="1581" y="225"/>
                    <a:pt x="1581" y="225"/>
                  </a:cubicBezTo>
                  <a:cubicBezTo>
                    <a:pt x="1608" y="228"/>
                    <a:pt x="1630" y="239"/>
                    <a:pt x="1646" y="258"/>
                  </a:cubicBezTo>
                  <a:close/>
                  <a:moveTo>
                    <a:pt x="1378" y="213"/>
                  </a:moveTo>
                  <a:cubicBezTo>
                    <a:pt x="1539" y="213"/>
                    <a:pt x="1539" y="213"/>
                    <a:pt x="1539" y="213"/>
                  </a:cubicBezTo>
                  <a:cubicBezTo>
                    <a:pt x="1565" y="213"/>
                    <a:pt x="1586" y="204"/>
                    <a:pt x="1602" y="188"/>
                  </a:cubicBezTo>
                  <a:cubicBezTo>
                    <a:pt x="1618" y="171"/>
                    <a:pt x="1626" y="150"/>
                    <a:pt x="1626" y="123"/>
                  </a:cubicBezTo>
                  <a:cubicBezTo>
                    <a:pt x="1626" y="97"/>
                    <a:pt x="1618" y="77"/>
                    <a:pt x="1600" y="61"/>
                  </a:cubicBezTo>
                  <a:cubicBezTo>
                    <a:pt x="1583" y="46"/>
                    <a:pt x="1560" y="38"/>
                    <a:pt x="1529" y="38"/>
                  </a:cubicBezTo>
                  <a:cubicBezTo>
                    <a:pt x="1378" y="38"/>
                    <a:pt x="1378" y="38"/>
                    <a:pt x="1378" y="38"/>
                  </a:cubicBezTo>
                  <a:lnTo>
                    <a:pt x="1378" y="213"/>
                  </a:lnTo>
                  <a:close/>
                  <a:moveTo>
                    <a:pt x="1639" y="328"/>
                  </a:moveTo>
                  <a:cubicBezTo>
                    <a:pt x="1639" y="301"/>
                    <a:pt x="1630" y="280"/>
                    <a:pt x="1612" y="264"/>
                  </a:cubicBezTo>
                  <a:cubicBezTo>
                    <a:pt x="1594" y="248"/>
                    <a:pt x="1570" y="240"/>
                    <a:pt x="1540" y="240"/>
                  </a:cubicBezTo>
                  <a:cubicBezTo>
                    <a:pt x="1378" y="240"/>
                    <a:pt x="1378" y="240"/>
                    <a:pt x="1378" y="240"/>
                  </a:cubicBezTo>
                  <a:cubicBezTo>
                    <a:pt x="1378" y="419"/>
                    <a:pt x="1378" y="419"/>
                    <a:pt x="1378" y="419"/>
                  </a:cubicBezTo>
                  <a:cubicBezTo>
                    <a:pt x="1541" y="419"/>
                    <a:pt x="1541" y="419"/>
                    <a:pt x="1541" y="419"/>
                  </a:cubicBezTo>
                  <a:cubicBezTo>
                    <a:pt x="1571" y="419"/>
                    <a:pt x="1594" y="411"/>
                    <a:pt x="1612" y="394"/>
                  </a:cubicBezTo>
                  <a:cubicBezTo>
                    <a:pt x="1630" y="377"/>
                    <a:pt x="1639" y="355"/>
                    <a:pt x="1639" y="328"/>
                  </a:cubicBezTo>
                  <a:close/>
                  <a:moveTo>
                    <a:pt x="1917" y="9"/>
                  </a:moveTo>
                  <a:cubicBezTo>
                    <a:pt x="2107" y="448"/>
                    <a:pt x="2107" y="448"/>
                    <a:pt x="2107" y="448"/>
                  </a:cubicBezTo>
                  <a:cubicBezTo>
                    <a:pt x="2073" y="448"/>
                    <a:pt x="2073" y="448"/>
                    <a:pt x="2073" y="448"/>
                  </a:cubicBezTo>
                  <a:cubicBezTo>
                    <a:pt x="2022" y="328"/>
                    <a:pt x="2022" y="328"/>
                    <a:pt x="2022" y="328"/>
                  </a:cubicBezTo>
                  <a:cubicBezTo>
                    <a:pt x="1784" y="328"/>
                    <a:pt x="1784" y="328"/>
                    <a:pt x="1784" y="328"/>
                  </a:cubicBezTo>
                  <a:cubicBezTo>
                    <a:pt x="1733" y="448"/>
                    <a:pt x="1733" y="448"/>
                    <a:pt x="1733" y="448"/>
                  </a:cubicBezTo>
                  <a:cubicBezTo>
                    <a:pt x="1699" y="448"/>
                    <a:pt x="1699" y="448"/>
                    <a:pt x="1699" y="448"/>
                  </a:cubicBezTo>
                  <a:cubicBezTo>
                    <a:pt x="1889" y="9"/>
                    <a:pt x="1889" y="9"/>
                    <a:pt x="1889" y="9"/>
                  </a:cubicBezTo>
                  <a:lnTo>
                    <a:pt x="1917" y="9"/>
                  </a:lnTo>
                  <a:close/>
                  <a:moveTo>
                    <a:pt x="2009" y="298"/>
                  </a:moveTo>
                  <a:cubicBezTo>
                    <a:pt x="1903" y="51"/>
                    <a:pt x="1903" y="51"/>
                    <a:pt x="1903" y="51"/>
                  </a:cubicBezTo>
                  <a:cubicBezTo>
                    <a:pt x="1797" y="298"/>
                    <a:pt x="1797" y="298"/>
                    <a:pt x="1797" y="298"/>
                  </a:cubicBezTo>
                  <a:lnTo>
                    <a:pt x="2009" y="298"/>
                  </a:lnTo>
                  <a:close/>
                  <a:moveTo>
                    <a:pt x="2482" y="394"/>
                  </a:moveTo>
                  <a:cubicBezTo>
                    <a:pt x="2188" y="9"/>
                    <a:pt x="2188" y="9"/>
                    <a:pt x="2188" y="9"/>
                  </a:cubicBezTo>
                  <a:cubicBezTo>
                    <a:pt x="2160" y="9"/>
                    <a:pt x="2160" y="9"/>
                    <a:pt x="2160" y="9"/>
                  </a:cubicBezTo>
                  <a:cubicBezTo>
                    <a:pt x="2160" y="448"/>
                    <a:pt x="2160" y="448"/>
                    <a:pt x="2160" y="448"/>
                  </a:cubicBezTo>
                  <a:cubicBezTo>
                    <a:pt x="2192" y="448"/>
                    <a:pt x="2192" y="448"/>
                    <a:pt x="2192" y="448"/>
                  </a:cubicBezTo>
                  <a:cubicBezTo>
                    <a:pt x="2192" y="66"/>
                    <a:pt x="2192" y="66"/>
                    <a:pt x="2192" y="66"/>
                  </a:cubicBezTo>
                  <a:cubicBezTo>
                    <a:pt x="2485" y="448"/>
                    <a:pt x="2485" y="448"/>
                    <a:pt x="2485" y="448"/>
                  </a:cubicBezTo>
                  <a:cubicBezTo>
                    <a:pt x="2513" y="448"/>
                    <a:pt x="2513" y="448"/>
                    <a:pt x="2513" y="448"/>
                  </a:cubicBezTo>
                  <a:cubicBezTo>
                    <a:pt x="2513" y="9"/>
                    <a:pt x="2513" y="9"/>
                    <a:pt x="2513" y="9"/>
                  </a:cubicBezTo>
                  <a:cubicBezTo>
                    <a:pt x="2482" y="9"/>
                    <a:pt x="2482" y="9"/>
                    <a:pt x="2482" y="9"/>
                  </a:cubicBezTo>
                  <a:lnTo>
                    <a:pt x="2482" y="394"/>
                  </a:lnTo>
                  <a:close/>
                  <a:moveTo>
                    <a:pt x="2937" y="9"/>
                  </a:moveTo>
                  <a:cubicBezTo>
                    <a:pt x="2897" y="9"/>
                    <a:pt x="2897" y="9"/>
                    <a:pt x="2897" y="9"/>
                  </a:cubicBezTo>
                  <a:cubicBezTo>
                    <a:pt x="2669" y="214"/>
                    <a:pt x="2669" y="214"/>
                    <a:pt x="2669" y="214"/>
                  </a:cubicBezTo>
                  <a:cubicBezTo>
                    <a:pt x="2649" y="214"/>
                    <a:pt x="2649" y="214"/>
                    <a:pt x="2649" y="214"/>
                  </a:cubicBezTo>
                  <a:cubicBezTo>
                    <a:pt x="2649" y="9"/>
                    <a:pt x="2649" y="9"/>
                    <a:pt x="2649" y="9"/>
                  </a:cubicBezTo>
                  <a:cubicBezTo>
                    <a:pt x="2617" y="9"/>
                    <a:pt x="2617" y="9"/>
                    <a:pt x="2617" y="9"/>
                  </a:cubicBezTo>
                  <a:cubicBezTo>
                    <a:pt x="2617" y="448"/>
                    <a:pt x="2617" y="448"/>
                    <a:pt x="2617" y="448"/>
                  </a:cubicBezTo>
                  <a:cubicBezTo>
                    <a:pt x="2649" y="448"/>
                    <a:pt x="2649" y="448"/>
                    <a:pt x="2649" y="448"/>
                  </a:cubicBezTo>
                  <a:cubicBezTo>
                    <a:pt x="2649" y="244"/>
                    <a:pt x="2649" y="244"/>
                    <a:pt x="2649" y="244"/>
                  </a:cubicBezTo>
                  <a:cubicBezTo>
                    <a:pt x="2671" y="244"/>
                    <a:pt x="2671" y="244"/>
                    <a:pt x="2671" y="244"/>
                  </a:cubicBezTo>
                  <a:cubicBezTo>
                    <a:pt x="2908" y="448"/>
                    <a:pt x="2908" y="448"/>
                    <a:pt x="2908" y="448"/>
                  </a:cubicBezTo>
                  <a:cubicBezTo>
                    <a:pt x="2951" y="448"/>
                    <a:pt x="2951" y="448"/>
                    <a:pt x="2951" y="448"/>
                  </a:cubicBezTo>
                  <a:cubicBezTo>
                    <a:pt x="2695" y="229"/>
                    <a:pt x="2695" y="229"/>
                    <a:pt x="2695" y="229"/>
                  </a:cubicBezTo>
                  <a:lnTo>
                    <a:pt x="2937" y="9"/>
                  </a:lnTo>
                  <a:close/>
                  <a:moveTo>
                    <a:pt x="3019" y="448"/>
                  </a:moveTo>
                  <a:cubicBezTo>
                    <a:pt x="3318" y="448"/>
                    <a:pt x="3318" y="448"/>
                    <a:pt x="3318" y="448"/>
                  </a:cubicBezTo>
                  <a:cubicBezTo>
                    <a:pt x="3318" y="418"/>
                    <a:pt x="3318" y="418"/>
                    <a:pt x="3318" y="418"/>
                  </a:cubicBezTo>
                  <a:cubicBezTo>
                    <a:pt x="3051" y="418"/>
                    <a:pt x="3051" y="418"/>
                    <a:pt x="3051" y="418"/>
                  </a:cubicBezTo>
                  <a:cubicBezTo>
                    <a:pt x="3051" y="242"/>
                    <a:pt x="3051" y="242"/>
                    <a:pt x="3051" y="242"/>
                  </a:cubicBezTo>
                  <a:cubicBezTo>
                    <a:pt x="3299" y="242"/>
                    <a:pt x="3299" y="242"/>
                    <a:pt x="3299" y="242"/>
                  </a:cubicBezTo>
                  <a:cubicBezTo>
                    <a:pt x="3299" y="213"/>
                    <a:pt x="3299" y="213"/>
                    <a:pt x="3299" y="213"/>
                  </a:cubicBezTo>
                  <a:cubicBezTo>
                    <a:pt x="3051" y="213"/>
                    <a:pt x="3051" y="213"/>
                    <a:pt x="3051" y="213"/>
                  </a:cubicBezTo>
                  <a:cubicBezTo>
                    <a:pt x="3051" y="39"/>
                    <a:pt x="3051" y="39"/>
                    <a:pt x="3051" y="39"/>
                  </a:cubicBezTo>
                  <a:cubicBezTo>
                    <a:pt x="3318" y="39"/>
                    <a:pt x="3318" y="39"/>
                    <a:pt x="3318" y="39"/>
                  </a:cubicBezTo>
                  <a:cubicBezTo>
                    <a:pt x="3318" y="9"/>
                    <a:pt x="3318" y="9"/>
                    <a:pt x="3318" y="9"/>
                  </a:cubicBezTo>
                  <a:cubicBezTo>
                    <a:pt x="3019" y="9"/>
                    <a:pt x="3019" y="9"/>
                    <a:pt x="3019" y="9"/>
                  </a:cubicBezTo>
                  <a:lnTo>
                    <a:pt x="3019" y="448"/>
                  </a:lnTo>
                  <a:close/>
                  <a:moveTo>
                    <a:pt x="3723" y="9"/>
                  </a:moveTo>
                  <a:cubicBezTo>
                    <a:pt x="3723" y="394"/>
                    <a:pt x="3723" y="394"/>
                    <a:pt x="3723" y="394"/>
                  </a:cubicBezTo>
                  <a:cubicBezTo>
                    <a:pt x="3429" y="9"/>
                    <a:pt x="3429" y="9"/>
                    <a:pt x="3429" y="9"/>
                  </a:cubicBezTo>
                  <a:cubicBezTo>
                    <a:pt x="3401" y="9"/>
                    <a:pt x="3401" y="9"/>
                    <a:pt x="3401" y="9"/>
                  </a:cubicBezTo>
                  <a:cubicBezTo>
                    <a:pt x="3401" y="448"/>
                    <a:pt x="3401" y="448"/>
                    <a:pt x="3401" y="448"/>
                  </a:cubicBezTo>
                  <a:cubicBezTo>
                    <a:pt x="3433" y="448"/>
                    <a:pt x="3433" y="448"/>
                    <a:pt x="3433" y="448"/>
                  </a:cubicBezTo>
                  <a:cubicBezTo>
                    <a:pt x="3433" y="66"/>
                    <a:pt x="3433" y="66"/>
                    <a:pt x="3433" y="66"/>
                  </a:cubicBezTo>
                  <a:cubicBezTo>
                    <a:pt x="3726" y="448"/>
                    <a:pt x="3726" y="448"/>
                    <a:pt x="3726" y="448"/>
                  </a:cubicBezTo>
                  <a:cubicBezTo>
                    <a:pt x="3754" y="448"/>
                    <a:pt x="3754" y="448"/>
                    <a:pt x="3754" y="448"/>
                  </a:cubicBezTo>
                  <a:cubicBezTo>
                    <a:pt x="3754" y="9"/>
                    <a:pt x="3754" y="9"/>
                    <a:pt x="3754" y="9"/>
                  </a:cubicBezTo>
                  <a:lnTo>
                    <a:pt x="3723" y="9"/>
                  </a:lnTo>
                  <a:close/>
                </a:path>
              </a:pathLst>
            </a:custGeom>
            <a:solidFill>
              <a:srgbClr val="2B3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dirty="0"/>
            </a:p>
          </p:txBody>
        </p:sp>
        <p:sp>
          <p:nvSpPr>
            <p:cNvPr id="10" name="Freeform 6">
              <a:extLst>
                <a:ext uri="{FF2B5EF4-FFF2-40B4-BE49-F238E27FC236}">
                  <a16:creationId xmlns:a16="http://schemas.microsoft.com/office/drawing/2014/main" id="{2617F43B-903D-4A27-AFFE-52835EF2BD8D}"/>
                </a:ext>
              </a:extLst>
            </p:cNvPr>
            <p:cNvSpPr>
              <a:spLocks noSelect="1"/>
            </p:cNvSpPr>
            <p:nvPr userDrawn="1"/>
          </p:nvSpPr>
          <p:spPr bwMode="auto">
            <a:xfrm>
              <a:off x="223" y="221"/>
              <a:ext cx="191" cy="205"/>
            </a:xfrm>
            <a:custGeom>
              <a:avLst/>
              <a:gdLst>
                <a:gd name="T0" fmla="*/ 191 w 191"/>
                <a:gd name="T1" fmla="*/ 73 h 205"/>
                <a:gd name="T2" fmla="*/ 63 w 191"/>
                <a:gd name="T3" fmla="*/ 147 h 205"/>
                <a:gd name="T4" fmla="*/ 63 w 191"/>
                <a:gd name="T5" fmla="*/ 117 h 205"/>
                <a:gd name="T6" fmla="*/ 140 w 191"/>
                <a:gd name="T7" fmla="*/ 73 h 205"/>
                <a:gd name="T8" fmla="*/ 63 w 191"/>
                <a:gd name="T9" fmla="*/ 29 h 205"/>
                <a:gd name="T10" fmla="*/ 63 w 191"/>
                <a:gd name="T11" fmla="*/ 0 h 205"/>
                <a:gd name="T12" fmla="*/ 191 w 191"/>
                <a:gd name="T13" fmla="*/ 73 h 205"/>
                <a:gd name="T14" fmla="*/ 63 w 191"/>
                <a:gd name="T15" fmla="*/ 176 h 205"/>
                <a:gd name="T16" fmla="*/ 0 w 191"/>
                <a:gd name="T17" fmla="*/ 139 h 205"/>
                <a:gd name="T18" fmla="*/ 0 w 191"/>
                <a:gd name="T19" fmla="*/ 169 h 205"/>
                <a:gd name="T20" fmla="*/ 63 w 191"/>
                <a:gd name="T21" fmla="*/ 205 h 205"/>
                <a:gd name="T22" fmla="*/ 63 w 191"/>
                <a:gd name="T23" fmla="*/ 205 h 205"/>
                <a:gd name="T24" fmla="*/ 63 w 191"/>
                <a:gd name="T25" fmla="*/ 205 h 205"/>
                <a:gd name="T26" fmla="*/ 63 w 191"/>
                <a:gd name="T27" fmla="*/ 205 h 205"/>
                <a:gd name="T28" fmla="*/ 63 w 191"/>
                <a:gd name="T29" fmla="*/ 205 h 205"/>
                <a:gd name="T30" fmla="*/ 191 w 191"/>
                <a:gd name="T31" fmla="*/ 132 h 205"/>
                <a:gd name="T32" fmla="*/ 191 w 191"/>
                <a:gd name="T33" fmla="*/ 103 h 205"/>
                <a:gd name="T34" fmla="*/ 63 w 191"/>
                <a:gd name="T35" fmla="*/ 17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05">
                  <a:moveTo>
                    <a:pt x="191" y="73"/>
                  </a:moveTo>
                  <a:lnTo>
                    <a:pt x="63" y="147"/>
                  </a:lnTo>
                  <a:lnTo>
                    <a:pt x="63" y="117"/>
                  </a:lnTo>
                  <a:lnTo>
                    <a:pt x="140" y="73"/>
                  </a:lnTo>
                  <a:lnTo>
                    <a:pt x="63" y="29"/>
                  </a:lnTo>
                  <a:lnTo>
                    <a:pt x="63" y="0"/>
                  </a:lnTo>
                  <a:lnTo>
                    <a:pt x="191" y="73"/>
                  </a:lnTo>
                  <a:close/>
                  <a:moveTo>
                    <a:pt x="63" y="176"/>
                  </a:moveTo>
                  <a:lnTo>
                    <a:pt x="0" y="139"/>
                  </a:lnTo>
                  <a:lnTo>
                    <a:pt x="0" y="169"/>
                  </a:lnTo>
                  <a:lnTo>
                    <a:pt x="63" y="205"/>
                  </a:lnTo>
                  <a:lnTo>
                    <a:pt x="63" y="205"/>
                  </a:lnTo>
                  <a:lnTo>
                    <a:pt x="63" y="205"/>
                  </a:lnTo>
                  <a:lnTo>
                    <a:pt x="63" y="205"/>
                  </a:lnTo>
                  <a:lnTo>
                    <a:pt x="63" y="205"/>
                  </a:lnTo>
                  <a:lnTo>
                    <a:pt x="191" y="132"/>
                  </a:lnTo>
                  <a:lnTo>
                    <a:pt x="191" y="103"/>
                  </a:lnTo>
                  <a:lnTo>
                    <a:pt x="63" y="176"/>
                  </a:lnTo>
                  <a:close/>
                </a:path>
              </a:pathLst>
            </a:custGeom>
            <a:solidFill>
              <a:srgbClr val="5F97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Tree>
    <p:extLst>
      <p:ext uri="{BB962C8B-B14F-4D97-AF65-F5344CB8AC3E}">
        <p14:creationId xmlns:p14="http://schemas.microsoft.com/office/powerpoint/2010/main" val="84833734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4854A58-3085-4C09-9EBC-BA0E182EB737}" type="datetimeFigureOut">
              <a:rPr lang="nl-NL" smtClean="0"/>
              <a:t>15-2-2021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180730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768350"/>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44550" y="362108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4854A58-3085-4C09-9EBC-BA0E182EB737}" type="datetimeFigureOut">
              <a:rPr lang="nl-NL" smtClean="0"/>
              <a:t>15-2-2021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146076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4854A58-3085-4C09-9EBC-BA0E182EB737}" type="datetimeFigureOut">
              <a:rPr lang="nl-NL" smtClean="0"/>
              <a:t>15-2-2021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188009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4854A58-3085-4C09-9EBC-BA0E182EB737}" type="datetimeFigureOut">
              <a:rPr lang="nl-NL" smtClean="0"/>
              <a:t>15-2-2021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501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34854A58-3085-4C09-9EBC-BA0E182EB737}" type="datetimeFigureOut">
              <a:rPr lang="nl-NL" smtClean="0"/>
              <a:t>15-2-2021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30292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54A58-3085-4C09-9EBC-BA0E182EB737}" type="datetimeFigureOut">
              <a:rPr lang="nl-NL" smtClean="0"/>
              <a:t>15-2-2021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408269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4854A58-3085-4C09-9EBC-BA0E182EB737}" type="datetimeFigureOut">
              <a:rPr lang="nl-NL" smtClean="0"/>
              <a:t>15-2-2021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59469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4854A58-3085-4C09-9EBC-BA0E182EB737}" type="datetimeFigureOut">
              <a:rPr lang="nl-NL" smtClean="0"/>
              <a:t>15-2-2021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3F7A997-D140-4408-B438-8FFCCBFBA0A3}" type="slidenum">
              <a:rPr lang="nl-NL" smtClean="0"/>
              <a:t>‹nr.›</a:t>
            </a:fld>
            <a:endParaRPr lang="nl-NL"/>
          </a:p>
        </p:txBody>
      </p:sp>
    </p:spTree>
    <p:extLst>
      <p:ext uri="{BB962C8B-B14F-4D97-AF65-F5344CB8AC3E}">
        <p14:creationId xmlns:p14="http://schemas.microsoft.com/office/powerpoint/2010/main" val="333534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54A58-3085-4C09-9EBC-BA0E182EB737}" type="datetimeFigureOut">
              <a:rPr lang="nl-NL" smtClean="0"/>
              <a:t>15-2-2021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7A997-D140-4408-B438-8FFCCBFBA0A3}" type="slidenum">
              <a:rPr lang="nl-NL" smtClean="0"/>
              <a:t>‹nr.›</a:t>
            </a:fld>
            <a:endParaRPr lang="nl-NL"/>
          </a:p>
        </p:txBody>
      </p:sp>
    </p:spTree>
    <p:extLst>
      <p:ext uri="{BB962C8B-B14F-4D97-AF65-F5344CB8AC3E}">
        <p14:creationId xmlns:p14="http://schemas.microsoft.com/office/powerpoint/2010/main" val="386634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www.sbrnexus.nl/mdmb"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xbrl.org/the-standard/why/xbrl-for-business-registrar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nltaxonomie.nl/"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brnexus.nl/taxonomieen"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br-nl.nl/kennisportaal"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https://aansluiten.procesinfrastructuur.nl/site/" TargetMode="External"/><Relationship Id="rId4" Type="http://schemas.openxmlformats.org/officeDocument/2006/relationships/hyperlink" Target="https://www.nltaxonomie.n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xbr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xkcd.com/927/"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aicpa.org/interestareas/frc/accountingfinancialreport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7.jpe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6.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E883A292-2D13-49AE-AB31-F8E1C2A48A31}"/>
              </a:ext>
            </a:extLst>
          </p:cNvPr>
          <p:cNvSpPr>
            <a:spLocks noGrp="1"/>
          </p:cNvSpPr>
          <p:nvPr>
            <p:ph type="title"/>
          </p:nvPr>
        </p:nvSpPr>
        <p:spPr/>
        <p:txBody>
          <a:bodyPr/>
          <a:lstStyle/>
          <a:p>
            <a:r>
              <a:rPr lang="en-US" dirty="0"/>
              <a:t>XBRL &amp; SBR Training</a:t>
            </a:r>
          </a:p>
        </p:txBody>
      </p:sp>
      <p:sp>
        <p:nvSpPr>
          <p:cNvPr id="89" name="Text Placeholder 2">
            <a:extLst>
              <a:ext uri="{FF2B5EF4-FFF2-40B4-BE49-F238E27FC236}">
                <a16:creationId xmlns:a16="http://schemas.microsoft.com/office/drawing/2014/main" id="{B17C1754-6E0A-406C-89DF-1A8881FF4FE9}"/>
              </a:ext>
            </a:extLst>
          </p:cNvPr>
          <p:cNvSpPr>
            <a:spLocks noGrp="1"/>
          </p:cNvSpPr>
          <p:nvPr>
            <p:ph type="body" idx="1"/>
          </p:nvPr>
        </p:nvSpPr>
        <p:spPr>
          <a:xfrm>
            <a:off x="844550" y="3630919"/>
            <a:ext cx="10515600" cy="1500187"/>
          </a:xfrm>
        </p:spPr>
        <p:txBody>
          <a:bodyPr>
            <a:normAutofit/>
          </a:bodyPr>
          <a:lstStyle/>
          <a:p>
            <a:r>
              <a:rPr lang="en-US" sz="2600" dirty="0">
                <a:solidFill>
                  <a:srgbClr val="002060"/>
                </a:solidFill>
              </a:rPr>
              <a:t>SBR Nexus | 15 </a:t>
            </a:r>
            <a:r>
              <a:rPr lang="en-US" sz="2600" dirty="0" err="1">
                <a:solidFill>
                  <a:srgbClr val="002060"/>
                </a:solidFill>
              </a:rPr>
              <a:t>februari</a:t>
            </a:r>
            <a:r>
              <a:rPr lang="en-US" sz="2600" dirty="0">
                <a:solidFill>
                  <a:srgbClr val="002060"/>
                </a:solidFill>
              </a:rPr>
              <a:t> 2021</a:t>
            </a:r>
            <a:endParaRPr lang="en-US" sz="1700" dirty="0">
              <a:solidFill>
                <a:srgbClr val="002060"/>
              </a:solidFill>
            </a:endParaRPr>
          </a:p>
        </p:txBody>
      </p:sp>
    </p:spTree>
    <p:extLst>
      <p:ext uri="{BB962C8B-B14F-4D97-AF65-F5344CB8AC3E}">
        <p14:creationId xmlns:p14="http://schemas.microsoft.com/office/powerpoint/2010/main" val="252146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15156-65FD-4F43-BF3A-EA697568A357}"/>
              </a:ext>
            </a:extLst>
          </p:cNvPr>
          <p:cNvSpPr>
            <a:spLocks noGrp="1"/>
          </p:cNvSpPr>
          <p:nvPr>
            <p:ph type="title"/>
          </p:nvPr>
        </p:nvSpPr>
        <p:spPr/>
        <p:txBody>
          <a:bodyPr/>
          <a:lstStyle/>
          <a:p>
            <a:r>
              <a:rPr lang="en-GB" dirty="0"/>
              <a:t>SBR – Governance</a:t>
            </a:r>
          </a:p>
        </p:txBody>
      </p:sp>
      <p:sp>
        <p:nvSpPr>
          <p:cNvPr id="5" name="Rectangle 4">
            <a:extLst>
              <a:ext uri="{FF2B5EF4-FFF2-40B4-BE49-F238E27FC236}">
                <a16:creationId xmlns:a16="http://schemas.microsoft.com/office/drawing/2014/main" id="{E07FE1FA-4227-47A5-876B-D41E4CDDBEB2}"/>
              </a:ext>
            </a:extLst>
          </p:cNvPr>
          <p:cNvSpPr/>
          <p:nvPr/>
        </p:nvSpPr>
        <p:spPr bwMode="auto">
          <a:xfrm>
            <a:off x="1876939" y="3768824"/>
            <a:ext cx="2013696" cy="2381787"/>
          </a:xfrm>
          <a:prstGeom prst="rect">
            <a:avLst/>
          </a:prstGeom>
          <a:solidFill>
            <a:schemeClr val="tx2">
              <a:lumMod val="75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bg1"/>
              </a:solidFill>
              <a:effectLst/>
              <a:latin typeface="Verdana" pitchFamily="1" charset="0"/>
            </a:endParaRPr>
          </a:p>
        </p:txBody>
      </p:sp>
      <p:sp>
        <p:nvSpPr>
          <p:cNvPr id="6" name="Rectangle 5">
            <a:extLst>
              <a:ext uri="{FF2B5EF4-FFF2-40B4-BE49-F238E27FC236}">
                <a16:creationId xmlns:a16="http://schemas.microsoft.com/office/drawing/2014/main" id="{FD378F2B-64B1-4523-AC97-1FE9E6EAC3C4}"/>
              </a:ext>
            </a:extLst>
          </p:cNvPr>
          <p:cNvSpPr/>
          <p:nvPr/>
        </p:nvSpPr>
        <p:spPr bwMode="auto">
          <a:xfrm>
            <a:off x="5046360" y="3768824"/>
            <a:ext cx="2013696" cy="2381787"/>
          </a:xfrm>
          <a:prstGeom prst="rect">
            <a:avLst/>
          </a:prstGeom>
          <a:solidFill>
            <a:schemeClr val="tx2">
              <a:lumMod val="75000"/>
            </a:schemeClr>
          </a:solidFill>
          <a:ln>
            <a:no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endParaRPr kumimoji="0" lang="en-GB" sz="1200" b="0" i="0" u="none" strike="noStrike" cap="none" normalizeH="0" baseline="0" dirty="0">
              <a:ln>
                <a:noFill/>
              </a:ln>
              <a:solidFill>
                <a:schemeClr val="bg1"/>
              </a:solidFill>
              <a:effectLst/>
              <a:latin typeface="Verdana" pitchFamily="1" charset="0"/>
            </a:endParaRPr>
          </a:p>
        </p:txBody>
      </p:sp>
      <p:sp>
        <p:nvSpPr>
          <p:cNvPr id="7" name="Tekstvak 5">
            <a:extLst>
              <a:ext uri="{FF2B5EF4-FFF2-40B4-BE49-F238E27FC236}">
                <a16:creationId xmlns:a16="http://schemas.microsoft.com/office/drawing/2014/main" id="{EC3BAD22-DF85-40B5-A116-C593A7D664D3}"/>
              </a:ext>
            </a:extLst>
          </p:cNvPr>
          <p:cNvSpPr txBox="1"/>
          <p:nvPr/>
        </p:nvSpPr>
        <p:spPr>
          <a:xfrm>
            <a:off x="2091504" y="5407895"/>
            <a:ext cx="1511952" cy="261610"/>
          </a:xfrm>
          <a:prstGeom prst="rect">
            <a:avLst/>
          </a:prstGeom>
          <a:noFill/>
        </p:spPr>
        <p:txBody>
          <a:bodyPr wrap="none" rtlCol="0">
            <a:spAutoFit/>
          </a:bodyPr>
          <a:lstStyle/>
          <a:p>
            <a:pPr>
              <a:buNone/>
            </a:pPr>
            <a:r>
              <a:rPr lang="nl-NL" sz="1100"/>
              <a:t>Tax administration</a:t>
            </a:r>
            <a:endParaRPr lang="nl-NL" sz="1100" dirty="0"/>
          </a:p>
        </p:txBody>
      </p:sp>
      <p:sp>
        <p:nvSpPr>
          <p:cNvPr id="9" name="Rectangle 8">
            <a:extLst>
              <a:ext uri="{FF2B5EF4-FFF2-40B4-BE49-F238E27FC236}">
                <a16:creationId xmlns:a16="http://schemas.microsoft.com/office/drawing/2014/main" id="{B9292560-661B-4E7F-B97B-59641B8AFCEE}"/>
              </a:ext>
            </a:extLst>
          </p:cNvPr>
          <p:cNvSpPr/>
          <p:nvPr/>
        </p:nvSpPr>
        <p:spPr bwMode="auto">
          <a:xfrm>
            <a:off x="1613294" y="1752600"/>
            <a:ext cx="2489591" cy="4566121"/>
          </a:xfrm>
          <a:prstGeom prst="rect">
            <a:avLst/>
          </a:prstGeom>
          <a:noFill/>
          <a:ln w="38100" cap="flat" cmpd="sng" algn="ctr">
            <a:solidFill>
              <a:srgbClr val="A716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GB" sz="1800" b="0" i="0" u="none" strike="noStrike" cap="none" normalizeH="0" baseline="0">
              <a:ln>
                <a:noFill/>
              </a:ln>
              <a:solidFill>
                <a:schemeClr val="tx1"/>
              </a:solidFill>
              <a:effectLst/>
              <a:latin typeface="Verdana" pitchFamily="1" charset="0"/>
            </a:endParaRPr>
          </a:p>
        </p:txBody>
      </p:sp>
      <p:sp>
        <p:nvSpPr>
          <p:cNvPr id="10" name="Rectangle 9">
            <a:extLst>
              <a:ext uri="{FF2B5EF4-FFF2-40B4-BE49-F238E27FC236}">
                <a16:creationId xmlns:a16="http://schemas.microsoft.com/office/drawing/2014/main" id="{DCD8DEC9-A97B-438C-96DB-82EA9F36F930}"/>
              </a:ext>
            </a:extLst>
          </p:cNvPr>
          <p:cNvSpPr/>
          <p:nvPr/>
        </p:nvSpPr>
        <p:spPr bwMode="auto">
          <a:xfrm>
            <a:off x="4807147" y="1752600"/>
            <a:ext cx="2489591" cy="4566121"/>
          </a:xfrm>
          <a:prstGeom prst="rect">
            <a:avLst/>
          </a:prstGeom>
          <a:noFill/>
          <a:ln w="38100" cap="flat" cmpd="sng" algn="ctr">
            <a:solidFill>
              <a:srgbClr val="A716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GB" sz="1800" b="0" i="0" u="none" strike="noStrike" cap="none" normalizeH="0" baseline="0">
              <a:ln>
                <a:noFill/>
              </a:ln>
              <a:solidFill>
                <a:schemeClr val="tx1"/>
              </a:solidFill>
              <a:effectLst/>
              <a:latin typeface="Verdana" pitchFamily="1" charset="0"/>
            </a:endParaRPr>
          </a:p>
        </p:txBody>
      </p:sp>
      <p:sp>
        <p:nvSpPr>
          <p:cNvPr id="11" name="Rectangle 10">
            <a:extLst>
              <a:ext uri="{FF2B5EF4-FFF2-40B4-BE49-F238E27FC236}">
                <a16:creationId xmlns:a16="http://schemas.microsoft.com/office/drawing/2014/main" id="{E022D7B1-1D64-4E68-B8F2-062A399E9DBA}"/>
              </a:ext>
            </a:extLst>
          </p:cNvPr>
          <p:cNvSpPr/>
          <p:nvPr/>
        </p:nvSpPr>
        <p:spPr bwMode="auto">
          <a:xfrm>
            <a:off x="8001000" y="1752600"/>
            <a:ext cx="2489591" cy="4566121"/>
          </a:xfrm>
          <a:prstGeom prst="rect">
            <a:avLst/>
          </a:prstGeom>
          <a:noFill/>
          <a:ln w="38100" cap="flat" cmpd="sng" algn="ctr">
            <a:solidFill>
              <a:srgbClr val="A716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GB" sz="1800" b="0" i="0" u="none" strike="noStrike" cap="none" normalizeH="0" baseline="0">
              <a:ln>
                <a:noFill/>
              </a:ln>
              <a:solidFill>
                <a:schemeClr val="tx1"/>
              </a:solidFill>
              <a:effectLst/>
              <a:latin typeface="Verdana" pitchFamily="1" charset="0"/>
            </a:endParaRPr>
          </a:p>
        </p:txBody>
      </p:sp>
      <p:sp>
        <p:nvSpPr>
          <p:cNvPr id="12" name="TextBox 11">
            <a:extLst>
              <a:ext uri="{FF2B5EF4-FFF2-40B4-BE49-F238E27FC236}">
                <a16:creationId xmlns:a16="http://schemas.microsoft.com/office/drawing/2014/main" id="{3D705F12-13BB-4AA9-95D9-2CCE8602F26E}"/>
              </a:ext>
            </a:extLst>
          </p:cNvPr>
          <p:cNvSpPr txBox="1"/>
          <p:nvPr/>
        </p:nvSpPr>
        <p:spPr>
          <a:xfrm>
            <a:off x="2268024" y="1480619"/>
            <a:ext cx="1180130" cy="253916"/>
          </a:xfrm>
          <a:prstGeom prst="rect">
            <a:avLst/>
          </a:prstGeom>
          <a:noFill/>
        </p:spPr>
        <p:txBody>
          <a:bodyPr wrap="none" rtlCol="0">
            <a:spAutoFit/>
          </a:bodyPr>
          <a:lstStyle/>
          <a:p>
            <a:pPr algn="ctr">
              <a:buNone/>
            </a:pPr>
            <a:r>
              <a:rPr lang="en-GB" sz="1050" b="1" dirty="0" err="1">
                <a:solidFill>
                  <a:srgbClr val="002060"/>
                </a:solidFill>
              </a:rPr>
              <a:t>Publieke</a:t>
            </a:r>
            <a:r>
              <a:rPr lang="en-GB" sz="1050" b="1" dirty="0">
                <a:solidFill>
                  <a:srgbClr val="002060"/>
                </a:solidFill>
              </a:rPr>
              <a:t> sector</a:t>
            </a:r>
          </a:p>
        </p:txBody>
      </p:sp>
      <p:sp>
        <p:nvSpPr>
          <p:cNvPr id="13" name="TextBox 12">
            <a:extLst>
              <a:ext uri="{FF2B5EF4-FFF2-40B4-BE49-F238E27FC236}">
                <a16:creationId xmlns:a16="http://schemas.microsoft.com/office/drawing/2014/main" id="{D2384B59-7961-484C-9650-747F17E60CA5}"/>
              </a:ext>
            </a:extLst>
          </p:cNvPr>
          <p:cNvSpPr txBox="1"/>
          <p:nvPr/>
        </p:nvSpPr>
        <p:spPr>
          <a:xfrm>
            <a:off x="5423404" y="1470879"/>
            <a:ext cx="1257075" cy="253916"/>
          </a:xfrm>
          <a:prstGeom prst="rect">
            <a:avLst/>
          </a:prstGeom>
          <a:noFill/>
        </p:spPr>
        <p:txBody>
          <a:bodyPr wrap="none" rtlCol="0">
            <a:spAutoFit/>
          </a:bodyPr>
          <a:lstStyle/>
          <a:p>
            <a:pPr algn="ctr">
              <a:buNone/>
            </a:pPr>
            <a:r>
              <a:rPr lang="en-GB" sz="1050" b="1" dirty="0">
                <a:solidFill>
                  <a:srgbClr val="002060"/>
                </a:solidFill>
              </a:rPr>
              <a:t>SBR </a:t>
            </a:r>
            <a:r>
              <a:rPr lang="en-GB" sz="1050" b="1" dirty="0" err="1">
                <a:solidFill>
                  <a:srgbClr val="002060"/>
                </a:solidFill>
              </a:rPr>
              <a:t>Programma</a:t>
            </a:r>
            <a:endParaRPr lang="en-GB" sz="1050" b="1" dirty="0">
              <a:solidFill>
                <a:srgbClr val="002060"/>
              </a:solidFill>
            </a:endParaRPr>
          </a:p>
        </p:txBody>
      </p:sp>
      <p:sp>
        <p:nvSpPr>
          <p:cNvPr id="14" name="TextBox 13">
            <a:extLst>
              <a:ext uri="{FF2B5EF4-FFF2-40B4-BE49-F238E27FC236}">
                <a16:creationId xmlns:a16="http://schemas.microsoft.com/office/drawing/2014/main" id="{D9E71EE8-B587-4A1C-B460-9FD8DF90C14B}"/>
              </a:ext>
            </a:extLst>
          </p:cNvPr>
          <p:cNvSpPr txBox="1"/>
          <p:nvPr/>
        </p:nvSpPr>
        <p:spPr>
          <a:xfrm>
            <a:off x="8707026" y="1470879"/>
            <a:ext cx="1077538" cy="253916"/>
          </a:xfrm>
          <a:prstGeom prst="rect">
            <a:avLst/>
          </a:prstGeom>
          <a:noFill/>
        </p:spPr>
        <p:txBody>
          <a:bodyPr wrap="none" rtlCol="0">
            <a:spAutoFit/>
          </a:bodyPr>
          <a:lstStyle/>
          <a:p>
            <a:pPr algn="ctr">
              <a:buNone/>
            </a:pPr>
            <a:r>
              <a:rPr lang="en-GB" sz="1050" b="1" dirty="0">
                <a:solidFill>
                  <a:srgbClr val="002060"/>
                </a:solidFill>
              </a:rPr>
              <a:t>Private sector</a:t>
            </a:r>
          </a:p>
        </p:txBody>
      </p:sp>
      <p:sp>
        <p:nvSpPr>
          <p:cNvPr id="15" name="Rectangle 14">
            <a:extLst>
              <a:ext uri="{FF2B5EF4-FFF2-40B4-BE49-F238E27FC236}">
                <a16:creationId xmlns:a16="http://schemas.microsoft.com/office/drawing/2014/main" id="{E69211F8-FCA1-450C-9294-ECE1F4EC6865}"/>
              </a:ext>
            </a:extLst>
          </p:cNvPr>
          <p:cNvSpPr/>
          <p:nvPr/>
        </p:nvSpPr>
        <p:spPr bwMode="auto">
          <a:xfrm>
            <a:off x="2016284" y="1957583"/>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a:ln>
                  <a:noFill/>
                </a:ln>
                <a:solidFill>
                  <a:schemeClr val="bg1"/>
                </a:solidFill>
                <a:effectLst/>
                <a:latin typeface="Verdana" pitchFamily="1" charset="0"/>
              </a:rPr>
              <a:t>SBR </a:t>
            </a:r>
            <a:r>
              <a:rPr kumimoji="0" lang="en-GB" sz="1200" b="0" i="0" u="none" strike="noStrike" cap="none" normalizeH="0" baseline="0" dirty="0" err="1">
                <a:ln>
                  <a:noFill/>
                </a:ln>
                <a:solidFill>
                  <a:schemeClr val="bg1"/>
                </a:solidFill>
                <a:effectLst/>
                <a:latin typeface="Verdana" pitchFamily="1" charset="0"/>
              </a:rPr>
              <a:t>Stuurgroe</a:t>
            </a:r>
            <a:r>
              <a:rPr lang="en-GB" sz="1200" dirty="0" err="1">
                <a:solidFill>
                  <a:schemeClr val="bg1"/>
                </a:solidFill>
                <a:latin typeface="Verdana" pitchFamily="1" charset="0"/>
              </a:rPr>
              <a:t>p</a:t>
            </a:r>
            <a:endParaRPr kumimoji="0" lang="en-GB" sz="1200" b="0" i="0" u="none" strike="noStrike" cap="none" normalizeH="0" baseline="0" dirty="0">
              <a:ln>
                <a:noFill/>
              </a:ln>
              <a:solidFill>
                <a:schemeClr val="bg1"/>
              </a:solidFill>
              <a:effectLst/>
              <a:latin typeface="Verdana" pitchFamily="1" charset="0"/>
            </a:endParaRPr>
          </a:p>
        </p:txBody>
      </p:sp>
      <p:sp>
        <p:nvSpPr>
          <p:cNvPr id="16" name="Rectangle 15">
            <a:extLst>
              <a:ext uri="{FF2B5EF4-FFF2-40B4-BE49-F238E27FC236}">
                <a16:creationId xmlns:a16="http://schemas.microsoft.com/office/drawing/2014/main" id="{753B1938-6002-40A4-A44F-442CCA11E8DF}"/>
              </a:ext>
            </a:extLst>
          </p:cNvPr>
          <p:cNvSpPr/>
          <p:nvPr/>
        </p:nvSpPr>
        <p:spPr bwMode="auto">
          <a:xfrm>
            <a:off x="5197403" y="1957583"/>
            <a:ext cx="1735006" cy="34765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a:ln>
                  <a:noFill/>
                </a:ln>
                <a:solidFill>
                  <a:schemeClr val="bg1"/>
                </a:solidFill>
                <a:effectLst/>
                <a:latin typeface="Verdana" pitchFamily="1" charset="0"/>
              </a:rPr>
              <a:t>SBR </a:t>
            </a:r>
            <a:r>
              <a:rPr kumimoji="0" lang="en-GB" sz="1200" b="0" i="0" u="none" strike="noStrike" cap="none" normalizeH="0" baseline="0" dirty="0" err="1">
                <a:ln>
                  <a:noFill/>
                </a:ln>
                <a:solidFill>
                  <a:schemeClr val="bg1"/>
                </a:solidFill>
                <a:effectLst/>
                <a:latin typeface="Verdana" pitchFamily="1" charset="0"/>
              </a:rPr>
              <a:t>Beraad</a:t>
            </a:r>
            <a:endParaRPr kumimoji="0" lang="en-GB" sz="1200" b="0" i="0" u="none" strike="noStrike" cap="none" normalizeH="0" baseline="0" dirty="0">
              <a:ln>
                <a:noFill/>
              </a:ln>
              <a:solidFill>
                <a:schemeClr val="bg1"/>
              </a:solidFill>
              <a:effectLst/>
              <a:latin typeface="Verdana" pitchFamily="1" charset="0"/>
            </a:endParaRPr>
          </a:p>
        </p:txBody>
      </p:sp>
      <p:sp>
        <p:nvSpPr>
          <p:cNvPr id="17" name="Rectangle 16">
            <a:extLst>
              <a:ext uri="{FF2B5EF4-FFF2-40B4-BE49-F238E27FC236}">
                <a16:creationId xmlns:a16="http://schemas.microsoft.com/office/drawing/2014/main" id="{6DE64C24-DFE2-49EE-BFFD-C44D53381E45}"/>
              </a:ext>
            </a:extLst>
          </p:cNvPr>
          <p:cNvSpPr/>
          <p:nvPr/>
        </p:nvSpPr>
        <p:spPr bwMode="auto">
          <a:xfrm>
            <a:off x="5197403" y="2886052"/>
            <a:ext cx="1735006" cy="34765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a:ln>
                  <a:noFill/>
                </a:ln>
                <a:solidFill>
                  <a:schemeClr val="bg1"/>
                </a:solidFill>
                <a:effectLst/>
                <a:latin typeface="Verdana" pitchFamily="1" charset="0"/>
              </a:rPr>
              <a:t>SBR Platform</a:t>
            </a:r>
          </a:p>
        </p:txBody>
      </p:sp>
      <p:sp>
        <p:nvSpPr>
          <p:cNvPr id="18" name="Rectangle 17">
            <a:extLst>
              <a:ext uri="{FF2B5EF4-FFF2-40B4-BE49-F238E27FC236}">
                <a16:creationId xmlns:a16="http://schemas.microsoft.com/office/drawing/2014/main" id="{F9EF657A-EE65-4F65-A1F5-12AE237C3DF6}"/>
              </a:ext>
            </a:extLst>
          </p:cNvPr>
          <p:cNvSpPr/>
          <p:nvPr/>
        </p:nvSpPr>
        <p:spPr bwMode="auto">
          <a:xfrm>
            <a:off x="8356200" y="1968624"/>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a:ln>
                  <a:noFill/>
                </a:ln>
                <a:solidFill>
                  <a:schemeClr val="bg1"/>
                </a:solidFill>
                <a:effectLst/>
                <a:latin typeface="Verdana" pitchFamily="1" charset="0"/>
              </a:rPr>
              <a:t>Banken</a:t>
            </a:r>
          </a:p>
        </p:txBody>
      </p:sp>
      <p:sp>
        <p:nvSpPr>
          <p:cNvPr id="19" name="Rectangle 18">
            <a:extLst>
              <a:ext uri="{FF2B5EF4-FFF2-40B4-BE49-F238E27FC236}">
                <a16:creationId xmlns:a16="http://schemas.microsoft.com/office/drawing/2014/main" id="{47FB8894-DA10-4EA2-8C1B-0B8A8D91D82D}"/>
              </a:ext>
            </a:extLst>
          </p:cNvPr>
          <p:cNvSpPr/>
          <p:nvPr/>
        </p:nvSpPr>
        <p:spPr bwMode="auto">
          <a:xfrm>
            <a:off x="8356200" y="2712967"/>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a:ln>
                  <a:noFill/>
                </a:ln>
                <a:solidFill>
                  <a:schemeClr val="bg1"/>
                </a:solidFill>
                <a:effectLst/>
                <a:latin typeface="Verdana" pitchFamily="1" charset="0"/>
              </a:rPr>
              <a:t>Accountants &amp; </a:t>
            </a:r>
            <a:r>
              <a:rPr kumimoji="0" lang="en-GB" sz="1100" i="0" u="none" strike="noStrike" cap="none" normalizeH="0" baseline="0" dirty="0" err="1">
                <a:ln>
                  <a:noFill/>
                </a:ln>
                <a:solidFill>
                  <a:schemeClr val="bg1"/>
                </a:solidFill>
                <a:effectLst/>
                <a:latin typeface="Verdana" pitchFamily="1" charset="0"/>
              </a:rPr>
              <a:t>intermediairs</a:t>
            </a:r>
            <a:endParaRPr kumimoji="0" lang="en-GB" sz="1100" i="0" u="none" strike="noStrike" cap="none" normalizeH="0" baseline="0" dirty="0">
              <a:ln>
                <a:noFill/>
              </a:ln>
              <a:solidFill>
                <a:schemeClr val="bg1"/>
              </a:solidFill>
              <a:effectLst/>
              <a:latin typeface="Verdana" pitchFamily="1" charset="0"/>
            </a:endParaRPr>
          </a:p>
        </p:txBody>
      </p:sp>
      <p:sp>
        <p:nvSpPr>
          <p:cNvPr id="20" name="Rectangle 19">
            <a:extLst>
              <a:ext uri="{FF2B5EF4-FFF2-40B4-BE49-F238E27FC236}">
                <a16:creationId xmlns:a16="http://schemas.microsoft.com/office/drawing/2014/main" id="{12C078C8-E348-4D99-B625-9C09D0C9A870}"/>
              </a:ext>
            </a:extLst>
          </p:cNvPr>
          <p:cNvSpPr/>
          <p:nvPr/>
        </p:nvSpPr>
        <p:spPr bwMode="auto">
          <a:xfrm>
            <a:off x="8356200" y="3408784"/>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err="1">
                <a:ln>
                  <a:noFill/>
                </a:ln>
                <a:solidFill>
                  <a:schemeClr val="bg1"/>
                </a:solidFill>
                <a:effectLst/>
                <a:latin typeface="Verdana" pitchFamily="1" charset="0"/>
              </a:rPr>
              <a:t>Koepelorganisaties</a:t>
            </a:r>
            <a:endParaRPr kumimoji="0" lang="en-GB" sz="1100" i="0" u="none" strike="noStrike" cap="none" normalizeH="0" baseline="0" dirty="0">
              <a:ln>
                <a:noFill/>
              </a:ln>
              <a:solidFill>
                <a:schemeClr val="bg1"/>
              </a:solidFill>
              <a:effectLst/>
              <a:latin typeface="Verdana" pitchFamily="1" charset="0"/>
            </a:endParaRPr>
          </a:p>
        </p:txBody>
      </p:sp>
      <p:sp>
        <p:nvSpPr>
          <p:cNvPr id="21" name="Rectangle 20">
            <a:extLst>
              <a:ext uri="{FF2B5EF4-FFF2-40B4-BE49-F238E27FC236}">
                <a16:creationId xmlns:a16="http://schemas.microsoft.com/office/drawing/2014/main" id="{FF59E16F-8666-4E62-817C-6F7CBA4E42B3}"/>
              </a:ext>
            </a:extLst>
          </p:cNvPr>
          <p:cNvSpPr/>
          <p:nvPr/>
        </p:nvSpPr>
        <p:spPr bwMode="auto">
          <a:xfrm>
            <a:off x="8356200" y="4139364"/>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err="1">
                <a:ln>
                  <a:noFill/>
                </a:ln>
                <a:solidFill>
                  <a:schemeClr val="bg1"/>
                </a:solidFill>
                <a:effectLst/>
                <a:latin typeface="Verdana" pitchFamily="1" charset="0"/>
              </a:rPr>
              <a:t>Branche</a:t>
            </a:r>
            <a:r>
              <a:rPr lang="en-GB" sz="1100" dirty="0" err="1">
                <a:solidFill>
                  <a:schemeClr val="bg1"/>
                </a:solidFill>
                <a:latin typeface="Verdana" pitchFamily="1" charset="0"/>
              </a:rPr>
              <a:t>-</a:t>
            </a:r>
            <a:r>
              <a:rPr kumimoji="0" lang="en-GB" sz="1100" i="0" u="none" strike="noStrike" cap="none" normalizeH="0" baseline="0" dirty="0" err="1">
                <a:ln>
                  <a:noFill/>
                </a:ln>
                <a:solidFill>
                  <a:schemeClr val="bg1"/>
                </a:solidFill>
                <a:effectLst/>
                <a:latin typeface="Verdana" pitchFamily="1" charset="0"/>
              </a:rPr>
              <a:t>organisaties</a:t>
            </a:r>
            <a:endParaRPr kumimoji="0" lang="en-GB" sz="1100" i="0" u="none" strike="noStrike" cap="none" normalizeH="0" baseline="0" dirty="0">
              <a:ln>
                <a:noFill/>
              </a:ln>
              <a:solidFill>
                <a:schemeClr val="bg1"/>
              </a:solidFill>
              <a:effectLst/>
              <a:latin typeface="Verdana" pitchFamily="1" charset="0"/>
            </a:endParaRPr>
          </a:p>
        </p:txBody>
      </p:sp>
      <p:sp>
        <p:nvSpPr>
          <p:cNvPr id="22" name="Rectangle 21">
            <a:extLst>
              <a:ext uri="{FF2B5EF4-FFF2-40B4-BE49-F238E27FC236}">
                <a16:creationId xmlns:a16="http://schemas.microsoft.com/office/drawing/2014/main" id="{C83F690E-51DC-4202-B220-3E90323CB378}"/>
              </a:ext>
            </a:extLst>
          </p:cNvPr>
          <p:cNvSpPr/>
          <p:nvPr/>
        </p:nvSpPr>
        <p:spPr bwMode="auto">
          <a:xfrm>
            <a:off x="8356200" y="4869944"/>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a:ln>
                  <a:noFill/>
                </a:ln>
                <a:solidFill>
                  <a:schemeClr val="bg1"/>
                </a:solidFill>
                <a:effectLst/>
                <a:latin typeface="Verdana" pitchFamily="1" charset="0"/>
              </a:rPr>
              <a:t>ICT consultants</a:t>
            </a:r>
          </a:p>
        </p:txBody>
      </p:sp>
      <p:sp>
        <p:nvSpPr>
          <p:cNvPr id="23" name="Rectangle 22">
            <a:extLst>
              <a:ext uri="{FF2B5EF4-FFF2-40B4-BE49-F238E27FC236}">
                <a16:creationId xmlns:a16="http://schemas.microsoft.com/office/drawing/2014/main" id="{263AD9DB-5B63-4356-BFDA-6634C5F7E564}"/>
              </a:ext>
            </a:extLst>
          </p:cNvPr>
          <p:cNvSpPr/>
          <p:nvPr/>
        </p:nvSpPr>
        <p:spPr bwMode="auto">
          <a:xfrm>
            <a:off x="8356200" y="5571666"/>
            <a:ext cx="1735006" cy="43204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i="0" u="none" strike="noStrike" cap="none" normalizeH="0" baseline="0" dirty="0" err="1">
                <a:ln>
                  <a:noFill/>
                </a:ln>
                <a:solidFill>
                  <a:schemeClr val="bg1"/>
                </a:solidFill>
                <a:effectLst/>
                <a:latin typeface="Verdana" pitchFamily="1" charset="0"/>
              </a:rPr>
              <a:t>Softwareleveranciers</a:t>
            </a:r>
            <a:endParaRPr kumimoji="0" lang="en-GB" sz="1100" i="0" u="none" strike="noStrike" cap="none" normalizeH="0" baseline="0" dirty="0">
              <a:ln>
                <a:noFill/>
              </a:ln>
              <a:solidFill>
                <a:schemeClr val="bg1"/>
              </a:solidFill>
              <a:effectLst/>
              <a:latin typeface="Verdana" pitchFamily="1" charset="0"/>
            </a:endParaRPr>
          </a:p>
        </p:txBody>
      </p:sp>
      <p:sp>
        <p:nvSpPr>
          <p:cNvPr id="24" name="Rectangle 23">
            <a:extLst>
              <a:ext uri="{FF2B5EF4-FFF2-40B4-BE49-F238E27FC236}">
                <a16:creationId xmlns:a16="http://schemas.microsoft.com/office/drawing/2014/main" id="{3E684FB0-D302-4796-8B1D-069551EDEB25}"/>
              </a:ext>
            </a:extLst>
          </p:cNvPr>
          <p:cNvSpPr/>
          <p:nvPr/>
        </p:nvSpPr>
        <p:spPr bwMode="auto">
          <a:xfrm>
            <a:off x="5197403" y="3919748"/>
            <a:ext cx="1735006" cy="43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err="1">
                <a:ln>
                  <a:noFill/>
                </a:ln>
                <a:solidFill>
                  <a:schemeClr val="bg1"/>
                </a:solidFill>
                <a:effectLst/>
                <a:latin typeface="Verdana" pitchFamily="1" charset="0"/>
              </a:rPr>
              <a:t>Expertgroep</a:t>
            </a:r>
            <a:r>
              <a:rPr kumimoji="0" lang="en-GB" sz="1200" b="0" i="0" u="none" strike="noStrike" cap="none" normalizeH="0" baseline="0" dirty="0">
                <a:ln>
                  <a:noFill/>
                </a:ln>
                <a:solidFill>
                  <a:schemeClr val="bg1"/>
                </a:solidFill>
                <a:effectLst/>
                <a:latin typeface="Verdana" pitchFamily="1" charset="0"/>
              </a:rPr>
              <a:t> </a:t>
            </a:r>
            <a:r>
              <a:rPr kumimoji="0" lang="en-GB" sz="1200" b="0" i="0" u="none" strike="noStrike" cap="none" normalizeH="0" baseline="0" dirty="0" err="1">
                <a:ln>
                  <a:noFill/>
                </a:ln>
                <a:solidFill>
                  <a:schemeClr val="bg1"/>
                </a:solidFill>
                <a:effectLst/>
                <a:latin typeface="Verdana" pitchFamily="1" charset="0"/>
              </a:rPr>
              <a:t>Gegevens</a:t>
            </a:r>
            <a:endParaRPr kumimoji="0" lang="en-GB" sz="1200" b="0" i="0" u="none" strike="noStrike" cap="none" normalizeH="0" baseline="0" dirty="0">
              <a:ln>
                <a:noFill/>
              </a:ln>
              <a:solidFill>
                <a:schemeClr val="bg1"/>
              </a:solidFill>
              <a:effectLst/>
              <a:latin typeface="Verdana" pitchFamily="1" charset="0"/>
            </a:endParaRPr>
          </a:p>
        </p:txBody>
      </p:sp>
      <p:sp>
        <p:nvSpPr>
          <p:cNvPr id="25" name="Rectangle 24">
            <a:extLst>
              <a:ext uri="{FF2B5EF4-FFF2-40B4-BE49-F238E27FC236}">
                <a16:creationId xmlns:a16="http://schemas.microsoft.com/office/drawing/2014/main" id="{80F54487-20B4-46A5-9841-6C048CB29376}"/>
              </a:ext>
            </a:extLst>
          </p:cNvPr>
          <p:cNvSpPr/>
          <p:nvPr/>
        </p:nvSpPr>
        <p:spPr bwMode="auto">
          <a:xfrm>
            <a:off x="5197403" y="4480870"/>
            <a:ext cx="1735006" cy="43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err="1">
                <a:ln>
                  <a:noFill/>
                </a:ln>
                <a:solidFill>
                  <a:schemeClr val="bg1"/>
                </a:solidFill>
                <a:effectLst/>
                <a:latin typeface="Verdana" pitchFamily="1" charset="0"/>
              </a:rPr>
              <a:t>Expertgroep</a:t>
            </a:r>
            <a:endParaRPr kumimoji="0" lang="en-GB" sz="1200" b="0" i="0" u="none" strike="noStrike" cap="none" normalizeH="0" baseline="0" dirty="0">
              <a:ln>
                <a:noFill/>
              </a:ln>
              <a:solidFill>
                <a:schemeClr val="bg1"/>
              </a:solidFill>
              <a:effectLst/>
              <a:latin typeface="Verdana" pitchFamily="1" charset="0"/>
            </a:endParaRPr>
          </a:p>
          <a:p>
            <a:pPr marL="0" marR="0" indent="0" algn="ctr" defTabSz="914400" rtl="0" eaLnBrk="0" fontAlgn="base" latinLnBrk="0" hangingPunct="0">
              <a:lnSpc>
                <a:spcPct val="100000"/>
              </a:lnSpc>
              <a:spcBef>
                <a:spcPct val="20000"/>
              </a:spcBef>
              <a:spcAft>
                <a:spcPct val="0"/>
              </a:spcAft>
              <a:buClrTx/>
              <a:buSzTx/>
              <a:tabLst/>
            </a:pPr>
            <a:r>
              <a:rPr lang="en-GB" sz="1100" dirty="0" err="1">
                <a:solidFill>
                  <a:schemeClr val="bg1"/>
                </a:solidFill>
                <a:latin typeface="Verdana" pitchFamily="1" charset="0"/>
              </a:rPr>
              <a:t>Proces</a:t>
            </a:r>
            <a:r>
              <a:rPr lang="en-GB" sz="1100" dirty="0">
                <a:solidFill>
                  <a:schemeClr val="bg1"/>
                </a:solidFill>
                <a:latin typeface="Verdana" pitchFamily="1" charset="0"/>
              </a:rPr>
              <a:t> &amp; </a:t>
            </a:r>
            <a:r>
              <a:rPr lang="en-GB" sz="1100" dirty="0" err="1">
                <a:solidFill>
                  <a:schemeClr val="bg1"/>
                </a:solidFill>
                <a:latin typeface="Verdana" pitchFamily="1" charset="0"/>
              </a:rPr>
              <a:t>techniek</a:t>
            </a:r>
            <a:endParaRPr kumimoji="0" lang="en-GB" sz="1100" b="0" i="0" u="none" strike="noStrike" cap="none" normalizeH="0" baseline="0" dirty="0">
              <a:ln>
                <a:noFill/>
              </a:ln>
              <a:solidFill>
                <a:schemeClr val="bg1"/>
              </a:solidFill>
              <a:effectLst/>
              <a:latin typeface="Verdana" pitchFamily="1" charset="0"/>
            </a:endParaRPr>
          </a:p>
        </p:txBody>
      </p:sp>
      <p:sp>
        <p:nvSpPr>
          <p:cNvPr id="26" name="Rectangle 25">
            <a:extLst>
              <a:ext uri="{FF2B5EF4-FFF2-40B4-BE49-F238E27FC236}">
                <a16:creationId xmlns:a16="http://schemas.microsoft.com/office/drawing/2014/main" id="{EF3E4C19-EFB7-490C-8EE4-78AC2C363DE1}"/>
              </a:ext>
            </a:extLst>
          </p:cNvPr>
          <p:cNvSpPr/>
          <p:nvPr/>
        </p:nvSpPr>
        <p:spPr bwMode="auto">
          <a:xfrm>
            <a:off x="5197403" y="5041992"/>
            <a:ext cx="1735006" cy="43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err="1">
                <a:ln>
                  <a:noFill/>
                </a:ln>
                <a:solidFill>
                  <a:schemeClr val="bg1"/>
                </a:solidFill>
                <a:effectLst/>
                <a:latin typeface="Verdana" pitchFamily="1" charset="0"/>
              </a:rPr>
              <a:t>Expertgroep</a:t>
            </a:r>
            <a:endParaRPr kumimoji="0" lang="en-GB" sz="1200" b="0" i="0" u="none" strike="noStrike" cap="none" normalizeH="0" baseline="0" dirty="0">
              <a:ln>
                <a:noFill/>
              </a:ln>
              <a:solidFill>
                <a:schemeClr val="bg1"/>
              </a:solidFill>
              <a:effectLst/>
              <a:latin typeface="Verdana" pitchFamily="1" charset="0"/>
            </a:endParaRPr>
          </a:p>
          <a:p>
            <a:pPr marL="0" marR="0" indent="0" algn="ctr" defTabSz="914400" rtl="0" eaLnBrk="0" fontAlgn="base" latinLnBrk="0" hangingPunct="0">
              <a:lnSpc>
                <a:spcPct val="100000"/>
              </a:lnSpc>
              <a:spcBef>
                <a:spcPct val="20000"/>
              </a:spcBef>
              <a:spcAft>
                <a:spcPct val="0"/>
              </a:spcAft>
              <a:buClrTx/>
              <a:buSzTx/>
              <a:tabLst/>
            </a:pPr>
            <a:r>
              <a:rPr lang="en-GB" sz="1100" dirty="0">
                <a:solidFill>
                  <a:schemeClr val="bg1"/>
                </a:solidFill>
                <a:latin typeface="Verdana" pitchFamily="1" charset="0"/>
              </a:rPr>
              <a:t>MarCom.</a:t>
            </a:r>
            <a:endParaRPr kumimoji="0" lang="en-GB" sz="1100" b="0" i="0" u="none" strike="noStrike" cap="none" normalizeH="0" baseline="0" dirty="0">
              <a:ln>
                <a:noFill/>
              </a:ln>
              <a:solidFill>
                <a:schemeClr val="bg1"/>
              </a:solidFill>
              <a:effectLst/>
              <a:latin typeface="Verdana" pitchFamily="1" charset="0"/>
            </a:endParaRPr>
          </a:p>
        </p:txBody>
      </p:sp>
      <p:sp>
        <p:nvSpPr>
          <p:cNvPr id="27" name="Rectangle 26">
            <a:extLst>
              <a:ext uri="{FF2B5EF4-FFF2-40B4-BE49-F238E27FC236}">
                <a16:creationId xmlns:a16="http://schemas.microsoft.com/office/drawing/2014/main" id="{8580A58C-4CD1-4DBC-999F-C023F03EC5AC}"/>
              </a:ext>
            </a:extLst>
          </p:cNvPr>
          <p:cNvSpPr/>
          <p:nvPr/>
        </p:nvSpPr>
        <p:spPr bwMode="auto">
          <a:xfrm>
            <a:off x="2016284" y="3958454"/>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b="0" i="0" u="none" strike="noStrike" cap="none" normalizeH="0" baseline="0" dirty="0">
                <a:ln>
                  <a:noFill/>
                </a:ln>
                <a:solidFill>
                  <a:schemeClr val="bg1"/>
                </a:solidFill>
                <a:effectLst/>
                <a:latin typeface="Verdana" pitchFamily="1" charset="0"/>
              </a:rPr>
              <a:t>Program</a:t>
            </a:r>
            <a:r>
              <a:rPr kumimoji="0" lang="en-GB" sz="1100" b="0" i="0" u="none" strike="noStrike" cap="none" normalizeH="0" dirty="0">
                <a:ln>
                  <a:noFill/>
                </a:ln>
                <a:solidFill>
                  <a:schemeClr val="bg1"/>
                </a:solidFill>
                <a:effectLst/>
                <a:latin typeface="Verdana" pitchFamily="1" charset="0"/>
              </a:rPr>
              <a:t> office</a:t>
            </a:r>
            <a:endParaRPr kumimoji="0" lang="en-GB" sz="1100" b="0" i="0" u="none" strike="noStrike" cap="none" normalizeH="0" baseline="0" dirty="0">
              <a:ln>
                <a:noFill/>
              </a:ln>
              <a:solidFill>
                <a:schemeClr val="bg1"/>
              </a:solidFill>
              <a:effectLst/>
              <a:latin typeface="Verdana" pitchFamily="1" charset="0"/>
            </a:endParaRPr>
          </a:p>
        </p:txBody>
      </p:sp>
      <p:sp>
        <p:nvSpPr>
          <p:cNvPr id="28" name="Rectangle 27">
            <a:extLst>
              <a:ext uri="{FF2B5EF4-FFF2-40B4-BE49-F238E27FC236}">
                <a16:creationId xmlns:a16="http://schemas.microsoft.com/office/drawing/2014/main" id="{81092FC1-289B-46D4-8635-B831F8910059}"/>
              </a:ext>
            </a:extLst>
          </p:cNvPr>
          <p:cNvSpPr/>
          <p:nvPr/>
        </p:nvSpPr>
        <p:spPr bwMode="auto">
          <a:xfrm>
            <a:off x="2016284" y="4396376"/>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b="0" i="0" u="none" strike="noStrike" cap="none" normalizeH="0" baseline="0" dirty="0">
                <a:ln>
                  <a:noFill/>
                </a:ln>
                <a:solidFill>
                  <a:schemeClr val="bg1"/>
                </a:solidFill>
                <a:effectLst/>
                <a:latin typeface="Verdana" pitchFamily="1" charset="0"/>
              </a:rPr>
              <a:t>Logius</a:t>
            </a:r>
          </a:p>
        </p:txBody>
      </p:sp>
      <p:sp>
        <p:nvSpPr>
          <p:cNvPr id="29" name="Rectangle 28">
            <a:extLst>
              <a:ext uri="{FF2B5EF4-FFF2-40B4-BE49-F238E27FC236}">
                <a16:creationId xmlns:a16="http://schemas.microsoft.com/office/drawing/2014/main" id="{9565AADB-DD49-495B-9099-F65E7D9DFFD2}"/>
              </a:ext>
            </a:extLst>
          </p:cNvPr>
          <p:cNvSpPr/>
          <p:nvPr/>
        </p:nvSpPr>
        <p:spPr bwMode="auto">
          <a:xfrm>
            <a:off x="2016284" y="4842027"/>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b="0" i="0" u="none" strike="noStrike" cap="none" normalizeH="0" baseline="0" dirty="0">
                <a:ln>
                  <a:noFill/>
                </a:ln>
                <a:solidFill>
                  <a:schemeClr val="bg1"/>
                </a:solidFill>
                <a:effectLst/>
                <a:latin typeface="Verdana" pitchFamily="1" charset="0"/>
              </a:rPr>
              <a:t>Kamer van </a:t>
            </a:r>
            <a:r>
              <a:rPr kumimoji="0" lang="en-GB" sz="1100" b="0" i="0" u="none" strike="noStrike" cap="none" normalizeH="0" baseline="0" dirty="0" err="1">
                <a:ln>
                  <a:noFill/>
                </a:ln>
                <a:solidFill>
                  <a:schemeClr val="bg1"/>
                </a:solidFill>
                <a:effectLst/>
                <a:latin typeface="Verdana" pitchFamily="1" charset="0"/>
              </a:rPr>
              <a:t>Koophandel</a:t>
            </a:r>
            <a:endParaRPr kumimoji="0" lang="en-GB" sz="1100" b="0" i="0" u="none" strike="noStrike" cap="none" normalizeH="0" baseline="0" dirty="0">
              <a:ln>
                <a:noFill/>
              </a:ln>
              <a:solidFill>
                <a:schemeClr val="bg1"/>
              </a:solidFill>
              <a:effectLst/>
              <a:latin typeface="Verdana" pitchFamily="1" charset="0"/>
            </a:endParaRPr>
          </a:p>
        </p:txBody>
      </p:sp>
      <p:sp>
        <p:nvSpPr>
          <p:cNvPr id="30" name="Rectangle 29">
            <a:extLst>
              <a:ext uri="{FF2B5EF4-FFF2-40B4-BE49-F238E27FC236}">
                <a16:creationId xmlns:a16="http://schemas.microsoft.com/office/drawing/2014/main" id="{6E45AD5D-700C-42AE-84BD-4D37F1FB8CDC}"/>
              </a:ext>
            </a:extLst>
          </p:cNvPr>
          <p:cNvSpPr/>
          <p:nvPr/>
        </p:nvSpPr>
        <p:spPr bwMode="auto">
          <a:xfrm>
            <a:off x="2016284" y="5273307"/>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b="0" i="0" u="none" strike="noStrike" cap="none" normalizeH="0" baseline="0" dirty="0" err="1">
                <a:ln>
                  <a:noFill/>
                </a:ln>
                <a:solidFill>
                  <a:schemeClr val="bg1"/>
                </a:solidFill>
                <a:effectLst/>
                <a:latin typeface="Verdana" pitchFamily="1" charset="0"/>
              </a:rPr>
              <a:t>Belastingdienst</a:t>
            </a:r>
            <a:endParaRPr kumimoji="0" lang="en-GB" sz="1100" b="0" i="0" u="none" strike="noStrike" cap="none" normalizeH="0" baseline="0" dirty="0">
              <a:ln>
                <a:noFill/>
              </a:ln>
              <a:solidFill>
                <a:schemeClr val="bg1"/>
              </a:solidFill>
              <a:effectLst/>
              <a:latin typeface="Verdana" pitchFamily="1" charset="0"/>
            </a:endParaRPr>
          </a:p>
        </p:txBody>
      </p:sp>
      <p:sp>
        <p:nvSpPr>
          <p:cNvPr id="31" name="Rectangle 30">
            <a:extLst>
              <a:ext uri="{FF2B5EF4-FFF2-40B4-BE49-F238E27FC236}">
                <a16:creationId xmlns:a16="http://schemas.microsoft.com/office/drawing/2014/main" id="{AD37E590-A4BE-47CE-8879-015A73FE3CF4}"/>
              </a:ext>
            </a:extLst>
          </p:cNvPr>
          <p:cNvSpPr/>
          <p:nvPr/>
        </p:nvSpPr>
        <p:spPr bwMode="auto">
          <a:xfrm>
            <a:off x="2016284" y="5676570"/>
            <a:ext cx="1735006" cy="3476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100" b="0" i="0" u="none" strike="noStrike" cap="none" normalizeH="0" baseline="0" dirty="0">
                <a:ln>
                  <a:noFill/>
                </a:ln>
                <a:solidFill>
                  <a:schemeClr val="bg1"/>
                </a:solidFill>
                <a:effectLst/>
                <a:latin typeface="Verdana" pitchFamily="1" charset="0"/>
              </a:rPr>
              <a:t>Central Bureau </a:t>
            </a:r>
            <a:r>
              <a:rPr kumimoji="0" lang="en-GB" sz="1100" b="0" i="0" u="none" strike="noStrike" cap="none" normalizeH="0" baseline="0" dirty="0" err="1">
                <a:ln>
                  <a:noFill/>
                </a:ln>
                <a:solidFill>
                  <a:schemeClr val="bg1"/>
                </a:solidFill>
                <a:effectLst/>
                <a:latin typeface="Verdana" pitchFamily="1" charset="0"/>
              </a:rPr>
              <a:t>Statistiek</a:t>
            </a:r>
            <a:endParaRPr kumimoji="0" lang="en-GB" sz="1100" b="0" i="0" u="none" strike="noStrike" cap="none" normalizeH="0" baseline="0" dirty="0">
              <a:ln>
                <a:noFill/>
              </a:ln>
              <a:solidFill>
                <a:schemeClr val="bg1"/>
              </a:solidFill>
              <a:effectLst/>
              <a:latin typeface="Verdana" pitchFamily="1" charset="0"/>
            </a:endParaRPr>
          </a:p>
        </p:txBody>
      </p:sp>
      <p:sp>
        <p:nvSpPr>
          <p:cNvPr id="32" name="Oval 31">
            <a:extLst>
              <a:ext uri="{FF2B5EF4-FFF2-40B4-BE49-F238E27FC236}">
                <a16:creationId xmlns:a16="http://schemas.microsoft.com/office/drawing/2014/main" id="{788E18FA-C356-4687-B9AE-6233568EDAF4}"/>
              </a:ext>
            </a:extLst>
          </p:cNvPr>
          <p:cNvSpPr/>
          <p:nvPr/>
        </p:nvSpPr>
        <p:spPr bwMode="auto">
          <a:xfrm>
            <a:off x="2487695" y="2675829"/>
            <a:ext cx="792184" cy="768099"/>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spcBef>
                <a:spcPct val="20000"/>
              </a:spcBef>
            </a:pPr>
            <a:endParaRPr lang="en-GB" sz="700" dirty="0">
              <a:solidFill>
                <a:schemeClr val="bg1"/>
              </a:solidFill>
              <a:latin typeface="Verdana" pitchFamily="1" charset="0"/>
            </a:endParaRPr>
          </a:p>
        </p:txBody>
      </p:sp>
      <p:cxnSp>
        <p:nvCxnSpPr>
          <p:cNvPr id="33" name="Straight Arrow Connector 32">
            <a:extLst>
              <a:ext uri="{FF2B5EF4-FFF2-40B4-BE49-F238E27FC236}">
                <a16:creationId xmlns:a16="http://schemas.microsoft.com/office/drawing/2014/main" id="{C6733E70-8D34-48AB-BF3E-584B1621E6F8}"/>
              </a:ext>
            </a:extLst>
          </p:cNvPr>
          <p:cNvCxnSpPr>
            <a:stCxn id="15" idx="2"/>
            <a:endCxn id="32" idx="0"/>
          </p:cNvCxnSpPr>
          <p:nvPr/>
        </p:nvCxnSpPr>
        <p:spPr bwMode="auto">
          <a:xfrm>
            <a:off x="2883787" y="2305236"/>
            <a:ext cx="0" cy="370593"/>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186EFF28-221D-49F6-8F5D-6E4718CC909C}"/>
              </a:ext>
            </a:extLst>
          </p:cNvPr>
          <p:cNvCxnSpPr>
            <a:stCxn id="32" idx="4"/>
            <a:endCxn id="5" idx="0"/>
          </p:cNvCxnSpPr>
          <p:nvPr/>
        </p:nvCxnSpPr>
        <p:spPr bwMode="auto">
          <a:xfrm>
            <a:off x="2883787" y="3443928"/>
            <a:ext cx="0" cy="324896"/>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925E8C39-4F78-46F3-9552-794B9CD39CE4}"/>
              </a:ext>
            </a:extLst>
          </p:cNvPr>
          <p:cNvCxnSpPr>
            <a:stCxn id="17" idx="1"/>
            <a:endCxn id="32" idx="6"/>
          </p:cNvCxnSpPr>
          <p:nvPr/>
        </p:nvCxnSpPr>
        <p:spPr bwMode="auto">
          <a:xfrm flipH="1">
            <a:off x="3279879" y="3059879"/>
            <a:ext cx="1917524" cy="0"/>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67D94AF4-E7C7-4F4B-91A7-0D1C7853102C}"/>
              </a:ext>
            </a:extLst>
          </p:cNvPr>
          <p:cNvCxnSpPr>
            <a:stCxn id="16" idx="1"/>
            <a:endCxn id="15" idx="3"/>
          </p:cNvCxnSpPr>
          <p:nvPr/>
        </p:nvCxnSpPr>
        <p:spPr bwMode="auto">
          <a:xfrm flipH="1">
            <a:off x="3751290" y="2131410"/>
            <a:ext cx="1446113" cy="0"/>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9CA7DE66-114E-4A66-9BEF-0560C39C8F96}"/>
              </a:ext>
            </a:extLst>
          </p:cNvPr>
          <p:cNvCxnSpPr>
            <a:stCxn id="17" idx="2"/>
            <a:endCxn id="6" idx="0"/>
          </p:cNvCxnSpPr>
          <p:nvPr/>
        </p:nvCxnSpPr>
        <p:spPr bwMode="auto">
          <a:xfrm flipH="1">
            <a:off x="6053208" y="3233705"/>
            <a:ext cx="11698" cy="535119"/>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C1F99D98-68E0-4506-864F-488861E9F066}"/>
              </a:ext>
            </a:extLst>
          </p:cNvPr>
          <p:cNvCxnSpPr>
            <a:stCxn id="16" idx="2"/>
            <a:endCxn id="17" idx="0"/>
          </p:cNvCxnSpPr>
          <p:nvPr/>
        </p:nvCxnSpPr>
        <p:spPr bwMode="auto">
          <a:xfrm>
            <a:off x="6064906" y="2305236"/>
            <a:ext cx="0" cy="580816"/>
          </a:xfrm>
          <a:prstGeom prst="straightConnector1">
            <a:avLst/>
          </a:prstGeom>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75421B11-7921-46F3-A503-1D71F14BED7A}"/>
              </a:ext>
            </a:extLst>
          </p:cNvPr>
          <p:cNvCxnSpPr>
            <a:stCxn id="6" idx="1"/>
            <a:endCxn id="5" idx="3"/>
          </p:cNvCxnSpPr>
          <p:nvPr/>
        </p:nvCxnSpPr>
        <p:spPr bwMode="auto">
          <a:xfrm flipH="1">
            <a:off x="3890635" y="4959718"/>
            <a:ext cx="1155725" cy="0"/>
          </a:xfrm>
          <a:prstGeom prst="straightConnector1">
            <a:avLst/>
          </a:prstGeom>
          <a:noFill/>
          <a:ln w="2857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3C2FD5A3-C5AC-4111-AD48-B741B023D0A8}"/>
              </a:ext>
            </a:extLst>
          </p:cNvPr>
          <p:cNvCxnSpPr>
            <a:stCxn id="6" idx="3"/>
          </p:cNvCxnSpPr>
          <p:nvPr/>
        </p:nvCxnSpPr>
        <p:spPr bwMode="auto">
          <a:xfrm flipV="1">
            <a:off x="7060056" y="4035661"/>
            <a:ext cx="940944" cy="924057"/>
          </a:xfrm>
          <a:prstGeom prst="straightConnector1">
            <a:avLst/>
          </a:prstGeom>
          <a:noFill/>
          <a:ln w="2857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D4BF8B41-4D5E-4CEE-AFBE-BF481904D879}"/>
              </a:ext>
            </a:extLst>
          </p:cNvPr>
          <p:cNvCxnSpPr>
            <a:stCxn id="16" idx="3"/>
            <a:endCxn id="11" idx="1"/>
          </p:cNvCxnSpPr>
          <p:nvPr/>
        </p:nvCxnSpPr>
        <p:spPr bwMode="auto">
          <a:xfrm>
            <a:off x="6932409" y="2131410"/>
            <a:ext cx="1068591" cy="1904251"/>
          </a:xfrm>
          <a:prstGeom prst="straightConnector1">
            <a:avLst/>
          </a:prstGeom>
          <a:noFill/>
          <a:ln w="2857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8F74BF5A-0781-47B2-BF12-9357523CDA09}"/>
              </a:ext>
            </a:extLst>
          </p:cNvPr>
          <p:cNvCxnSpPr>
            <a:stCxn id="17" idx="3"/>
            <a:endCxn id="11" idx="1"/>
          </p:cNvCxnSpPr>
          <p:nvPr/>
        </p:nvCxnSpPr>
        <p:spPr bwMode="auto">
          <a:xfrm>
            <a:off x="6932409" y="3059879"/>
            <a:ext cx="1068591" cy="975782"/>
          </a:xfrm>
          <a:prstGeom prst="straightConnector1">
            <a:avLst/>
          </a:prstGeom>
          <a:noFill/>
          <a:ln w="2857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88C7C9EE-7102-47AC-9AE2-6C85ECFC252E}"/>
              </a:ext>
            </a:extLst>
          </p:cNvPr>
          <p:cNvSpPr txBox="1"/>
          <p:nvPr/>
        </p:nvSpPr>
        <p:spPr>
          <a:xfrm>
            <a:off x="2405797" y="2834874"/>
            <a:ext cx="966931" cy="430887"/>
          </a:xfrm>
          <a:prstGeom prst="rect">
            <a:avLst/>
          </a:prstGeom>
          <a:noFill/>
        </p:spPr>
        <p:txBody>
          <a:bodyPr wrap="none" rtlCol="0">
            <a:spAutoFit/>
          </a:bodyPr>
          <a:lstStyle/>
          <a:p>
            <a:pPr algn="ctr">
              <a:buNone/>
            </a:pPr>
            <a:r>
              <a:rPr lang="en-GB" sz="1100" dirty="0" err="1">
                <a:solidFill>
                  <a:schemeClr val="bg1"/>
                </a:solidFill>
              </a:rPr>
              <a:t>Programma</a:t>
            </a:r>
            <a:r>
              <a:rPr lang="en-GB" sz="1100" dirty="0">
                <a:solidFill>
                  <a:schemeClr val="bg1"/>
                </a:solidFill>
              </a:rPr>
              <a:t>-</a:t>
            </a:r>
          </a:p>
          <a:p>
            <a:pPr algn="ctr">
              <a:buNone/>
            </a:pPr>
            <a:r>
              <a:rPr lang="en-GB" sz="1100" dirty="0" err="1">
                <a:solidFill>
                  <a:schemeClr val="bg1"/>
                </a:solidFill>
              </a:rPr>
              <a:t>directeur</a:t>
            </a:r>
            <a:endParaRPr lang="en-GB" sz="1100" dirty="0">
              <a:solidFill>
                <a:schemeClr val="bg1"/>
              </a:solidFill>
            </a:endParaRPr>
          </a:p>
        </p:txBody>
      </p:sp>
      <p:cxnSp>
        <p:nvCxnSpPr>
          <p:cNvPr id="44" name="Elbow Connector 77836">
            <a:extLst>
              <a:ext uri="{FF2B5EF4-FFF2-40B4-BE49-F238E27FC236}">
                <a16:creationId xmlns:a16="http://schemas.microsoft.com/office/drawing/2014/main" id="{5758B5F6-F56C-4B58-A87E-138328FD348A}"/>
              </a:ext>
            </a:extLst>
          </p:cNvPr>
          <p:cNvCxnSpPr>
            <a:stCxn id="15" idx="1"/>
            <a:endCxn id="5" idx="1"/>
          </p:cNvCxnSpPr>
          <p:nvPr/>
        </p:nvCxnSpPr>
        <p:spPr bwMode="auto">
          <a:xfrm rot="10800000" flipV="1">
            <a:off x="1876940" y="2131410"/>
            <a:ext cx="139345" cy="2828308"/>
          </a:xfrm>
          <a:prstGeom prst="bentConnector3">
            <a:avLst>
              <a:gd name="adj1" fmla="val 264053"/>
            </a:avLst>
          </a:prstGeom>
          <a:noFill/>
          <a:ln w="2857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a:extLst>
              <a:ext uri="{FF2B5EF4-FFF2-40B4-BE49-F238E27FC236}">
                <a16:creationId xmlns:a16="http://schemas.microsoft.com/office/drawing/2014/main" id="{832C7B9C-8C67-4F56-BCC7-DEF592A4B8FF}"/>
              </a:ext>
            </a:extLst>
          </p:cNvPr>
          <p:cNvSpPr/>
          <p:nvPr/>
        </p:nvSpPr>
        <p:spPr bwMode="auto">
          <a:xfrm>
            <a:off x="5197403" y="5603113"/>
            <a:ext cx="1735006" cy="43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en-GB" sz="1200" b="0" i="0" u="none" strike="noStrike" cap="none" normalizeH="0" baseline="0" dirty="0" err="1">
                <a:ln>
                  <a:noFill/>
                </a:ln>
                <a:solidFill>
                  <a:schemeClr val="bg1"/>
                </a:solidFill>
                <a:effectLst/>
                <a:latin typeface="Verdana" pitchFamily="1" charset="0"/>
              </a:rPr>
              <a:t>Werkgroep</a:t>
            </a:r>
            <a:r>
              <a:rPr kumimoji="0" lang="en-GB" sz="1200" b="0" i="0" u="none" strike="noStrike" cap="none" normalizeH="0" baseline="0" dirty="0">
                <a:ln>
                  <a:noFill/>
                </a:ln>
                <a:solidFill>
                  <a:schemeClr val="bg1"/>
                </a:solidFill>
                <a:effectLst/>
                <a:latin typeface="Verdana" pitchFamily="1" charset="0"/>
              </a:rPr>
              <a:t> SBR </a:t>
            </a:r>
            <a:r>
              <a:rPr kumimoji="0" lang="en-GB" sz="1200" b="0" i="0" u="none" strike="noStrike" cap="none" normalizeH="0" baseline="0" dirty="0" err="1">
                <a:ln>
                  <a:noFill/>
                </a:ln>
                <a:solidFill>
                  <a:schemeClr val="bg1"/>
                </a:solidFill>
                <a:effectLst/>
                <a:latin typeface="Verdana" pitchFamily="1" charset="0"/>
              </a:rPr>
              <a:t>Internationaal</a:t>
            </a:r>
            <a:endParaRPr kumimoji="0" lang="en-GB" sz="1100" b="0" i="0" u="none" strike="noStrike" cap="none" normalizeH="0" baseline="0" dirty="0">
              <a:ln>
                <a:noFill/>
              </a:ln>
              <a:solidFill>
                <a:schemeClr val="bg1"/>
              </a:solidFill>
              <a:effectLst/>
              <a:latin typeface="Verdana" pitchFamily="1" charset="0"/>
            </a:endParaRPr>
          </a:p>
        </p:txBody>
      </p:sp>
    </p:spTree>
    <p:extLst>
      <p:ext uri="{BB962C8B-B14F-4D97-AF65-F5344CB8AC3E}">
        <p14:creationId xmlns:p14="http://schemas.microsoft.com/office/powerpoint/2010/main" val="157666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fgeronde rechthoek 4">
            <a:extLst>
              <a:ext uri="{FF2B5EF4-FFF2-40B4-BE49-F238E27FC236}">
                <a16:creationId xmlns:a16="http://schemas.microsoft.com/office/drawing/2014/main" id="{808D79D6-9BA1-4D75-B49B-04ED35A6489E}"/>
              </a:ext>
            </a:extLst>
          </p:cNvPr>
          <p:cNvSpPr/>
          <p:nvPr/>
        </p:nvSpPr>
        <p:spPr bwMode="gray">
          <a:xfrm>
            <a:off x="2525242" y="1417818"/>
            <a:ext cx="1741958" cy="901700"/>
          </a:xfrm>
          <a:prstGeom prst="roundRect">
            <a:avLst>
              <a:gd name="adj" fmla="val 9519"/>
            </a:avLst>
          </a:prstGeom>
          <a:solidFill>
            <a:schemeClr val="bg1"/>
          </a:solidFill>
          <a:ln w="19050">
            <a:solidFill>
              <a:schemeClr val="accent1"/>
            </a:solidFill>
          </a:ln>
        </p:spPr>
        <p:style>
          <a:lnRef idx="0">
            <a:scrgbClr r="0" g="0" b="0"/>
          </a:lnRef>
          <a:fillRef idx="0">
            <a:scrgbClr r="0" g="0" b="0"/>
          </a:fillRef>
          <a:effectRef idx="0">
            <a:scrgbClr r="0" g="0" b="0"/>
          </a:effectRef>
          <a:fontRef idx="minor">
            <a:schemeClr val="lt1"/>
          </a:fontRef>
        </p:style>
        <p:txBody>
          <a:bodyPr wrap="none" lIns="0" tIns="0" rIns="0" bIns="0" spcCol="1270" anchor="ctr" anchorCtr="1"/>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Aft>
                <a:spcPct val="35000"/>
              </a:spcAft>
              <a:defRPr/>
            </a:pPr>
            <a:endParaRPr lang="nl-NL" sz="1600" b="1" dirty="0">
              <a:solidFill>
                <a:srgbClr val="074F81">
                  <a:lumMod val="50000"/>
                </a:srgbClr>
              </a:solidFill>
              <a:ea typeface="ＭＳ Ｐゴシック" pitchFamily="34" charset="-128"/>
              <a:cs typeface="Arial" pitchFamily="34" charset="0"/>
              <a:sym typeface="Arial"/>
            </a:endParaRPr>
          </a:p>
        </p:txBody>
      </p:sp>
      <p:sp>
        <p:nvSpPr>
          <p:cNvPr id="3" name="Title 2">
            <a:extLst>
              <a:ext uri="{FF2B5EF4-FFF2-40B4-BE49-F238E27FC236}">
                <a16:creationId xmlns:a16="http://schemas.microsoft.com/office/drawing/2014/main" id="{18815156-65FD-4F43-BF3A-EA697568A357}"/>
              </a:ext>
            </a:extLst>
          </p:cNvPr>
          <p:cNvSpPr>
            <a:spLocks noGrp="1"/>
          </p:cNvSpPr>
          <p:nvPr>
            <p:ph type="title"/>
          </p:nvPr>
        </p:nvSpPr>
        <p:spPr/>
        <p:txBody>
          <a:bodyPr/>
          <a:lstStyle/>
          <a:p>
            <a:r>
              <a:rPr lang="en-GB" dirty="0"/>
              <a:t>SBR Nexus</a:t>
            </a:r>
          </a:p>
        </p:txBody>
      </p:sp>
      <p:sp>
        <p:nvSpPr>
          <p:cNvPr id="45" name="Afgeronde rechthoek 4">
            <a:extLst>
              <a:ext uri="{FF2B5EF4-FFF2-40B4-BE49-F238E27FC236}">
                <a16:creationId xmlns:a16="http://schemas.microsoft.com/office/drawing/2014/main" id="{A61DC3A5-82A5-4FEC-BF46-8370D69F83EB}"/>
              </a:ext>
            </a:extLst>
          </p:cNvPr>
          <p:cNvSpPr/>
          <p:nvPr/>
        </p:nvSpPr>
        <p:spPr bwMode="gray">
          <a:xfrm>
            <a:off x="325342" y="1398386"/>
            <a:ext cx="1815709" cy="901700"/>
          </a:xfrm>
          <a:prstGeom prst="roundRect">
            <a:avLst>
              <a:gd name="adj" fmla="val 9519"/>
            </a:avLst>
          </a:prstGeom>
          <a:solidFill>
            <a:schemeClr val="bg1"/>
          </a:solidFill>
          <a:ln w="19050">
            <a:solidFill>
              <a:schemeClr val="accent1"/>
            </a:solidFill>
          </a:ln>
        </p:spPr>
        <p:style>
          <a:lnRef idx="0">
            <a:scrgbClr r="0" g="0" b="0"/>
          </a:lnRef>
          <a:fillRef idx="0">
            <a:scrgbClr r="0" g="0" b="0"/>
          </a:fillRef>
          <a:effectRef idx="0">
            <a:scrgbClr r="0" g="0" b="0"/>
          </a:effectRef>
          <a:fontRef idx="minor">
            <a:schemeClr val="lt1"/>
          </a:fontRef>
        </p:style>
        <p:txBody>
          <a:bodyPr wrap="none" lIns="0" tIns="0" rIns="0" bIns="0" spcCol="1270" anchor="ctr" anchorCtr="1"/>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1200">
              <a:lnSpc>
                <a:spcPct val="90000"/>
              </a:lnSpc>
              <a:spcAft>
                <a:spcPct val="35000"/>
              </a:spcAft>
              <a:defRPr/>
            </a:pPr>
            <a:r>
              <a:rPr lang="nl-NL" sz="1600" b="1" dirty="0">
                <a:solidFill>
                  <a:srgbClr val="074F81">
                    <a:lumMod val="50000"/>
                  </a:srgbClr>
                </a:solidFill>
                <a:ea typeface="ＭＳ Ｐゴシック" pitchFamily="34" charset="-128"/>
                <a:cs typeface="Arial" pitchFamily="34" charset="0"/>
                <a:sym typeface="Arial"/>
              </a:rPr>
              <a:t>        SBR </a:t>
            </a:r>
          </a:p>
          <a:p>
            <a:pPr algn="ctr" defTabSz="711200">
              <a:lnSpc>
                <a:spcPct val="90000"/>
              </a:lnSpc>
              <a:spcAft>
                <a:spcPct val="35000"/>
              </a:spcAft>
              <a:defRPr/>
            </a:pPr>
            <a:r>
              <a:rPr lang="nl-NL" sz="1600" b="1" dirty="0">
                <a:solidFill>
                  <a:srgbClr val="074F81">
                    <a:lumMod val="50000"/>
                  </a:srgbClr>
                </a:solidFill>
                <a:ea typeface="ＭＳ Ｐゴシック" pitchFamily="34" charset="-128"/>
                <a:cs typeface="Arial" pitchFamily="34" charset="0"/>
                <a:sym typeface="Arial"/>
              </a:rPr>
              <a:t>        programma</a:t>
            </a:r>
          </a:p>
        </p:txBody>
      </p:sp>
      <p:pic>
        <p:nvPicPr>
          <p:cNvPr id="47" name="Picture 6">
            <a:extLst>
              <a:ext uri="{FF2B5EF4-FFF2-40B4-BE49-F238E27FC236}">
                <a16:creationId xmlns:a16="http://schemas.microsoft.com/office/drawing/2014/main" id="{289E6C87-6C42-4AA2-AD07-7722A969AAE1}"/>
              </a:ext>
            </a:extLst>
          </p:cNvPr>
          <p:cNvPicPr>
            <a:picLocks noChangeAspect="1"/>
          </p:cNvPicPr>
          <p:nvPr/>
        </p:nvPicPr>
        <p:blipFill>
          <a:blip r:embed="rId2">
            <a:extLst>
              <a:ext uri="{28A0092B-C50C-407E-A947-70E740481C1C}">
                <a14:useLocalDpi xmlns:a14="http://schemas.microsoft.com/office/drawing/2010/main" val="0"/>
              </a:ext>
            </a:extLst>
          </a:blip>
          <a:srcRect l="30763" t="53882" r="67096" b="40215"/>
          <a:stretch>
            <a:fillRect/>
          </a:stretch>
        </p:blipFill>
        <p:spPr bwMode="auto">
          <a:xfrm>
            <a:off x="403225" y="1490001"/>
            <a:ext cx="4349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1">
            <a:extLst>
              <a:ext uri="{FF2B5EF4-FFF2-40B4-BE49-F238E27FC236}">
                <a16:creationId xmlns:a16="http://schemas.microsoft.com/office/drawing/2014/main" id="{5376E7B1-7B16-4CC5-8CF7-D3E5B0E6118B}"/>
              </a:ext>
            </a:extLst>
          </p:cNvPr>
          <p:cNvSpPr/>
          <p:nvPr/>
        </p:nvSpPr>
        <p:spPr>
          <a:xfrm>
            <a:off x="479701" y="2509838"/>
            <a:ext cx="3621087" cy="2936874"/>
          </a:xfrm>
          <a:prstGeom prst="rect">
            <a:avLst/>
          </a:prstGeom>
          <a:solidFill>
            <a:srgbClr val="CCE9F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002060"/>
              </a:solidFill>
              <a:sym typeface="Arial"/>
            </a:endParaRPr>
          </a:p>
          <a:p>
            <a:pPr algn="ctr">
              <a:defRPr/>
            </a:pPr>
            <a:endParaRPr lang="nl-NL" dirty="0">
              <a:solidFill>
                <a:srgbClr val="002060"/>
              </a:solidFill>
              <a:sym typeface="Arial"/>
            </a:endParaRPr>
          </a:p>
        </p:txBody>
      </p:sp>
      <p:pic>
        <p:nvPicPr>
          <p:cNvPr id="55" name="Picture 37" descr="D:\Data\Accounts 2011\ABN Amro\Templates\Pitch book\LO ABN AMRO.png">
            <a:extLst>
              <a:ext uri="{FF2B5EF4-FFF2-40B4-BE49-F238E27FC236}">
                <a16:creationId xmlns:a16="http://schemas.microsoft.com/office/drawing/2014/main" id="{DF6B84BC-691D-4E99-811B-370BB052F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1136"/>
          <a:stretch>
            <a:fillRect/>
          </a:stretch>
        </p:blipFill>
        <p:spPr bwMode="gray">
          <a:xfrm>
            <a:off x="2618731" y="1637433"/>
            <a:ext cx="274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D:\Data\Accounts 2012\Delta Lloyd\Schade Zakelijk\Fotomap\LO rabobank_small.png">
            <a:extLst>
              <a:ext uri="{FF2B5EF4-FFF2-40B4-BE49-F238E27FC236}">
                <a16:creationId xmlns:a16="http://schemas.microsoft.com/office/drawing/2014/main" id="{B169677B-6843-4D50-AB80-7C6DAC909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790"/>
          <a:stretch>
            <a:fillRect/>
          </a:stretch>
        </p:blipFill>
        <p:spPr bwMode="gray">
          <a:xfrm>
            <a:off x="2957737" y="1534911"/>
            <a:ext cx="52231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9" descr="D:\Data\Accounts 2012\Ricoh\VPC award\Fotomap\LO ing.png">
            <a:extLst>
              <a:ext uri="{FF2B5EF4-FFF2-40B4-BE49-F238E27FC236}">
                <a16:creationId xmlns:a16="http://schemas.microsoft.com/office/drawing/2014/main" id="{A8AA2997-B6DB-4298-84FD-C97A765D22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6097" t="11951"/>
          <a:stretch>
            <a:fillRect/>
          </a:stretch>
        </p:blipFill>
        <p:spPr bwMode="gray">
          <a:xfrm>
            <a:off x="3433096" y="1637433"/>
            <a:ext cx="65386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107">
            <a:extLst>
              <a:ext uri="{FF2B5EF4-FFF2-40B4-BE49-F238E27FC236}">
                <a16:creationId xmlns:a16="http://schemas.microsoft.com/office/drawing/2014/main" id="{2FEFF540-5430-498F-99B7-0456EA597833}"/>
              </a:ext>
            </a:extLst>
          </p:cNvPr>
          <p:cNvSpPr/>
          <p:nvPr/>
        </p:nvSpPr>
        <p:spPr>
          <a:xfrm>
            <a:off x="1297467" y="2599429"/>
            <a:ext cx="1985554" cy="894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b="1" dirty="0">
                <a:solidFill>
                  <a:srgbClr val="002060"/>
                </a:solidFill>
                <a:sym typeface="Arial"/>
              </a:rPr>
              <a:t>Juridisch: FRC</a:t>
            </a:r>
          </a:p>
          <a:p>
            <a:pPr>
              <a:defRPr/>
            </a:pPr>
            <a:endParaRPr lang="nl-NL" b="1" dirty="0">
              <a:solidFill>
                <a:srgbClr val="002060"/>
              </a:solidFill>
              <a:sym typeface="Arial"/>
            </a:endParaRPr>
          </a:p>
          <a:p>
            <a:pPr>
              <a:defRPr/>
            </a:pPr>
            <a:r>
              <a:rPr lang="nl-NL" b="1" dirty="0">
                <a:solidFill>
                  <a:srgbClr val="002060"/>
                </a:solidFill>
                <a:sym typeface="Arial"/>
              </a:rPr>
              <a:t>Label: </a:t>
            </a:r>
          </a:p>
        </p:txBody>
      </p:sp>
      <p:pic>
        <p:nvPicPr>
          <p:cNvPr id="43" name="Afbeelding 42">
            <a:extLst>
              <a:ext uri="{FF2B5EF4-FFF2-40B4-BE49-F238E27FC236}">
                <a16:creationId xmlns:a16="http://schemas.microsoft.com/office/drawing/2014/main" id="{39F9AF7F-C471-45F8-BCCC-4FBAEBFC49B1}"/>
              </a:ext>
            </a:extLst>
          </p:cNvPr>
          <p:cNvPicPr>
            <a:picLocks noChangeAspect="1"/>
          </p:cNvPicPr>
          <p:nvPr/>
        </p:nvPicPr>
        <p:blipFill>
          <a:blip r:embed="rId6"/>
          <a:stretch>
            <a:fillRect/>
          </a:stretch>
        </p:blipFill>
        <p:spPr>
          <a:xfrm>
            <a:off x="2352478" y="2951462"/>
            <a:ext cx="678842" cy="783497"/>
          </a:xfrm>
          <a:prstGeom prst="rect">
            <a:avLst/>
          </a:prstGeom>
        </p:spPr>
      </p:pic>
      <p:sp>
        <p:nvSpPr>
          <p:cNvPr id="44" name="Rectangle 107">
            <a:extLst>
              <a:ext uri="{FF2B5EF4-FFF2-40B4-BE49-F238E27FC236}">
                <a16:creationId xmlns:a16="http://schemas.microsoft.com/office/drawing/2014/main" id="{AE707E6F-5359-4077-A60A-EB663CB2723B}"/>
              </a:ext>
            </a:extLst>
          </p:cNvPr>
          <p:cNvSpPr/>
          <p:nvPr/>
        </p:nvSpPr>
        <p:spPr>
          <a:xfrm>
            <a:off x="2672262" y="3918744"/>
            <a:ext cx="1295400" cy="3063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rgbClr val="074F81">
                    <a:lumMod val="50000"/>
                  </a:srgbClr>
                </a:solidFill>
                <a:sym typeface="Arial"/>
              </a:rPr>
              <a:t>RvC</a:t>
            </a:r>
          </a:p>
        </p:txBody>
      </p:sp>
      <p:sp>
        <p:nvSpPr>
          <p:cNvPr id="46" name="Rectangle 107">
            <a:extLst>
              <a:ext uri="{FF2B5EF4-FFF2-40B4-BE49-F238E27FC236}">
                <a16:creationId xmlns:a16="http://schemas.microsoft.com/office/drawing/2014/main" id="{F8D61AEF-94C6-4221-B631-A31C6D41809D}"/>
              </a:ext>
            </a:extLst>
          </p:cNvPr>
          <p:cNvSpPr/>
          <p:nvPr/>
        </p:nvSpPr>
        <p:spPr>
          <a:xfrm>
            <a:off x="1642544" y="4891088"/>
            <a:ext cx="1295400" cy="3063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rgbClr val="074F81">
                    <a:lumMod val="50000"/>
                  </a:srgbClr>
                </a:solidFill>
                <a:sym typeface="Arial"/>
              </a:rPr>
              <a:t>Directie</a:t>
            </a:r>
          </a:p>
        </p:txBody>
      </p:sp>
      <p:cxnSp>
        <p:nvCxnSpPr>
          <p:cNvPr id="5" name="Verbindingslijn: gebogen 4">
            <a:extLst>
              <a:ext uri="{FF2B5EF4-FFF2-40B4-BE49-F238E27FC236}">
                <a16:creationId xmlns:a16="http://schemas.microsoft.com/office/drawing/2014/main" id="{0197BBAC-60C4-47EE-90E2-A28D3F3BC83B}"/>
              </a:ext>
            </a:extLst>
          </p:cNvPr>
          <p:cNvCxnSpPr>
            <a:cxnSpLocks/>
            <a:stCxn id="44" idx="2"/>
            <a:endCxn id="46" idx="0"/>
          </p:cNvCxnSpPr>
          <p:nvPr/>
        </p:nvCxnSpPr>
        <p:spPr>
          <a:xfrm rot="5400000">
            <a:off x="2472125" y="4043251"/>
            <a:ext cx="665956" cy="1029718"/>
          </a:xfrm>
          <a:prstGeom prst="bentConnector3">
            <a:avLst>
              <a:gd name="adj1" fmla="val 5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Verbindingslijn: gebogen 84">
            <a:extLst>
              <a:ext uri="{FF2B5EF4-FFF2-40B4-BE49-F238E27FC236}">
                <a16:creationId xmlns:a16="http://schemas.microsoft.com/office/drawing/2014/main" id="{F20C0259-5BC7-4E01-860E-52662541EFB4}"/>
              </a:ext>
            </a:extLst>
          </p:cNvPr>
          <p:cNvCxnSpPr>
            <a:cxnSpLocks/>
            <a:stCxn id="86" idx="2"/>
            <a:endCxn id="44" idx="0"/>
          </p:cNvCxnSpPr>
          <p:nvPr/>
        </p:nvCxnSpPr>
        <p:spPr>
          <a:xfrm rot="5400000">
            <a:off x="2558479" y="3081002"/>
            <a:ext cx="1599226" cy="76259"/>
          </a:xfrm>
          <a:prstGeom prst="bentConnector3">
            <a:avLst>
              <a:gd name="adj1" fmla="val 5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7" name="Tekstvak 86">
            <a:extLst>
              <a:ext uri="{FF2B5EF4-FFF2-40B4-BE49-F238E27FC236}">
                <a16:creationId xmlns:a16="http://schemas.microsoft.com/office/drawing/2014/main" id="{C6B6586D-8E14-47A6-B27D-C0583F9F0943}"/>
              </a:ext>
            </a:extLst>
          </p:cNvPr>
          <p:cNvSpPr txBox="1"/>
          <p:nvPr/>
        </p:nvSpPr>
        <p:spPr>
          <a:xfrm>
            <a:off x="4722969" y="135306"/>
            <a:ext cx="7351044" cy="5509200"/>
          </a:xfrm>
          <a:prstGeom prst="rect">
            <a:avLst/>
          </a:prstGeom>
          <a:noFill/>
        </p:spPr>
        <p:txBody>
          <a:bodyPr wrap="square">
            <a:spAutoFit/>
          </a:bodyPr>
          <a:lstStyle/>
          <a:p>
            <a:pPr algn="ctr"/>
            <a:r>
              <a:rPr lang="en-US" sz="3200" b="0" i="0" dirty="0">
                <a:solidFill>
                  <a:srgbClr val="002060"/>
                </a:solidFill>
                <a:effectLst/>
                <a:latin typeface="Open Sans"/>
              </a:rPr>
              <a:t>SBR Nexus: 'Our purpose is to support companies to realize new opportunities’</a:t>
            </a:r>
          </a:p>
          <a:p>
            <a:pPr algn="ctr"/>
            <a:endParaRPr lang="en-US" b="0" i="0" dirty="0">
              <a:solidFill>
                <a:srgbClr val="002060"/>
              </a:solidFill>
              <a:effectLst/>
              <a:latin typeface="Open Sans"/>
            </a:endParaRPr>
          </a:p>
          <a:p>
            <a:pPr algn="ctr"/>
            <a:r>
              <a:rPr lang="en-US" b="0" i="0" dirty="0">
                <a:solidFill>
                  <a:srgbClr val="002060"/>
                </a:solidFill>
                <a:effectLst/>
                <a:latin typeface="Open Sans"/>
              </a:rPr>
              <a:t>This is what we work for. For your company to achieve growth, you need fast responses to arising opportunities and possibilities. To realize this, sharing your business information with other parties is essential and frequently required; in the event of a new product or new service request or with the acquisition of information. Consistent with current practice this service is delivered to you in a digital format</a:t>
            </a:r>
          </a:p>
          <a:p>
            <a:pPr algn="ctr"/>
            <a:endParaRPr lang="en-US" b="0" i="0" dirty="0">
              <a:solidFill>
                <a:srgbClr val="002060"/>
              </a:solidFill>
              <a:effectLst/>
              <a:latin typeface="Open Sans"/>
            </a:endParaRPr>
          </a:p>
          <a:p>
            <a:pPr algn="ctr"/>
            <a:r>
              <a:rPr lang="en-US" b="0" i="0" dirty="0">
                <a:solidFill>
                  <a:srgbClr val="002060"/>
                </a:solidFill>
                <a:effectLst/>
                <a:latin typeface="Open Sans"/>
              </a:rPr>
              <a:t>SBR Nexus builds a solid network for entrepreneurs in which they can digitally exchange their (financial) information with a wide range of organizations in an easy and secure manner. At the touch of a button. Though this may seem some way off, it is closer than you think.  It has been made possible in cooperation with your accountant, appraiser or any affiliated intermediary, to securely share your (financial) business intelligence with several connected organizations. And it is easy this way to capitalize on new opportunities.</a:t>
            </a:r>
          </a:p>
        </p:txBody>
      </p:sp>
      <p:pic>
        <p:nvPicPr>
          <p:cNvPr id="19" name="Afbeelding 18">
            <a:hlinkClick r:id="rId7"/>
            <a:extLst>
              <a:ext uri="{FF2B5EF4-FFF2-40B4-BE49-F238E27FC236}">
                <a16:creationId xmlns:a16="http://schemas.microsoft.com/office/drawing/2014/main" id="{DAB5D104-6884-4B3A-9BA7-ED7436E76BFB}"/>
              </a:ext>
            </a:extLst>
          </p:cNvPr>
          <p:cNvPicPr>
            <a:picLocks noChangeAspect="1"/>
          </p:cNvPicPr>
          <p:nvPr/>
        </p:nvPicPr>
        <p:blipFill>
          <a:blip r:embed="rId8"/>
          <a:stretch>
            <a:fillRect/>
          </a:stretch>
        </p:blipFill>
        <p:spPr>
          <a:xfrm>
            <a:off x="3116672" y="5555250"/>
            <a:ext cx="2124075" cy="419100"/>
          </a:xfrm>
          <a:prstGeom prst="rect">
            <a:avLst/>
          </a:prstGeom>
        </p:spPr>
      </p:pic>
    </p:spTree>
    <p:extLst>
      <p:ext uri="{BB962C8B-B14F-4D97-AF65-F5344CB8AC3E}">
        <p14:creationId xmlns:p14="http://schemas.microsoft.com/office/powerpoint/2010/main" val="395055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C14D5D-93A8-4295-960D-1CADB7A1904E}"/>
              </a:ext>
            </a:extLst>
          </p:cNvPr>
          <p:cNvPicPr>
            <a:picLocks noChangeAspect="1"/>
          </p:cNvPicPr>
          <p:nvPr/>
        </p:nvPicPr>
        <p:blipFill>
          <a:blip r:embed="rId2">
            <a:alphaModFix amt="50000"/>
          </a:blip>
          <a:stretch>
            <a:fillRect/>
          </a:stretch>
        </p:blipFill>
        <p:spPr>
          <a:xfrm>
            <a:off x="5449373" y="533400"/>
            <a:ext cx="6238875" cy="4043898"/>
          </a:xfrm>
          <a:prstGeom prst="rect">
            <a:avLst/>
          </a:prstGeom>
        </p:spPr>
      </p:pic>
      <p:sp>
        <p:nvSpPr>
          <p:cNvPr id="2" name="Title 1">
            <a:extLst>
              <a:ext uri="{FF2B5EF4-FFF2-40B4-BE49-F238E27FC236}">
                <a16:creationId xmlns:a16="http://schemas.microsoft.com/office/drawing/2014/main" id="{8FFEA55E-8BA3-4116-BE5F-A869D67A8333}"/>
              </a:ext>
            </a:extLst>
          </p:cNvPr>
          <p:cNvSpPr>
            <a:spLocks noGrp="1"/>
          </p:cNvSpPr>
          <p:nvPr>
            <p:ph type="title"/>
          </p:nvPr>
        </p:nvSpPr>
        <p:spPr/>
        <p:txBody>
          <a:bodyPr/>
          <a:lstStyle/>
          <a:p>
            <a:r>
              <a:rPr lang="nl-NL" dirty="0"/>
              <a:t>Digitalisering in andere landen</a:t>
            </a:r>
          </a:p>
        </p:txBody>
      </p:sp>
      <p:sp>
        <p:nvSpPr>
          <p:cNvPr id="3" name="Content Placeholder 2">
            <a:extLst>
              <a:ext uri="{FF2B5EF4-FFF2-40B4-BE49-F238E27FC236}">
                <a16:creationId xmlns:a16="http://schemas.microsoft.com/office/drawing/2014/main" id="{AEF62355-18FE-4BF2-A8F7-09CF4DF59EC5}"/>
              </a:ext>
            </a:extLst>
          </p:cNvPr>
          <p:cNvSpPr>
            <a:spLocks noGrp="1"/>
          </p:cNvSpPr>
          <p:nvPr>
            <p:ph idx="1"/>
          </p:nvPr>
        </p:nvSpPr>
        <p:spPr>
          <a:xfrm>
            <a:off x="838200" y="1825625"/>
            <a:ext cx="10515600" cy="3198659"/>
          </a:xfrm>
        </p:spPr>
        <p:txBody>
          <a:bodyPr>
            <a:normAutofit/>
          </a:bodyPr>
          <a:lstStyle/>
          <a:p>
            <a:r>
              <a:rPr lang="nl-NL" sz="2400" dirty="0">
                <a:solidFill>
                  <a:srgbClr val="002060"/>
                </a:solidFill>
              </a:rPr>
              <a:t>XBRL is de “enige” standaard voor rapporteren</a:t>
            </a:r>
          </a:p>
          <a:p>
            <a:r>
              <a:rPr lang="nl-NL" sz="2400" dirty="0">
                <a:solidFill>
                  <a:srgbClr val="002060"/>
                </a:solidFill>
              </a:rPr>
              <a:t>XBRL International Inc. (XII) beheert de standaard</a:t>
            </a:r>
          </a:p>
          <a:p>
            <a:r>
              <a:rPr lang="nl-NL" sz="2400" dirty="0">
                <a:solidFill>
                  <a:srgbClr val="002060"/>
                </a:solidFill>
              </a:rPr>
              <a:t>Toepassing XBRL vaak per toezichthouder (niet cross-domain)</a:t>
            </a:r>
          </a:p>
          <a:p>
            <a:r>
              <a:rPr lang="nl-NL" sz="2400" dirty="0">
                <a:solidFill>
                  <a:srgbClr val="002060"/>
                </a:solidFill>
              </a:rPr>
              <a:t>Niet gedreven vanuit lastenverlichting voor ondernemers</a:t>
            </a:r>
          </a:p>
          <a:p>
            <a:r>
              <a:rPr lang="nl-NL" sz="2400" dirty="0">
                <a:solidFill>
                  <a:srgbClr val="002060"/>
                </a:solidFill>
              </a:rPr>
              <a:t>Landelijke XBRL-organisaties proberen adoptie XBRL te versnellen</a:t>
            </a:r>
          </a:p>
          <a:p>
            <a:r>
              <a:rPr lang="nl-NL" sz="2400" dirty="0">
                <a:solidFill>
                  <a:srgbClr val="002060"/>
                </a:solidFill>
              </a:rPr>
              <a:t>Brede toepassing door Europese toezichthouders EBA, EIOPA en nationale toezichthouders</a:t>
            </a:r>
          </a:p>
        </p:txBody>
      </p:sp>
      <p:sp>
        <p:nvSpPr>
          <p:cNvPr id="6" name="Rectangle 5">
            <a:extLst>
              <a:ext uri="{FF2B5EF4-FFF2-40B4-BE49-F238E27FC236}">
                <a16:creationId xmlns:a16="http://schemas.microsoft.com/office/drawing/2014/main" id="{F2ED7EEC-A3D8-4F35-9CD4-8926944AF599}"/>
              </a:ext>
            </a:extLst>
          </p:cNvPr>
          <p:cNvSpPr/>
          <p:nvPr/>
        </p:nvSpPr>
        <p:spPr>
          <a:xfrm>
            <a:off x="7887207" y="5115520"/>
            <a:ext cx="4291559" cy="261610"/>
          </a:xfrm>
          <a:prstGeom prst="rect">
            <a:avLst/>
          </a:prstGeom>
        </p:spPr>
        <p:txBody>
          <a:bodyPr wrap="none">
            <a:spAutoFit/>
          </a:bodyPr>
          <a:lstStyle/>
          <a:p>
            <a:r>
              <a:rPr lang="en-GB" sz="1100" dirty="0">
                <a:hlinkClick r:id="rId3"/>
              </a:rPr>
              <a:t>https://www.xbrl.org/the-standard/why/xbrl-for-business-registrars/</a:t>
            </a:r>
            <a:endParaRPr lang="en-GB" sz="1100" dirty="0"/>
          </a:p>
        </p:txBody>
      </p:sp>
      <p:pic>
        <p:nvPicPr>
          <p:cNvPr id="4098" name="Picture 2" descr="XBRL">
            <a:extLst>
              <a:ext uri="{FF2B5EF4-FFF2-40B4-BE49-F238E27FC236}">
                <a16:creationId xmlns:a16="http://schemas.microsoft.com/office/drawing/2014/main" id="{EF1CD082-C4CF-49F9-B344-2A2B66709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6911" y="643011"/>
            <a:ext cx="133350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7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A55E-8BA3-4116-BE5F-A869D67A8333}"/>
              </a:ext>
            </a:extLst>
          </p:cNvPr>
          <p:cNvSpPr>
            <a:spLocks noGrp="1"/>
          </p:cNvSpPr>
          <p:nvPr>
            <p:ph type="title"/>
          </p:nvPr>
        </p:nvSpPr>
        <p:spPr/>
        <p:txBody>
          <a:bodyPr/>
          <a:lstStyle/>
          <a:p>
            <a:r>
              <a:rPr lang="nl-NL" dirty="0" err="1"/>
              <a:t>Difference</a:t>
            </a:r>
            <a:r>
              <a:rPr lang="nl-NL" dirty="0"/>
              <a:t> SBR and XBRL in </a:t>
            </a:r>
            <a:r>
              <a:rPr lang="nl-NL" dirty="0" err="1"/>
              <a:t>other</a:t>
            </a:r>
            <a:r>
              <a:rPr lang="nl-NL" dirty="0"/>
              <a:t> </a:t>
            </a:r>
            <a:r>
              <a:rPr lang="nl-NL" dirty="0" err="1"/>
              <a:t>countries</a:t>
            </a:r>
            <a:r>
              <a:rPr lang="nl-NL" dirty="0"/>
              <a:t>?</a:t>
            </a:r>
          </a:p>
        </p:txBody>
      </p:sp>
      <p:graphicFrame>
        <p:nvGraphicFramePr>
          <p:cNvPr id="8" name="Content Placeholder 3">
            <a:extLst>
              <a:ext uri="{FF2B5EF4-FFF2-40B4-BE49-F238E27FC236}">
                <a16:creationId xmlns:a16="http://schemas.microsoft.com/office/drawing/2014/main" id="{009B61DB-F432-4C4B-B6D6-33C10619396F}"/>
              </a:ext>
            </a:extLst>
          </p:cNvPr>
          <p:cNvGraphicFramePr>
            <a:graphicFrameLocks/>
          </p:cNvGraphicFramePr>
          <p:nvPr>
            <p:extLst>
              <p:ext uri="{D42A27DB-BD31-4B8C-83A1-F6EECF244321}">
                <p14:modId xmlns:p14="http://schemas.microsoft.com/office/powerpoint/2010/main" val="2657352151"/>
              </p:ext>
            </p:extLst>
          </p:nvPr>
        </p:nvGraphicFramePr>
        <p:xfrm>
          <a:off x="937540" y="1379782"/>
          <a:ext cx="7886700" cy="3844862"/>
        </p:xfrm>
        <a:graphic>
          <a:graphicData uri="http://schemas.openxmlformats.org/drawingml/2006/table">
            <a:tbl>
              <a:tblPr firstRow="1" bandRow="1">
                <a:tableStyleId>{5C22544A-7EE6-4342-B048-85BDC9FD1C3A}</a:tableStyleId>
              </a:tblPr>
              <a:tblGrid>
                <a:gridCol w="1095375">
                  <a:extLst>
                    <a:ext uri="{9D8B030D-6E8A-4147-A177-3AD203B41FA5}">
                      <a16:colId xmlns:a16="http://schemas.microsoft.com/office/drawing/2014/main" val="20000"/>
                    </a:ext>
                  </a:extLst>
                </a:gridCol>
                <a:gridCol w="2263775">
                  <a:extLst>
                    <a:ext uri="{9D8B030D-6E8A-4147-A177-3AD203B41FA5}">
                      <a16:colId xmlns:a16="http://schemas.microsoft.com/office/drawing/2014/main" val="20001"/>
                    </a:ext>
                  </a:extLst>
                </a:gridCol>
                <a:gridCol w="2263775">
                  <a:extLst>
                    <a:ext uri="{9D8B030D-6E8A-4147-A177-3AD203B41FA5}">
                      <a16:colId xmlns:a16="http://schemas.microsoft.com/office/drawing/2014/main" val="20002"/>
                    </a:ext>
                  </a:extLst>
                </a:gridCol>
                <a:gridCol w="2263775">
                  <a:extLst>
                    <a:ext uri="{9D8B030D-6E8A-4147-A177-3AD203B41FA5}">
                      <a16:colId xmlns:a16="http://schemas.microsoft.com/office/drawing/2014/main" val="20003"/>
                    </a:ext>
                  </a:extLst>
                </a:gridCol>
              </a:tblGrid>
              <a:tr h="397005">
                <a:tc>
                  <a:txBody>
                    <a:bodyPr/>
                    <a:lstStyle/>
                    <a:p>
                      <a:endParaRPr lang="en-US" noProof="0" dirty="0"/>
                    </a:p>
                  </a:txBody>
                  <a:tcPr/>
                </a:tc>
                <a:tc>
                  <a:txBody>
                    <a:bodyPr/>
                    <a:lstStyle/>
                    <a:p>
                      <a:pPr algn="ctr"/>
                      <a:r>
                        <a:rPr lang="en-US" noProof="0"/>
                        <a:t>Data</a:t>
                      </a:r>
                    </a:p>
                  </a:txBody>
                  <a:tcPr/>
                </a:tc>
                <a:tc>
                  <a:txBody>
                    <a:bodyPr/>
                    <a:lstStyle/>
                    <a:p>
                      <a:pPr algn="ctr"/>
                      <a:r>
                        <a:rPr lang="en-US" noProof="0"/>
                        <a:t>Technology</a:t>
                      </a:r>
                    </a:p>
                  </a:txBody>
                  <a:tcPr/>
                </a:tc>
                <a:tc>
                  <a:txBody>
                    <a:bodyPr/>
                    <a:lstStyle/>
                    <a:p>
                      <a:pPr algn="ctr"/>
                      <a:r>
                        <a:rPr lang="en-US" noProof="0"/>
                        <a:t>Processes</a:t>
                      </a:r>
                    </a:p>
                  </a:txBody>
                  <a:tcPr/>
                </a:tc>
                <a:extLst>
                  <a:ext uri="{0D108BD9-81ED-4DB2-BD59-A6C34878D82A}">
                    <a16:rowId xmlns:a16="http://schemas.microsoft.com/office/drawing/2014/main" val="10000"/>
                  </a:ext>
                </a:extLst>
              </a:tr>
              <a:tr h="1619121">
                <a:tc>
                  <a:txBody>
                    <a:bodyPr/>
                    <a:lstStyle/>
                    <a:p>
                      <a:endParaRPr lang="en-US" noProof="0" dirty="0"/>
                    </a:p>
                  </a:txBody>
                  <a:tcPr/>
                </a:tc>
                <a:tc>
                  <a:txBody>
                    <a:bodyPr/>
                    <a:lstStyle/>
                    <a:p>
                      <a:endParaRPr lang="en-US" noProof="0"/>
                    </a:p>
                  </a:txBody>
                  <a:tcPr/>
                </a:tc>
                <a:tc>
                  <a:txBody>
                    <a:bodyPr/>
                    <a:lstStyle/>
                    <a:p>
                      <a:endParaRPr lang="en-US" noProof="0"/>
                    </a:p>
                  </a:txBody>
                  <a:tcPr/>
                </a:tc>
                <a:tc>
                  <a:txBody>
                    <a:bodyPr/>
                    <a:lstStyle/>
                    <a:p>
                      <a:endParaRPr lang="en-US" noProof="0"/>
                    </a:p>
                  </a:txBody>
                  <a:tcPr/>
                </a:tc>
                <a:extLst>
                  <a:ext uri="{0D108BD9-81ED-4DB2-BD59-A6C34878D82A}">
                    <a16:rowId xmlns:a16="http://schemas.microsoft.com/office/drawing/2014/main" val="10001"/>
                  </a:ext>
                </a:extLst>
              </a:tr>
              <a:tr h="1828736">
                <a:tc>
                  <a:txBody>
                    <a:bodyPr/>
                    <a:lstStyle/>
                    <a:p>
                      <a:r>
                        <a:rPr lang="en-US" sz="1400" noProof="0" dirty="0">
                          <a:solidFill>
                            <a:srgbClr val="002060"/>
                          </a:solidFill>
                        </a:rPr>
                        <a:t>Other countries</a:t>
                      </a:r>
                      <a:endParaRPr lang="en-US" noProof="0" dirty="0">
                        <a:solidFill>
                          <a:srgbClr val="002060"/>
                        </a:solidFill>
                      </a:endParaRPr>
                    </a:p>
                  </a:txBody>
                  <a:tcPr anchor="ctr"/>
                </a:tc>
                <a:tc>
                  <a:txBody>
                    <a:bodyPr/>
                    <a:lstStyle/>
                    <a:p>
                      <a:endParaRPr lang="en-US" sz="1600" noProof="0"/>
                    </a:p>
                  </a:txBody>
                  <a:tcPr anchor="b"/>
                </a:tc>
                <a:tc>
                  <a:txBody>
                    <a:bodyPr/>
                    <a:lstStyle/>
                    <a:p>
                      <a:endParaRPr lang="en-US" sz="1600" noProof="0"/>
                    </a:p>
                  </a:txBody>
                  <a:tcPr anchor="b"/>
                </a:tc>
                <a:tc>
                  <a:txBody>
                    <a:bodyPr/>
                    <a:lstStyle/>
                    <a:p>
                      <a:endParaRPr lang="en-US" sz="1600" noProof="0" dirty="0"/>
                    </a:p>
                  </a:txBody>
                  <a:tcPr anchor="b"/>
                </a:tc>
                <a:extLst>
                  <a:ext uri="{0D108BD9-81ED-4DB2-BD59-A6C34878D82A}">
                    <a16:rowId xmlns:a16="http://schemas.microsoft.com/office/drawing/2014/main" val="10002"/>
                  </a:ext>
                </a:extLst>
              </a:tr>
            </a:tbl>
          </a:graphicData>
        </a:graphic>
      </p:graphicFrame>
      <p:sp>
        <p:nvSpPr>
          <p:cNvPr id="9" name="Rounded Rectangle 6">
            <a:extLst>
              <a:ext uri="{FF2B5EF4-FFF2-40B4-BE49-F238E27FC236}">
                <a16:creationId xmlns:a16="http://schemas.microsoft.com/office/drawing/2014/main" id="{65C1A377-DBD4-4CE4-963B-2AB044F68C7B}"/>
              </a:ext>
            </a:extLst>
          </p:cNvPr>
          <p:cNvSpPr/>
          <p:nvPr/>
        </p:nvSpPr>
        <p:spPr>
          <a:xfrm>
            <a:off x="2213891" y="1788918"/>
            <a:ext cx="6424188" cy="15119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a:p>
        </p:txBody>
      </p:sp>
      <p:sp>
        <p:nvSpPr>
          <p:cNvPr id="10" name="Rounded Rectangle 4">
            <a:extLst>
              <a:ext uri="{FF2B5EF4-FFF2-40B4-BE49-F238E27FC236}">
                <a16:creationId xmlns:a16="http://schemas.microsoft.com/office/drawing/2014/main" id="{35C2E532-B9BA-4D21-AEFD-6AACEC7A9D79}"/>
              </a:ext>
            </a:extLst>
          </p:cNvPr>
          <p:cNvSpPr/>
          <p:nvPr/>
        </p:nvSpPr>
        <p:spPr>
          <a:xfrm>
            <a:off x="5046113" y="1852293"/>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XBRL</a:t>
            </a:r>
          </a:p>
        </p:txBody>
      </p:sp>
      <p:sp>
        <p:nvSpPr>
          <p:cNvPr id="11" name="Rounded Rectangle 5">
            <a:extLst>
              <a:ext uri="{FF2B5EF4-FFF2-40B4-BE49-F238E27FC236}">
                <a16:creationId xmlns:a16="http://schemas.microsoft.com/office/drawing/2014/main" id="{FAA59EB3-B32E-4ABB-9C9A-0C5CD95F4A27}"/>
              </a:ext>
            </a:extLst>
          </p:cNvPr>
          <p:cNvSpPr/>
          <p:nvPr/>
        </p:nvSpPr>
        <p:spPr>
          <a:xfrm>
            <a:off x="5044791" y="3617719"/>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XBRL</a:t>
            </a:r>
          </a:p>
        </p:txBody>
      </p:sp>
      <p:sp>
        <p:nvSpPr>
          <p:cNvPr id="12" name="Rounded Rectangle 7">
            <a:extLst>
              <a:ext uri="{FF2B5EF4-FFF2-40B4-BE49-F238E27FC236}">
                <a16:creationId xmlns:a16="http://schemas.microsoft.com/office/drawing/2014/main" id="{B08AF7FC-3EF3-4B28-A6FB-0BE80F4F75D0}"/>
              </a:ext>
            </a:extLst>
          </p:cNvPr>
          <p:cNvSpPr/>
          <p:nvPr/>
        </p:nvSpPr>
        <p:spPr>
          <a:xfrm>
            <a:off x="3954703" y="1852293"/>
            <a:ext cx="688064"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NTA</a:t>
            </a:r>
          </a:p>
        </p:txBody>
      </p:sp>
      <p:sp>
        <p:nvSpPr>
          <p:cNvPr id="13" name="Rounded Rectangle 8">
            <a:extLst>
              <a:ext uri="{FF2B5EF4-FFF2-40B4-BE49-F238E27FC236}">
                <a16:creationId xmlns:a16="http://schemas.microsoft.com/office/drawing/2014/main" id="{77F7AE3B-5B62-4619-84E3-9B40035F5917}"/>
              </a:ext>
            </a:extLst>
          </p:cNvPr>
          <p:cNvSpPr/>
          <p:nvPr/>
        </p:nvSpPr>
        <p:spPr>
          <a:xfrm>
            <a:off x="2665809" y="1852293"/>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NT</a:t>
            </a:r>
          </a:p>
        </p:txBody>
      </p:sp>
      <p:sp>
        <p:nvSpPr>
          <p:cNvPr id="14" name="Left Arrow 10">
            <a:extLst>
              <a:ext uri="{FF2B5EF4-FFF2-40B4-BE49-F238E27FC236}">
                <a16:creationId xmlns:a16="http://schemas.microsoft.com/office/drawing/2014/main" id="{FCBCA15C-9FB8-4BBD-A295-0A7701B5F05C}"/>
              </a:ext>
            </a:extLst>
          </p:cNvPr>
          <p:cNvSpPr/>
          <p:nvPr/>
        </p:nvSpPr>
        <p:spPr>
          <a:xfrm>
            <a:off x="3685975" y="1807024"/>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1">
            <a:extLst>
              <a:ext uri="{FF2B5EF4-FFF2-40B4-BE49-F238E27FC236}">
                <a16:creationId xmlns:a16="http://schemas.microsoft.com/office/drawing/2014/main" id="{D195661E-1E7A-45EB-9F76-267114959EF3}"/>
              </a:ext>
            </a:extLst>
          </p:cNvPr>
          <p:cNvSpPr/>
          <p:nvPr/>
        </p:nvSpPr>
        <p:spPr>
          <a:xfrm>
            <a:off x="4749378" y="1807024"/>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07637BA-7DF5-4427-AA77-76529407A081}"/>
              </a:ext>
            </a:extLst>
          </p:cNvPr>
          <p:cNvSpPr/>
          <p:nvPr/>
        </p:nvSpPr>
        <p:spPr>
          <a:xfrm>
            <a:off x="3926772" y="3585172"/>
            <a:ext cx="688064"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ounded Rectangle 13">
            <a:extLst>
              <a:ext uri="{FF2B5EF4-FFF2-40B4-BE49-F238E27FC236}">
                <a16:creationId xmlns:a16="http://schemas.microsoft.com/office/drawing/2014/main" id="{37CF3EA0-D139-4409-8CF2-8FC20D33D36B}"/>
              </a:ext>
            </a:extLst>
          </p:cNvPr>
          <p:cNvSpPr/>
          <p:nvPr/>
        </p:nvSpPr>
        <p:spPr>
          <a:xfrm>
            <a:off x="3861134" y="3657599"/>
            <a:ext cx="688064"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ounded Rectangle 12">
            <a:extLst>
              <a:ext uri="{FF2B5EF4-FFF2-40B4-BE49-F238E27FC236}">
                <a16:creationId xmlns:a16="http://schemas.microsoft.com/office/drawing/2014/main" id="{7165B70D-6C22-4458-BC8E-1EE587E9C28C}"/>
              </a:ext>
            </a:extLst>
          </p:cNvPr>
          <p:cNvSpPr/>
          <p:nvPr/>
        </p:nvSpPr>
        <p:spPr>
          <a:xfrm>
            <a:off x="3802287" y="3730026"/>
            <a:ext cx="688064"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Arch.</a:t>
            </a:r>
          </a:p>
        </p:txBody>
      </p:sp>
      <p:sp>
        <p:nvSpPr>
          <p:cNvPr id="19" name="Rounded Rectangle 15">
            <a:extLst>
              <a:ext uri="{FF2B5EF4-FFF2-40B4-BE49-F238E27FC236}">
                <a16:creationId xmlns:a16="http://schemas.microsoft.com/office/drawing/2014/main" id="{345CC61D-5478-4E11-A059-64192744A367}"/>
              </a:ext>
            </a:extLst>
          </p:cNvPr>
          <p:cNvSpPr/>
          <p:nvPr/>
        </p:nvSpPr>
        <p:spPr>
          <a:xfrm>
            <a:off x="2699004" y="2981831"/>
            <a:ext cx="5767058" cy="248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Public + private (governance)</a:t>
            </a:r>
          </a:p>
        </p:txBody>
      </p:sp>
      <p:pic>
        <p:nvPicPr>
          <p:cNvPr id="20" name="Picture 2" descr="http://www.sro.vic.gov.au/sro/ne5filelib.nsf/img/SBR%20Logo/$file/SBR-Icon-small---blue-(3).JPG">
            <a:extLst>
              <a:ext uri="{FF2B5EF4-FFF2-40B4-BE49-F238E27FC236}">
                <a16:creationId xmlns:a16="http://schemas.microsoft.com/office/drawing/2014/main" id="{EF6F574C-8198-458D-BB01-99792D4420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988" y="2330004"/>
            <a:ext cx="849360" cy="42975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17">
            <a:extLst>
              <a:ext uri="{FF2B5EF4-FFF2-40B4-BE49-F238E27FC236}">
                <a16:creationId xmlns:a16="http://schemas.microsoft.com/office/drawing/2014/main" id="{5297E0B3-53E7-4EBF-93F2-A5DD7B4AE378}"/>
              </a:ext>
            </a:extLst>
          </p:cNvPr>
          <p:cNvSpPr/>
          <p:nvPr/>
        </p:nvSpPr>
        <p:spPr>
          <a:xfrm>
            <a:off x="7201892" y="2428741"/>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DigiPoort</a:t>
            </a:r>
          </a:p>
        </p:txBody>
      </p:sp>
      <p:sp>
        <p:nvSpPr>
          <p:cNvPr id="22" name="Rounded Rectangle 18">
            <a:extLst>
              <a:ext uri="{FF2B5EF4-FFF2-40B4-BE49-F238E27FC236}">
                <a16:creationId xmlns:a16="http://schemas.microsoft.com/office/drawing/2014/main" id="{6354C381-6449-4980-8474-4F586AC10084}"/>
              </a:ext>
            </a:extLst>
          </p:cNvPr>
          <p:cNvSpPr/>
          <p:nvPr/>
        </p:nvSpPr>
        <p:spPr>
          <a:xfrm>
            <a:off x="4902198" y="2457561"/>
            <a:ext cx="1226745"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WUS, etc</a:t>
            </a:r>
          </a:p>
        </p:txBody>
      </p:sp>
      <p:sp>
        <p:nvSpPr>
          <p:cNvPr id="23" name="Left Arrow 19">
            <a:extLst>
              <a:ext uri="{FF2B5EF4-FFF2-40B4-BE49-F238E27FC236}">
                <a16:creationId xmlns:a16="http://schemas.microsoft.com/office/drawing/2014/main" id="{6FC2B4EA-29ED-4A5D-9FF3-881A3CD9DFDD}"/>
              </a:ext>
            </a:extLst>
          </p:cNvPr>
          <p:cNvSpPr/>
          <p:nvPr/>
        </p:nvSpPr>
        <p:spPr>
          <a:xfrm flipH="1">
            <a:off x="6482334" y="2384544"/>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1">
            <a:extLst>
              <a:ext uri="{FF2B5EF4-FFF2-40B4-BE49-F238E27FC236}">
                <a16:creationId xmlns:a16="http://schemas.microsoft.com/office/drawing/2014/main" id="{F3F1C9DC-FA51-40CE-8174-7EC9F6982CB3}"/>
              </a:ext>
            </a:extLst>
          </p:cNvPr>
          <p:cNvSpPr/>
          <p:nvPr/>
        </p:nvSpPr>
        <p:spPr>
          <a:xfrm>
            <a:off x="2465022" y="3590075"/>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2">
            <a:extLst>
              <a:ext uri="{FF2B5EF4-FFF2-40B4-BE49-F238E27FC236}">
                <a16:creationId xmlns:a16="http://schemas.microsoft.com/office/drawing/2014/main" id="{0435790A-F538-4639-9852-9E2A96329A66}"/>
              </a:ext>
            </a:extLst>
          </p:cNvPr>
          <p:cNvSpPr/>
          <p:nvPr/>
        </p:nvSpPr>
        <p:spPr>
          <a:xfrm>
            <a:off x="2381276" y="3680611"/>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3">
            <a:extLst>
              <a:ext uri="{FF2B5EF4-FFF2-40B4-BE49-F238E27FC236}">
                <a16:creationId xmlns:a16="http://schemas.microsoft.com/office/drawing/2014/main" id="{F64D3938-117C-47E0-80E7-6912DFD2BB91}"/>
              </a:ext>
            </a:extLst>
          </p:cNvPr>
          <p:cNvSpPr/>
          <p:nvPr/>
        </p:nvSpPr>
        <p:spPr>
          <a:xfrm>
            <a:off x="2302059" y="3771147"/>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0">
            <a:extLst>
              <a:ext uri="{FF2B5EF4-FFF2-40B4-BE49-F238E27FC236}">
                <a16:creationId xmlns:a16="http://schemas.microsoft.com/office/drawing/2014/main" id="{300E49DE-3767-4FD5-BD7D-2495B8B1B685}"/>
              </a:ext>
            </a:extLst>
          </p:cNvPr>
          <p:cNvSpPr/>
          <p:nvPr/>
        </p:nvSpPr>
        <p:spPr>
          <a:xfrm>
            <a:off x="2236421" y="3861681"/>
            <a:ext cx="941561" cy="39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Taxo</a:t>
            </a:r>
          </a:p>
        </p:txBody>
      </p:sp>
      <p:pic>
        <p:nvPicPr>
          <p:cNvPr id="28" name="Picture 27" descr="http://www.heathmount.bham.sch.uk/wp-content/uploads/2014/05/E-Mail-Icon.png">
            <a:extLst>
              <a:ext uri="{FF2B5EF4-FFF2-40B4-BE49-F238E27FC236}">
                <a16:creationId xmlns:a16="http://schemas.microsoft.com/office/drawing/2014/main" id="{84684948-0838-493F-B70D-3BCC13060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3330" y="3585790"/>
            <a:ext cx="525463" cy="525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s://upload.wikimedia.org/wikipedia/zh/e/e8/WinZip_icon.png">
            <a:extLst>
              <a:ext uri="{FF2B5EF4-FFF2-40B4-BE49-F238E27FC236}">
                <a16:creationId xmlns:a16="http://schemas.microsoft.com/office/drawing/2014/main" id="{417154DA-14DC-4BD1-9452-83B5886506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156" y="3477774"/>
            <a:ext cx="538297" cy="5382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files.softicons.com/download/application-icons/toolbar-icons-by-gentleface/png/512/browser.png">
            <a:extLst>
              <a:ext uri="{FF2B5EF4-FFF2-40B4-BE49-F238E27FC236}">
                <a16:creationId xmlns:a16="http://schemas.microsoft.com/office/drawing/2014/main" id="{7C8D9F0E-5A7C-4751-9EA8-8398E9C212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9656" y="3418301"/>
            <a:ext cx="701015" cy="701015"/>
          </a:xfrm>
          <a:prstGeom prst="rect">
            <a:avLst/>
          </a:prstGeom>
          <a:noFill/>
          <a:extLst>
            <a:ext uri="{909E8E84-426E-40DD-AFC4-6F175D3DCCD1}">
              <a14:hiddenFill xmlns:a14="http://schemas.microsoft.com/office/drawing/2010/main">
                <a:solidFill>
                  <a:srgbClr val="FFFFFF"/>
                </a:solidFill>
              </a14:hiddenFill>
            </a:ext>
          </a:extLst>
        </p:spPr>
      </p:pic>
      <p:sp>
        <p:nvSpPr>
          <p:cNvPr id="31" name="Left Arrow 25">
            <a:extLst>
              <a:ext uri="{FF2B5EF4-FFF2-40B4-BE49-F238E27FC236}">
                <a16:creationId xmlns:a16="http://schemas.microsoft.com/office/drawing/2014/main" id="{BFFB38F5-9E0C-4F67-8222-03C94363E67F}"/>
              </a:ext>
            </a:extLst>
          </p:cNvPr>
          <p:cNvSpPr/>
          <p:nvPr/>
        </p:nvSpPr>
        <p:spPr>
          <a:xfrm>
            <a:off x="3534034" y="3565489"/>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26">
            <a:extLst>
              <a:ext uri="{FF2B5EF4-FFF2-40B4-BE49-F238E27FC236}">
                <a16:creationId xmlns:a16="http://schemas.microsoft.com/office/drawing/2014/main" id="{F84E0EE3-5DEE-4087-A3EE-564A74311691}"/>
              </a:ext>
            </a:extLst>
          </p:cNvPr>
          <p:cNvSpPr/>
          <p:nvPr/>
        </p:nvSpPr>
        <p:spPr>
          <a:xfrm>
            <a:off x="4749378" y="3566914"/>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27">
            <a:extLst>
              <a:ext uri="{FF2B5EF4-FFF2-40B4-BE49-F238E27FC236}">
                <a16:creationId xmlns:a16="http://schemas.microsoft.com/office/drawing/2014/main" id="{FF1CC59D-3069-4E00-BB43-B91EB0766D73}"/>
              </a:ext>
            </a:extLst>
          </p:cNvPr>
          <p:cNvSpPr/>
          <p:nvPr/>
        </p:nvSpPr>
        <p:spPr>
          <a:xfrm flipH="1">
            <a:off x="6432229" y="3595864"/>
            <a:ext cx="190123" cy="4798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8">
            <a:extLst>
              <a:ext uri="{FF2B5EF4-FFF2-40B4-BE49-F238E27FC236}">
                <a16:creationId xmlns:a16="http://schemas.microsoft.com/office/drawing/2014/main" id="{33FD286C-B598-4085-B764-6A1C4F288032}"/>
              </a:ext>
            </a:extLst>
          </p:cNvPr>
          <p:cNvSpPr/>
          <p:nvPr/>
        </p:nvSpPr>
        <p:spPr>
          <a:xfrm>
            <a:off x="2699003" y="4909649"/>
            <a:ext cx="5767058" cy="248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Imposed by individual regulator</a:t>
            </a:r>
          </a:p>
        </p:txBody>
      </p:sp>
      <p:sp>
        <p:nvSpPr>
          <p:cNvPr id="35" name="TextBox 34">
            <a:extLst>
              <a:ext uri="{FF2B5EF4-FFF2-40B4-BE49-F238E27FC236}">
                <a16:creationId xmlns:a16="http://schemas.microsoft.com/office/drawing/2014/main" id="{A5C41B5A-2A9C-4C66-91CE-C987CBEB642A}"/>
              </a:ext>
            </a:extLst>
          </p:cNvPr>
          <p:cNvSpPr txBox="1"/>
          <p:nvPr/>
        </p:nvSpPr>
        <p:spPr>
          <a:xfrm>
            <a:off x="2144586" y="4288850"/>
            <a:ext cx="2196893" cy="523220"/>
          </a:xfrm>
          <a:prstGeom prst="rect">
            <a:avLst/>
          </a:prstGeom>
          <a:noFill/>
        </p:spPr>
        <p:txBody>
          <a:bodyPr wrap="square" rtlCol="0">
            <a:spAutoFit/>
          </a:bodyPr>
          <a:lstStyle/>
          <a:p>
            <a:r>
              <a:rPr lang="en-US" sz="1400" dirty="0">
                <a:solidFill>
                  <a:srgbClr val="002060"/>
                </a:solidFill>
              </a:rPr>
              <a:t>Different taxonomies, even within countries</a:t>
            </a:r>
          </a:p>
        </p:txBody>
      </p:sp>
      <p:sp>
        <p:nvSpPr>
          <p:cNvPr id="36" name="TextBox 35">
            <a:extLst>
              <a:ext uri="{FF2B5EF4-FFF2-40B4-BE49-F238E27FC236}">
                <a16:creationId xmlns:a16="http://schemas.microsoft.com/office/drawing/2014/main" id="{371324D8-4EF4-41FC-9B99-97FB00386D31}"/>
              </a:ext>
            </a:extLst>
          </p:cNvPr>
          <p:cNvSpPr txBox="1"/>
          <p:nvPr/>
        </p:nvSpPr>
        <p:spPr>
          <a:xfrm>
            <a:off x="4430977" y="4172665"/>
            <a:ext cx="2191375" cy="523220"/>
          </a:xfrm>
          <a:prstGeom prst="rect">
            <a:avLst/>
          </a:prstGeom>
          <a:noFill/>
        </p:spPr>
        <p:txBody>
          <a:bodyPr wrap="square" rtlCol="0">
            <a:spAutoFit/>
          </a:bodyPr>
          <a:lstStyle/>
          <a:p>
            <a:r>
              <a:rPr lang="en-US" sz="1400" dirty="0">
                <a:solidFill>
                  <a:srgbClr val="002060"/>
                </a:solidFill>
              </a:rPr>
              <a:t>XBRL, but no pre-defined process standards</a:t>
            </a:r>
          </a:p>
        </p:txBody>
      </p:sp>
      <p:sp>
        <p:nvSpPr>
          <p:cNvPr id="37" name="TextBox 36">
            <a:extLst>
              <a:ext uri="{FF2B5EF4-FFF2-40B4-BE49-F238E27FC236}">
                <a16:creationId xmlns:a16="http://schemas.microsoft.com/office/drawing/2014/main" id="{978724F4-0770-40AD-BE2C-74A90AAD9EB6}"/>
              </a:ext>
            </a:extLst>
          </p:cNvPr>
          <p:cNvSpPr txBox="1"/>
          <p:nvPr/>
        </p:nvSpPr>
        <p:spPr>
          <a:xfrm>
            <a:off x="6592254" y="4140244"/>
            <a:ext cx="2265776" cy="738664"/>
          </a:xfrm>
          <a:prstGeom prst="rect">
            <a:avLst/>
          </a:prstGeom>
          <a:noFill/>
        </p:spPr>
        <p:txBody>
          <a:bodyPr wrap="square" rtlCol="0">
            <a:spAutoFit/>
          </a:bodyPr>
          <a:lstStyle/>
          <a:p>
            <a:r>
              <a:rPr lang="en-US" sz="1400" dirty="0">
                <a:solidFill>
                  <a:srgbClr val="002060"/>
                </a:solidFill>
              </a:rPr>
              <a:t>Various portals, ports, protocols for submitting messages</a:t>
            </a:r>
          </a:p>
        </p:txBody>
      </p:sp>
      <p:sp>
        <p:nvSpPr>
          <p:cNvPr id="38" name="Tekstvak 32">
            <a:extLst>
              <a:ext uri="{FF2B5EF4-FFF2-40B4-BE49-F238E27FC236}">
                <a16:creationId xmlns:a16="http://schemas.microsoft.com/office/drawing/2014/main" id="{308017FA-F191-4B6B-B196-971D7841AFC4}"/>
              </a:ext>
            </a:extLst>
          </p:cNvPr>
          <p:cNvSpPr txBox="1"/>
          <p:nvPr/>
        </p:nvSpPr>
        <p:spPr>
          <a:xfrm>
            <a:off x="891803" y="5304217"/>
            <a:ext cx="7313220" cy="430887"/>
          </a:xfrm>
          <a:prstGeom prst="rect">
            <a:avLst/>
          </a:prstGeom>
          <a:noFill/>
        </p:spPr>
        <p:txBody>
          <a:bodyPr wrap="none" rtlCol="0">
            <a:spAutoFit/>
          </a:bodyPr>
          <a:lstStyle/>
          <a:p>
            <a:pPr>
              <a:buNone/>
            </a:pPr>
            <a:r>
              <a:rPr lang="en-US" sz="1100" dirty="0">
                <a:solidFill>
                  <a:srgbClr val="002060"/>
                </a:solidFill>
              </a:rPr>
              <a:t>NT(A) = Netherlands Taxonomy (Architecture)		WUS = WSDL/UDDI/SOAP: communication standards </a:t>
            </a:r>
          </a:p>
          <a:p>
            <a:pPr>
              <a:buNone/>
            </a:pPr>
            <a:endParaRPr lang="en-US" sz="1100" dirty="0">
              <a:solidFill>
                <a:srgbClr val="002060"/>
              </a:solidFill>
            </a:endParaRPr>
          </a:p>
        </p:txBody>
      </p:sp>
    </p:spTree>
    <p:extLst>
      <p:ext uri="{BB962C8B-B14F-4D97-AF65-F5344CB8AC3E}">
        <p14:creationId xmlns:p14="http://schemas.microsoft.com/office/powerpoint/2010/main" val="48142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31" grpId="0" animBg="1"/>
      <p:bldP spid="32" grpId="0" animBg="1"/>
      <p:bldP spid="33" grpId="0" animBg="1"/>
      <p:bldP spid="34" grpId="0" animBg="1"/>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A55E-8BA3-4116-BE5F-A869D67A8333}"/>
              </a:ext>
            </a:extLst>
          </p:cNvPr>
          <p:cNvSpPr>
            <a:spLocks noGrp="1"/>
          </p:cNvSpPr>
          <p:nvPr>
            <p:ph type="title"/>
          </p:nvPr>
        </p:nvSpPr>
        <p:spPr/>
        <p:txBody>
          <a:bodyPr/>
          <a:lstStyle/>
          <a:p>
            <a:r>
              <a:rPr lang="nl-NL" dirty="0"/>
              <a:t>Verschil XBRL in Nederland en XBRL in andere landen?</a:t>
            </a:r>
          </a:p>
        </p:txBody>
      </p:sp>
      <p:sp>
        <p:nvSpPr>
          <p:cNvPr id="3" name="Content Placeholder 2">
            <a:extLst>
              <a:ext uri="{FF2B5EF4-FFF2-40B4-BE49-F238E27FC236}">
                <a16:creationId xmlns:a16="http://schemas.microsoft.com/office/drawing/2014/main" id="{6C6E6E32-96B8-4A91-B966-68D94D20E627}"/>
              </a:ext>
            </a:extLst>
          </p:cNvPr>
          <p:cNvSpPr>
            <a:spLocks noGrp="1"/>
          </p:cNvSpPr>
          <p:nvPr>
            <p:ph idx="1"/>
          </p:nvPr>
        </p:nvSpPr>
        <p:spPr>
          <a:xfrm>
            <a:off x="838200" y="1835457"/>
            <a:ext cx="10515600" cy="4351338"/>
          </a:xfrm>
        </p:spPr>
        <p:txBody>
          <a:bodyPr>
            <a:normAutofit/>
          </a:bodyPr>
          <a:lstStyle/>
          <a:p>
            <a:endParaRPr lang="nl-NL" sz="2400" dirty="0">
              <a:solidFill>
                <a:srgbClr val="002060"/>
              </a:solidFill>
            </a:endParaRPr>
          </a:p>
          <a:p>
            <a:r>
              <a:rPr lang="nl-NL" sz="2400" dirty="0">
                <a:solidFill>
                  <a:srgbClr val="002060"/>
                </a:solidFill>
              </a:rPr>
              <a:t>Niet wezenlijk anders</a:t>
            </a:r>
          </a:p>
          <a:p>
            <a:r>
              <a:rPr lang="nl-NL" sz="2400" dirty="0">
                <a:solidFill>
                  <a:srgbClr val="002060"/>
                </a:solidFill>
              </a:rPr>
              <a:t>Net als andere landen heeft Nederland eigen:</a:t>
            </a:r>
          </a:p>
          <a:p>
            <a:pPr marL="623888" indent="-176213"/>
            <a:r>
              <a:rPr lang="nl-NL" sz="2400" dirty="0">
                <a:solidFill>
                  <a:srgbClr val="002060"/>
                </a:solidFill>
              </a:rPr>
              <a:t>Architectuurregels voor taxonomieën</a:t>
            </a:r>
          </a:p>
          <a:p>
            <a:pPr marL="623888" indent="-176213"/>
            <a:r>
              <a:rPr lang="nl-NL" sz="2400" dirty="0" err="1">
                <a:solidFill>
                  <a:srgbClr val="002060"/>
                </a:solidFill>
              </a:rPr>
              <a:t>Filing</a:t>
            </a:r>
            <a:r>
              <a:rPr lang="nl-NL" sz="2400" dirty="0">
                <a:solidFill>
                  <a:srgbClr val="002060"/>
                </a:solidFill>
              </a:rPr>
              <a:t> </a:t>
            </a:r>
            <a:r>
              <a:rPr lang="nl-NL" sz="2400" dirty="0" err="1">
                <a:solidFill>
                  <a:srgbClr val="002060"/>
                </a:solidFill>
              </a:rPr>
              <a:t>rules</a:t>
            </a:r>
            <a:r>
              <a:rPr lang="nl-NL" sz="2400" dirty="0">
                <a:solidFill>
                  <a:srgbClr val="002060"/>
                </a:solidFill>
              </a:rPr>
              <a:t> voor aanvullende regels over insturen (lengte bestandsnamen, etc.)</a:t>
            </a:r>
          </a:p>
          <a:p>
            <a:r>
              <a:rPr lang="nl-NL" sz="2400" dirty="0">
                <a:solidFill>
                  <a:srgbClr val="002060"/>
                </a:solidFill>
              </a:rPr>
              <a:t>Vooroplopende landen maken soms eigen standaarden…</a:t>
            </a:r>
          </a:p>
          <a:p>
            <a:endParaRPr lang="nl-NL" sz="2400" dirty="0">
              <a:solidFill>
                <a:srgbClr val="002060"/>
              </a:solidFill>
            </a:endParaRPr>
          </a:p>
        </p:txBody>
      </p:sp>
    </p:spTree>
    <p:extLst>
      <p:ext uri="{BB962C8B-B14F-4D97-AF65-F5344CB8AC3E}">
        <p14:creationId xmlns:p14="http://schemas.microsoft.com/office/powerpoint/2010/main" val="313250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2F43DC-5793-4E74-ABE8-7D335FF4A8DC}"/>
              </a:ext>
            </a:extLst>
          </p:cNvPr>
          <p:cNvSpPr>
            <a:spLocks noGrp="1"/>
          </p:cNvSpPr>
          <p:nvPr>
            <p:ph type="title"/>
          </p:nvPr>
        </p:nvSpPr>
        <p:spPr/>
        <p:txBody>
          <a:bodyPr>
            <a:normAutofit/>
          </a:bodyPr>
          <a:lstStyle/>
          <a:p>
            <a:r>
              <a:rPr lang="nl-NL" sz="6000" dirty="0">
                <a:solidFill>
                  <a:srgbClr val="002060"/>
                </a:solidFill>
              </a:rPr>
              <a:t>Taxonomieën</a:t>
            </a:r>
          </a:p>
        </p:txBody>
      </p:sp>
    </p:spTree>
    <p:extLst>
      <p:ext uri="{BB962C8B-B14F-4D97-AF65-F5344CB8AC3E}">
        <p14:creationId xmlns:p14="http://schemas.microsoft.com/office/powerpoint/2010/main" val="292823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63F2A-1B51-4414-B7A5-8008546E48CA}"/>
              </a:ext>
            </a:extLst>
          </p:cNvPr>
          <p:cNvSpPr>
            <a:spLocks noGrp="1"/>
          </p:cNvSpPr>
          <p:nvPr>
            <p:ph type="title"/>
          </p:nvPr>
        </p:nvSpPr>
        <p:spPr/>
        <p:txBody>
          <a:bodyPr/>
          <a:lstStyle/>
          <a:p>
            <a:r>
              <a:rPr lang="en-GB" dirty="0" err="1"/>
              <a:t>Taxonomieën</a:t>
            </a:r>
            <a:endParaRPr lang="en-GB" dirty="0"/>
          </a:p>
        </p:txBody>
      </p:sp>
      <p:sp>
        <p:nvSpPr>
          <p:cNvPr id="4" name="Content Placeholder 3">
            <a:extLst>
              <a:ext uri="{FF2B5EF4-FFF2-40B4-BE49-F238E27FC236}">
                <a16:creationId xmlns:a16="http://schemas.microsoft.com/office/drawing/2014/main" id="{FFAFE663-59B1-4CBB-9365-292EB418EADD}"/>
              </a:ext>
            </a:extLst>
          </p:cNvPr>
          <p:cNvSpPr>
            <a:spLocks noGrp="1"/>
          </p:cNvSpPr>
          <p:nvPr>
            <p:ph idx="1"/>
          </p:nvPr>
        </p:nvSpPr>
        <p:spPr>
          <a:xfrm>
            <a:off x="499813" y="1336534"/>
            <a:ext cx="10515600" cy="4351338"/>
          </a:xfrm>
        </p:spPr>
        <p:txBody>
          <a:bodyPr>
            <a:normAutofit/>
          </a:bodyPr>
          <a:lstStyle/>
          <a:p>
            <a:r>
              <a:rPr lang="nl-NL" sz="1600" dirty="0">
                <a:hlinkClick r:id="rId2"/>
              </a:rPr>
              <a:t>https://www.nltaxonomie.nl/</a:t>
            </a:r>
            <a:endParaRPr lang="en-GB" sz="1600" dirty="0">
              <a:hlinkClick r:id="rId3">
                <a:extLst>
                  <a:ext uri="{A12FA001-AC4F-418D-AE19-62706E023703}">
                    <ahyp:hlinkClr xmlns:ahyp="http://schemas.microsoft.com/office/drawing/2018/hyperlinkcolor" val="tx"/>
                  </a:ext>
                </a:extLst>
              </a:hlinkClick>
            </a:endParaRPr>
          </a:p>
          <a:p>
            <a:r>
              <a:rPr lang="en-GB" sz="1600" dirty="0">
                <a:hlinkClick r:id="rId3"/>
              </a:rPr>
              <a:t>https://bigfoot.corefiling.com/yeti/resources/yeti-gwt/Yeti.jsp</a:t>
            </a:r>
            <a:endParaRPr lang="en-GB" sz="1600" dirty="0"/>
          </a:p>
          <a:p>
            <a:endParaRPr lang="en-GB" sz="1600" dirty="0"/>
          </a:p>
        </p:txBody>
      </p:sp>
      <p:pic>
        <p:nvPicPr>
          <p:cNvPr id="5" name="Picture 4">
            <a:extLst>
              <a:ext uri="{FF2B5EF4-FFF2-40B4-BE49-F238E27FC236}">
                <a16:creationId xmlns:a16="http://schemas.microsoft.com/office/drawing/2014/main" id="{1950AB22-C245-4134-862F-A4DD0BE15167}"/>
              </a:ext>
            </a:extLst>
          </p:cNvPr>
          <p:cNvPicPr>
            <a:picLocks noChangeAspect="1"/>
          </p:cNvPicPr>
          <p:nvPr/>
        </p:nvPicPr>
        <p:blipFill rotWithShape="1">
          <a:blip r:embed="rId4"/>
          <a:srcRect b="22048"/>
          <a:stretch/>
        </p:blipFill>
        <p:spPr>
          <a:xfrm>
            <a:off x="7675341" y="473772"/>
            <a:ext cx="4291017" cy="4712397"/>
          </a:xfrm>
          <a:prstGeom prst="rect">
            <a:avLst/>
          </a:prstGeom>
          <a:ln>
            <a:solidFill>
              <a:srgbClr val="A71680"/>
            </a:solidFill>
          </a:ln>
        </p:spPr>
      </p:pic>
      <p:pic>
        <p:nvPicPr>
          <p:cNvPr id="10" name="Afbeelding 9">
            <a:extLst>
              <a:ext uri="{FF2B5EF4-FFF2-40B4-BE49-F238E27FC236}">
                <a16:creationId xmlns:a16="http://schemas.microsoft.com/office/drawing/2014/main" id="{24F04B4E-9001-4ACD-B3BA-21A717E14319}"/>
              </a:ext>
            </a:extLst>
          </p:cNvPr>
          <p:cNvPicPr>
            <a:picLocks noChangeAspect="1"/>
          </p:cNvPicPr>
          <p:nvPr/>
        </p:nvPicPr>
        <p:blipFill>
          <a:blip r:embed="rId5"/>
          <a:stretch>
            <a:fillRect/>
          </a:stretch>
        </p:blipFill>
        <p:spPr>
          <a:xfrm>
            <a:off x="225642" y="2281526"/>
            <a:ext cx="3876675" cy="2762250"/>
          </a:xfrm>
          <a:prstGeom prst="rect">
            <a:avLst/>
          </a:prstGeom>
        </p:spPr>
      </p:pic>
    </p:spTree>
    <p:extLst>
      <p:ext uri="{BB962C8B-B14F-4D97-AF65-F5344CB8AC3E}">
        <p14:creationId xmlns:p14="http://schemas.microsoft.com/office/powerpoint/2010/main" val="401281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63F2A-1B51-4414-B7A5-8008546E48CA}"/>
              </a:ext>
            </a:extLst>
          </p:cNvPr>
          <p:cNvSpPr>
            <a:spLocks noGrp="1"/>
          </p:cNvSpPr>
          <p:nvPr>
            <p:ph type="title"/>
          </p:nvPr>
        </p:nvSpPr>
        <p:spPr/>
        <p:txBody>
          <a:bodyPr/>
          <a:lstStyle/>
          <a:p>
            <a:r>
              <a:rPr lang="en-GB" dirty="0" err="1"/>
              <a:t>Taxonomieën</a:t>
            </a:r>
            <a:endParaRPr lang="en-GB" dirty="0"/>
          </a:p>
        </p:txBody>
      </p:sp>
      <p:sp>
        <p:nvSpPr>
          <p:cNvPr id="4" name="Content Placeholder 3">
            <a:extLst>
              <a:ext uri="{FF2B5EF4-FFF2-40B4-BE49-F238E27FC236}">
                <a16:creationId xmlns:a16="http://schemas.microsoft.com/office/drawing/2014/main" id="{FFAFE663-59B1-4CBB-9365-292EB418EADD}"/>
              </a:ext>
            </a:extLst>
          </p:cNvPr>
          <p:cNvSpPr>
            <a:spLocks noGrp="1"/>
          </p:cNvSpPr>
          <p:nvPr>
            <p:ph idx="1"/>
          </p:nvPr>
        </p:nvSpPr>
        <p:spPr>
          <a:xfrm>
            <a:off x="499813" y="1336534"/>
            <a:ext cx="3855877" cy="354154"/>
          </a:xfrm>
        </p:spPr>
        <p:txBody>
          <a:bodyPr>
            <a:normAutofit/>
          </a:bodyPr>
          <a:lstStyle/>
          <a:p>
            <a:r>
              <a:rPr lang="en-GB" sz="1600" dirty="0">
                <a:solidFill>
                  <a:srgbClr val="A71680"/>
                </a:solidFill>
                <a:hlinkClick r:id="rId2"/>
              </a:rPr>
              <a:t>https://www.sbrnexus.nl/taxonomieen</a:t>
            </a:r>
            <a:endParaRPr lang="en-GB" sz="1600" dirty="0"/>
          </a:p>
          <a:p>
            <a:endParaRPr lang="en-GB" sz="1600" dirty="0"/>
          </a:p>
        </p:txBody>
      </p:sp>
      <p:pic>
        <p:nvPicPr>
          <p:cNvPr id="6" name="Afbeelding 5">
            <a:extLst>
              <a:ext uri="{FF2B5EF4-FFF2-40B4-BE49-F238E27FC236}">
                <a16:creationId xmlns:a16="http://schemas.microsoft.com/office/drawing/2014/main" id="{A8DEF10C-CFF5-437D-9A67-E49CE7228F54}"/>
              </a:ext>
            </a:extLst>
          </p:cNvPr>
          <p:cNvPicPr>
            <a:picLocks noChangeAspect="1"/>
          </p:cNvPicPr>
          <p:nvPr/>
        </p:nvPicPr>
        <p:blipFill>
          <a:blip r:embed="rId3"/>
          <a:stretch>
            <a:fillRect/>
          </a:stretch>
        </p:blipFill>
        <p:spPr>
          <a:xfrm>
            <a:off x="4572000" y="113892"/>
            <a:ext cx="7491413" cy="3619907"/>
          </a:xfrm>
          <a:prstGeom prst="rect">
            <a:avLst/>
          </a:prstGeom>
        </p:spPr>
      </p:pic>
      <p:pic>
        <p:nvPicPr>
          <p:cNvPr id="7" name="Afbeelding 6">
            <a:extLst>
              <a:ext uri="{FF2B5EF4-FFF2-40B4-BE49-F238E27FC236}">
                <a16:creationId xmlns:a16="http://schemas.microsoft.com/office/drawing/2014/main" id="{DC55E123-FD21-406F-AFA1-8A88ACB3DBE3}"/>
              </a:ext>
            </a:extLst>
          </p:cNvPr>
          <p:cNvPicPr>
            <a:picLocks noChangeAspect="1"/>
          </p:cNvPicPr>
          <p:nvPr/>
        </p:nvPicPr>
        <p:blipFill>
          <a:blip r:embed="rId4"/>
          <a:stretch>
            <a:fillRect/>
          </a:stretch>
        </p:blipFill>
        <p:spPr>
          <a:xfrm>
            <a:off x="4572000" y="3092262"/>
            <a:ext cx="7491414" cy="3765738"/>
          </a:xfrm>
          <a:prstGeom prst="rect">
            <a:avLst/>
          </a:prstGeom>
        </p:spPr>
      </p:pic>
      <p:pic>
        <p:nvPicPr>
          <p:cNvPr id="8" name="Afbeelding 7">
            <a:extLst>
              <a:ext uri="{FF2B5EF4-FFF2-40B4-BE49-F238E27FC236}">
                <a16:creationId xmlns:a16="http://schemas.microsoft.com/office/drawing/2014/main" id="{D2C4CAB2-F60B-4F90-8854-9D274DFAAA67}"/>
              </a:ext>
            </a:extLst>
          </p:cNvPr>
          <p:cNvPicPr>
            <a:picLocks noChangeAspect="1"/>
          </p:cNvPicPr>
          <p:nvPr/>
        </p:nvPicPr>
        <p:blipFill>
          <a:blip r:embed="rId5"/>
          <a:stretch>
            <a:fillRect/>
          </a:stretch>
        </p:blipFill>
        <p:spPr>
          <a:xfrm>
            <a:off x="652741" y="4372235"/>
            <a:ext cx="3090306" cy="2369421"/>
          </a:xfrm>
          <a:prstGeom prst="rect">
            <a:avLst/>
          </a:prstGeom>
        </p:spPr>
      </p:pic>
      <p:pic>
        <p:nvPicPr>
          <p:cNvPr id="9" name="Afbeelding 8">
            <a:extLst>
              <a:ext uri="{FF2B5EF4-FFF2-40B4-BE49-F238E27FC236}">
                <a16:creationId xmlns:a16="http://schemas.microsoft.com/office/drawing/2014/main" id="{1BC4F2C0-FC96-4C33-896B-070DD5014B58}"/>
              </a:ext>
            </a:extLst>
          </p:cNvPr>
          <p:cNvPicPr>
            <a:picLocks noChangeAspect="1"/>
          </p:cNvPicPr>
          <p:nvPr/>
        </p:nvPicPr>
        <p:blipFill>
          <a:blip r:embed="rId6"/>
          <a:stretch>
            <a:fillRect/>
          </a:stretch>
        </p:blipFill>
        <p:spPr>
          <a:xfrm>
            <a:off x="457200" y="1755260"/>
            <a:ext cx="3481388" cy="2653382"/>
          </a:xfrm>
          <a:prstGeom prst="rect">
            <a:avLst/>
          </a:prstGeom>
        </p:spPr>
      </p:pic>
    </p:spTree>
    <p:extLst>
      <p:ext uri="{BB962C8B-B14F-4D97-AF65-F5344CB8AC3E}">
        <p14:creationId xmlns:p14="http://schemas.microsoft.com/office/powerpoint/2010/main" val="410784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BB5B-5534-416B-9A25-06260DDC0559}"/>
              </a:ext>
            </a:extLst>
          </p:cNvPr>
          <p:cNvSpPr>
            <a:spLocks noGrp="1"/>
          </p:cNvSpPr>
          <p:nvPr>
            <p:ph type="title"/>
          </p:nvPr>
        </p:nvSpPr>
        <p:spPr/>
        <p:txBody>
          <a:bodyPr/>
          <a:lstStyle/>
          <a:p>
            <a:r>
              <a:rPr lang="en-GB" dirty="0"/>
              <a:t>Dutch taxonomies</a:t>
            </a:r>
          </a:p>
        </p:txBody>
      </p:sp>
      <p:sp>
        <p:nvSpPr>
          <p:cNvPr id="3" name="Content Placeholder 2">
            <a:extLst>
              <a:ext uri="{FF2B5EF4-FFF2-40B4-BE49-F238E27FC236}">
                <a16:creationId xmlns:a16="http://schemas.microsoft.com/office/drawing/2014/main" id="{9B498C11-F487-4BAC-9225-3DCB06ED3058}"/>
              </a:ext>
            </a:extLst>
          </p:cNvPr>
          <p:cNvSpPr>
            <a:spLocks noGrp="1"/>
          </p:cNvSpPr>
          <p:nvPr>
            <p:ph idx="1"/>
          </p:nvPr>
        </p:nvSpPr>
        <p:spPr>
          <a:xfrm>
            <a:off x="838200" y="1825625"/>
            <a:ext cx="4940300" cy="4351338"/>
          </a:xfrm>
        </p:spPr>
        <p:txBody>
          <a:bodyPr/>
          <a:lstStyle/>
          <a:p>
            <a:pPr marL="0" indent="0">
              <a:buNone/>
            </a:pPr>
            <a:r>
              <a:rPr lang="en-GB" b="1" dirty="0">
                <a:solidFill>
                  <a:srgbClr val="002060"/>
                </a:solidFill>
              </a:rPr>
              <a:t>Public sector</a:t>
            </a:r>
          </a:p>
          <a:p>
            <a:r>
              <a:rPr lang="en-GB" dirty="0">
                <a:solidFill>
                  <a:srgbClr val="002060"/>
                </a:solidFill>
              </a:rPr>
              <a:t>Dutch Taxonomy (NT)</a:t>
            </a:r>
          </a:p>
          <a:p>
            <a:pPr lvl="1"/>
            <a:r>
              <a:rPr lang="en-GB" dirty="0">
                <a:solidFill>
                  <a:srgbClr val="002060"/>
                </a:solidFill>
              </a:rPr>
              <a:t>Tax</a:t>
            </a:r>
          </a:p>
          <a:p>
            <a:pPr lvl="1"/>
            <a:r>
              <a:rPr lang="en-GB" dirty="0">
                <a:solidFill>
                  <a:srgbClr val="002060"/>
                </a:solidFill>
              </a:rPr>
              <a:t>Business Register</a:t>
            </a:r>
          </a:p>
          <a:p>
            <a:pPr lvl="1"/>
            <a:r>
              <a:rPr lang="en-GB" dirty="0">
                <a:solidFill>
                  <a:srgbClr val="002060"/>
                </a:solidFill>
              </a:rPr>
              <a:t>Statistics</a:t>
            </a:r>
          </a:p>
          <a:p>
            <a:r>
              <a:rPr lang="en-GB" dirty="0">
                <a:solidFill>
                  <a:srgbClr val="002060"/>
                </a:solidFill>
              </a:rPr>
              <a:t>Education (OCW)</a:t>
            </a:r>
          </a:p>
          <a:p>
            <a:r>
              <a:rPr lang="en-GB" dirty="0">
                <a:solidFill>
                  <a:srgbClr val="002060"/>
                </a:solidFill>
              </a:rPr>
              <a:t>Housing</a:t>
            </a:r>
          </a:p>
          <a:p>
            <a:r>
              <a:rPr lang="en-GB" dirty="0">
                <a:solidFill>
                  <a:srgbClr val="002060"/>
                </a:solidFill>
              </a:rPr>
              <a:t>…</a:t>
            </a:r>
          </a:p>
        </p:txBody>
      </p:sp>
      <p:sp>
        <p:nvSpPr>
          <p:cNvPr id="4" name="Content Placeholder 3">
            <a:extLst>
              <a:ext uri="{FF2B5EF4-FFF2-40B4-BE49-F238E27FC236}">
                <a16:creationId xmlns:a16="http://schemas.microsoft.com/office/drawing/2014/main" id="{0AD6BC85-BB49-43D4-A9CD-08D4DEE0ED95}"/>
              </a:ext>
            </a:extLst>
          </p:cNvPr>
          <p:cNvSpPr>
            <a:spLocks noGrp="1"/>
          </p:cNvSpPr>
          <p:nvPr>
            <p:ph sz="quarter" idx="4294967295"/>
          </p:nvPr>
        </p:nvSpPr>
        <p:spPr>
          <a:xfrm>
            <a:off x="4729316" y="1825625"/>
            <a:ext cx="7079225" cy="3513291"/>
          </a:xfrm>
        </p:spPr>
        <p:txBody>
          <a:bodyPr>
            <a:normAutofit/>
          </a:bodyPr>
          <a:lstStyle/>
          <a:p>
            <a:pPr marL="0" indent="0">
              <a:buNone/>
            </a:pPr>
            <a:r>
              <a:rPr lang="en-GB" b="1" dirty="0">
                <a:solidFill>
                  <a:srgbClr val="002060"/>
                </a:solidFill>
              </a:rPr>
              <a:t>Private sector</a:t>
            </a:r>
          </a:p>
          <a:p>
            <a:r>
              <a:rPr lang="en-GB" sz="2400" dirty="0">
                <a:solidFill>
                  <a:srgbClr val="002060"/>
                </a:solidFill>
              </a:rPr>
              <a:t>Financiering </a:t>
            </a:r>
            <a:r>
              <a:rPr lang="en-GB" sz="2400" dirty="0" err="1">
                <a:solidFill>
                  <a:srgbClr val="002060"/>
                </a:solidFill>
              </a:rPr>
              <a:t>Taxonomie</a:t>
            </a:r>
            <a:r>
              <a:rPr lang="en-GB" sz="2400" dirty="0">
                <a:solidFill>
                  <a:srgbClr val="002060"/>
                </a:solidFill>
              </a:rPr>
              <a:t> (FT)</a:t>
            </a:r>
          </a:p>
          <a:p>
            <a:r>
              <a:rPr lang="en-GB" sz="2400" dirty="0" err="1">
                <a:solidFill>
                  <a:srgbClr val="002060"/>
                </a:solidFill>
              </a:rPr>
              <a:t>Vastgoed</a:t>
            </a:r>
            <a:r>
              <a:rPr lang="en-GB" sz="2400" dirty="0">
                <a:solidFill>
                  <a:srgbClr val="002060"/>
                </a:solidFill>
              </a:rPr>
              <a:t> </a:t>
            </a:r>
            <a:r>
              <a:rPr lang="en-GB" sz="2400" dirty="0" err="1">
                <a:solidFill>
                  <a:srgbClr val="002060"/>
                </a:solidFill>
              </a:rPr>
              <a:t>Taxonomie</a:t>
            </a:r>
            <a:r>
              <a:rPr lang="en-GB" sz="2400" dirty="0">
                <a:solidFill>
                  <a:srgbClr val="002060"/>
                </a:solidFill>
              </a:rPr>
              <a:t> (VT)</a:t>
            </a:r>
          </a:p>
          <a:p>
            <a:r>
              <a:rPr lang="en-GB" sz="2400" dirty="0" err="1">
                <a:solidFill>
                  <a:srgbClr val="002060"/>
                </a:solidFill>
              </a:rPr>
              <a:t>Standaard</a:t>
            </a:r>
            <a:r>
              <a:rPr lang="en-GB" sz="2400" dirty="0">
                <a:solidFill>
                  <a:srgbClr val="002060"/>
                </a:solidFill>
              </a:rPr>
              <a:t> </a:t>
            </a:r>
            <a:r>
              <a:rPr lang="en-GB" sz="2400" dirty="0" err="1">
                <a:solidFill>
                  <a:srgbClr val="002060"/>
                </a:solidFill>
              </a:rPr>
              <a:t>BankVerklaringtaxonomie</a:t>
            </a:r>
            <a:r>
              <a:rPr lang="en-GB" sz="2400" dirty="0">
                <a:solidFill>
                  <a:srgbClr val="002060"/>
                </a:solidFill>
              </a:rPr>
              <a:t> (SBV)</a:t>
            </a:r>
          </a:p>
          <a:p>
            <a:r>
              <a:rPr lang="en-GB" sz="2400" dirty="0">
                <a:solidFill>
                  <a:srgbClr val="002060"/>
                </a:solidFill>
              </a:rPr>
              <a:t>Lease </a:t>
            </a:r>
            <a:r>
              <a:rPr lang="en-GB" sz="2400" dirty="0" err="1">
                <a:solidFill>
                  <a:srgbClr val="002060"/>
                </a:solidFill>
              </a:rPr>
              <a:t>Taxonomie</a:t>
            </a:r>
            <a:r>
              <a:rPr lang="en-GB" sz="2400" dirty="0">
                <a:solidFill>
                  <a:srgbClr val="002060"/>
                </a:solidFill>
              </a:rPr>
              <a:t> (LT)</a:t>
            </a:r>
          </a:p>
          <a:p>
            <a:r>
              <a:rPr lang="en-GB" sz="2400" dirty="0" err="1">
                <a:solidFill>
                  <a:srgbClr val="002060"/>
                </a:solidFill>
              </a:rPr>
              <a:t>AGro</a:t>
            </a:r>
            <a:r>
              <a:rPr lang="en-GB" sz="2400" dirty="0">
                <a:solidFill>
                  <a:srgbClr val="002060"/>
                </a:solidFill>
              </a:rPr>
              <a:t> </a:t>
            </a:r>
            <a:r>
              <a:rPr lang="en-GB" sz="2400" dirty="0" err="1">
                <a:solidFill>
                  <a:srgbClr val="002060"/>
                </a:solidFill>
              </a:rPr>
              <a:t>Taxonomie</a:t>
            </a:r>
            <a:r>
              <a:rPr lang="en-GB" sz="2400" dirty="0">
                <a:solidFill>
                  <a:srgbClr val="002060"/>
                </a:solidFill>
              </a:rPr>
              <a:t> (AGT)</a:t>
            </a:r>
          </a:p>
          <a:p>
            <a:r>
              <a:rPr lang="en-GB" sz="2400" dirty="0">
                <a:solidFill>
                  <a:srgbClr val="002060"/>
                </a:solidFill>
              </a:rPr>
              <a:t>Transport &amp; </a:t>
            </a:r>
            <a:r>
              <a:rPr lang="en-GB" sz="2400" dirty="0" err="1">
                <a:solidFill>
                  <a:srgbClr val="002060"/>
                </a:solidFill>
              </a:rPr>
              <a:t>Logistiek</a:t>
            </a:r>
            <a:r>
              <a:rPr lang="en-GB" sz="2400" dirty="0">
                <a:solidFill>
                  <a:srgbClr val="002060"/>
                </a:solidFill>
              </a:rPr>
              <a:t> </a:t>
            </a:r>
            <a:r>
              <a:rPr lang="en-GB" sz="2400" dirty="0" err="1">
                <a:solidFill>
                  <a:srgbClr val="002060"/>
                </a:solidFill>
              </a:rPr>
              <a:t>Taxonomie</a:t>
            </a:r>
            <a:r>
              <a:rPr lang="en-GB" sz="2400" dirty="0">
                <a:solidFill>
                  <a:srgbClr val="002060"/>
                </a:solidFill>
              </a:rPr>
              <a:t> (TLT)</a:t>
            </a:r>
          </a:p>
          <a:p>
            <a:pPr marL="0" indent="0">
              <a:buNone/>
            </a:pPr>
            <a:endParaRPr lang="en-GB" dirty="0">
              <a:solidFill>
                <a:srgbClr val="002060"/>
              </a:solidFill>
            </a:endParaRPr>
          </a:p>
        </p:txBody>
      </p:sp>
    </p:spTree>
    <p:extLst>
      <p:ext uri="{BB962C8B-B14F-4D97-AF65-F5344CB8AC3E}">
        <p14:creationId xmlns:p14="http://schemas.microsoft.com/office/powerpoint/2010/main" val="317289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BB5B-5534-416B-9A25-06260DDC0559}"/>
              </a:ext>
            </a:extLst>
          </p:cNvPr>
          <p:cNvSpPr>
            <a:spLocks noGrp="1"/>
          </p:cNvSpPr>
          <p:nvPr>
            <p:ph type="title"/>
          </p:nvPr>
        </p:nvSpPr>
        <p:spPr/>
        <p:txBody>
          <a:bodyPr/>
          <a:lstStyle/>
          <a:p>
            <a:r>
              <a:rPr lang="en-GB" dirty="0" err="1"/>
              <a:t>Financieren</a:t>
            </a:r>
            <a:r>
              <a:rPr lang="en-GB" dirty="0"/>
              <a:t> </a:t>
            </a:r>
            <a:r>
              <a:rPr lang="en-GB" dirty="0" err="1"/>
              <a:t>Taxonomie</a:t>
            </a:r>
            <a:r>
              <a:rPr lang="en-GB" dirty="0"/>
              <a:t> (FT)</a:t>
            </a:r>
          </a:p>
        </p:txBody>
      </p:sp>
      <p:sp>
        <p:nvSpPr>
          <p:cNvPr id="7" name="Tijdelijke aanduiding voor inhoud 2">
            <a:extLst>
              <a:ext uri="{FF2B5EF4-FFF2-40B4-BE49-F238E27FC236}">
                <a16:creationId xmlns:a16="http://schemas.microsoft.com/office/drawing/2014/main" id="{6D9D1DAD-8F47-430E-9B3D-2E3AD67AAC01}"/>
              </a:ext>
            </a:extLst>
          </p:cNvPr>
          <p:cNvSpPr txBox="1">
            <a:spLocks/>
          </p:cNvSpPr>
          <p:nvPr/>
        </p:nvSpPr>
        <p:spPr>
          <a:xfrm>
            <a:off x="974400" y="1476000"/>
            <a:ext cx="10293120" cy="3592957"/>
          </a:xfrm>
          <a:prstGeom prst="rect">
            <a:avLst/>
          </a:prstGeom>
        </p:spPr>
        <p:txBody>
          <a:bodyPr vert="horz" lIns="91440" tIns="45720" rIns="91440" bIns="45720" rtlCol="0" anchor="t" anchorCtr="0">
            <a:norm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60363" indent="-360363" algn="l"/>
            <a:r>
              <a:rPr lang="nl-NL" sz="1760" dirty="0">
                <a:solidFill>
                  <a:srgbClr val="002060"/>
                </a:solidFill>
                <a:ea typeface="Calibri" panose="020F0502020204030204" pitchFamily="34" charset="0"/>
              </a:rPr>
              <a:t>De FT bestaat uit twee delen:</a:t>
            </a:r>
          </a:p>
          <a:p>
            <a:pPr algn="l"/>
            <a:endParaRPr lang="nl-NL" sz="1760" dirty="0">
              <a:solidFill>
                <a:srgbClr val="002060"/>
              </a:solidFill>
              <a:ea typeface="Calibri" panose="020F0502020204030204" pitchFamily="34" charset="0"/>
            </a:endParaRPr>
          </a:p>
          <a:p>
            <a:pPr marL="720725" lvl="1" indent="-360363">
              <a:buFont typeface="+mj-lt"/>
              <a:buAutoNum type="arabicPeriod"/>
            </a:pPr>
            <a:r>
              <a:rPr lang="nl-NL" sz="1760" dirty="0">
                <a:solidFill>
                  <a:srgbClr val="002060"/>
                </a:solidFill>
                <a:ea typeface="Calibri" panose="020F0502020204030204" pitchFamily="34" charset="0"/>
              </a:rPr>
              <a:t>De SBR jaarrekening (marketingtechnische naam van de kredietrapportage aan de banken)</a:t>
            </a:r>
          </a:p>
          <a:p>
            <a:pPr marL="1081088" lvl="2" indent="-360363">
              <a:buFont typeface="+mj-lt"/>
              <a:buAutoNum type="alphaLcPeriod"/>
            </a:pPr>
            <a:r>
              <a:rPr lang="nl-NL" sz="1760" dirty="0">
                <a:solidFill>
                  <a:srgbClr val="002060"/>
                </a:solidFill>
                <a:ea typeface="Calibri" panose="020F0502020204030204" pitchFamily="34" charset="0"/>
              </a:rPr>
              <a:t>De SBR jaarrekening voor rechtspersonen (volledig en beperkt)</a:t>
            </a:r>
          </a:p>
          <a:p>
            <a:pPr marL="1081088" lvl="2" indent="-360363">
              <a:buFont typeface="+mj-lt"/>
              <a:buAutoNum type="alphaLcPeriod"/>
            </a:pPr>
            <a:r>
              <a:rPr lang="nl-NL" sz="1760" dirty="0">
                <a:solidFill>
                  <a:srgbClr val="002060"/>
                </a:solidFill>
                <a:ea typeface="Calibri" panose="020F0502020204030204" pitchFamily="34" charset="0"/>
              </a:rPr>
              <a:t>De SBR jaarrekening voor natuurlijke personen</a:t>
            </a:r>
          </a:p>
          <a:p>
            <a:pPr marL="1081088" lvl="2" indent="-360363">
              <a:buFont typeface="+mj-lt"/>
              <a:buAutoNum type="alphaLcPeriod"/>
            </a:pPr>
            <a:r>
              <a:rPr lang="nl-NL" sz="1760" dirty="0">
                <a:solidFill>
                  <a:srgbClr val="002060"/>
                </a:solidFill>
                <a:ea typeface="Calibri" panose="020F0502020204030204" pitchFamily="34" charset="0"/>
              </a:rPr>
              <a:t>100% hergebruik van de NT</a:t>
            </a:r>
          </a:p>
          <a:p>
            <a:pPr marL="1081088" lvl="2" indent="-360363">
              <a:buFont typeface="+mj-lt"/>
              <a:buAutoNum type="alphaLcPeriod"/>
            </a:pPr>
            <a:r>
              <a:rPr lang="nl-NL" sz="1760" dirty="0">
                <a:solidFill>
                  <a:srgbClr val="002060"/>
                </a:solidFill>
                <a:cs typeface="Arial" panose="020B0604020202020204" pitchFamily="34" charset="0"/>
              </a:rPr>
              <a:t>Je kan kiezen voor welke W&amp;V-indeling - Categoraal of Functioneel</a:t>
            </a:r>
          </a:p>
          <a:p>
            <a:pPr marL="1081088" lvl="2" indent="-360363">
              <a:buFont typeface="+mj-lt"/>
              <a:buAutoNum type="alphaLcPeriod"/>
            </a:pPr>
            <a:r>
              <a:rPr lang="nl-NL" sz="1760" dirty="0">
                <a:solidFill>
                  <a:srgbClr val="002060"/>
                </a:solidFill>
                <a:cs typeface="Arial" panose="020B0604020202020204" pitchFamily="34" charset="0"/>
              </a:rPr>
              <a:t>Je kan kiezen voor enkelvoudig of enkelvoudig &amp; geconsolideerd. </a:t>
            </a:r>
          </a:p>
          <a:p>
            <a:pPr marL="1081088" lvl="2" indent="-360363"/>
            <a:endParaRPr lang="nl-NL" sz="1760" dirty="0">
              <a:solidFill>
                <a:srgbClr val="002060"/>
              </a:solidFill>
              <a:ea typeface="Calibri" panose="020F0502020204030204" pitchFamily="34" charset="0"/>
            </a:endParaRPr>
          </a:p>
          <a:p>
            <a:pPr marL="720725" lvl="1" indent="-360363">
              <a:buFont typeface="+mj-lt"/>
              <a:buAutoNum type="arabicPeriod"/>
            </a:pPr>
            <a:r>
              <a:rPr lang="nl-NL" sz="1760" dirty="0">
                <a:solidFill>
                  <a:srgbClr val="002060"/>
                </a:solidFill>
                <a:ea typeface="Calibri" panose="020F0502020204030204" pitchFamily="34" charset="0"/>
              </a:rPr>
              <a:t>De Financieringsaanvraag</a:t>
            </a:r>
          </a:p>
        </p:txBody>
      </p:sp>
    </p:spTree>
    <p:extLst>
      <p:ext uri="{BB962C8B-B14F-4D97-AF65-F5344CB8AC3E}">
        <p14:creationId xmlns:p14="http://schemas.microsoft.com/office/powerpoint/2010/main" val="9081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2F43DC-5793-4E74-ABE8-7D335FF4A8DC}"/>
              </a:ext>
            </a:extLst>
          </p:cNvPr>
          <p:cNvSpPr>
            <a:spLocks noGrp="1"/>
          </p:cNvSpPr>
          <p:nvPr>
            <p:ph type="title"/>
          </p:nvPr>
        </p:nvSpPr>
        <p:spPr/>
        <p:txBody>
          <a:bodyPr/>
          <a:lstStyle/>
          <a:p>
            <a:r>
              <a:rPr lang="nl-NL" dirty="0"/>
              <a:t>Inhoudsopgave</a:t>
            </a:r>
          </a:p>
        </p:txBody>
      </p:sp>
      <p:sp>
        <p:nvSpPr>
          <p:cNvPr id="8" name="Content Placeholder 2">
            <a:extLst>
              <a:ext uri="{FF2B5EF4-FFF2-40B4-BE49-F238E27FC236}">
                <a16:creationId xmlns:a16="http://schemas.microsoft.com/office/drawing/2014/main" id="{9B1C11AD-7A2C-4045-807F-DFC13D7EE76E}"/>
              </a:ext>
            </a:extLst>
          </p:cNvPr>
          <p:cNvSpPr>
            <a:spLocks noGrp="1"/>
          </p:cNvSpPr>
          <p:nvPr>
            <p:ph idx="1"/>
          </p:nvPr>
        </p:nvSpPr>
        <p:spPr>
          <a:xfrm>
            <a:off x="838200" y="1825625"/>
            <a:ext cx="10515600" cy="4093394"/>
          </a:xfrm>
        </p:spPr>
        <p:txBody>
          <a:bodyPr>
            <a:normAutofit/>
          </a:bodyPr>
          <a:lstStyle/>
          <a:p>
            <a:pPr marL="354013" indent="-354013"/>
            <a:r>
              <a:rPr lang="en-US" sz="3600" dirty="0" err="1">
                <a:solidFill>
                  <a:srgbClr val="002060"/>
                </a:solidFill>
              </a:rPr>
              <a:t>Introductie</a:t>
            </a:r>
            <a:r>
              <a:rPr lang="en-US" sz="3600" dirty="0">
                <a:solidFill>
                  <a:srgbClr val="002060"/>
                </a:solidFill>
              </a:rPr>
              <a:t> SBR &amp; XBRL</a:t>
            </a:r>
          </a:p>
          <a:p>
            <a:pPr marL="354013" indent="-354013"/>
            <a:endParaRPr lang="en-US" sz="3600" dirty="0">
              <a:solidFill>
                <a:srgbClr val="002060"/>
              </a:solidFill>
            </a:endParaRPr>
          </a:p>
          <a:p>
            <a:pPr marL="354013" indent="-354013"/>
            <a:r>
              <a:rPr lang="en-US" sz="3600" dirty="0" err="1">
                <a:solidFill>
                  <a:srgbClr val="002060"/>
                </a:solidFill>
              </a:rPr>
              <a:t>Taxonomieën</a:t>
            </a:r>
            <a:endParaRPr lang="en-US" sz="3600" dirty="0">
              <a:solidFill>
                <a:srgbClr val="002060"/>
              </a:solidFill>
            </a:endParaRPr>
          </a:p>
          <a:p>
            <a:pPr marL="354013" indent="-354013"/>
            <a:endParaRPr lang="en-US" sz="3600" dirty="0">
              <a:solidFill>
                <a:srgbClr val="002060"/>
              </a:solidFill>
            </a:endParaRPr>
          </a:p>
          <a:p>
            <a:pPr marL="354013" indent="-354013"/>
            <a:r>
              <a:rPr lang="en-US" sz="3600" dirty="0" err="1">
                <a:solidFill>
                  <a:srgbClr val="002060"/>
                </a:solidFill>
              </a:rPr>
              <a:t>Proces</a:t>
            </a:r>
            <a:r>
              <a:rPr lang="en-US" sz="3600" dirty="0">
                <a:solidFill>
                  <a:srgbClr val="002060"/>
                </a:solidFill>
              </a:rPr>
              <a:t> </a:t>
            </a:r>
            <a:r>
              <a:rPr lang="en-US" sz="3600" dirty="0" err="1">
                <a:solidFill>
                  <a:srgbClr val="002060"/>
                </a:solidFill>
              </a:rPr>
              <a:t>en</a:t>
            </a:r>
            <a:r>
              <a:rPr lang="en-US" sz="3600" dirty="0">
                <a:solidFill>
                  <a:srgbClr val="002060"/>
                </a:solidFill>
              </a:rPr>
              <a:t> </a:t>
            </a:r>
            <a:r>
              <a:rPr lang="en-US" sz="3600" dirty="0" err="1">
                <a:solidFill>
                  <a:srgbClr val="002060"/>
                </a:solidFill>
              </a:rPr>
              <a:t>techniek</a:t>
            </a:r>
            <a:endParaRPr lang="en-US" sz="3600" dirty="0">
              <a:solidFill>
                <a:srgbClr val="002060"/>
              </a:solidFill>
            </a:endParaRPr>
          </a:p>
        </p:txBody>
      </p:sp>
    </p:spTree>
    <p:extLst>
      <p:ext uri="{BB962C8B-B14F-4D97-AF65-F5344CB8AC3E}">
        <p14:creationId xmlns:p14="http://schemas.microsoft.com/office/powerpoint/2010/main" val="1235972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BB5B-5534-416B-9A25-06260DDC0559}"/>
              </a:ext>
            </a:extLst>
          </p:cNvPr>
          <p:cNvSpPr>
            <a:spLocks noGrp="1"/>
          </p:cNvSpPr>
          <p:nvPr>
            <p:ph type="title"/>
          </p:nvPr>
        </p:nvSpPr>
        <p:spPr/>
        <p:txBody>
          <a:bodyPr/>
          <a:lstStyle/>
          <a:p>
            <a:r>
              <a:rPr lang="en-GB" dirty="0" err="1"/>
              <a:t>Vastgoed</a:t>
            </a:r>
            <a:r>
              <a:rPr lang="en-GB" dirty="0"/>
              <a:t> </a:t>
            </a:r>
            <a:r>
              <a:rPr lang="en-GB" dirty="0" err="1"/>
              <a:t>Taxonomie</a:t>
            </a:r>
            <a:r>
              <a:rPr lang="en-GB" dirty="0"/>
              <a:t> (VT)</a:t>
            </a:r>
          </a:p>
        </p:txBody>
      </p:sp>
      <p:sp>
        <p:nvSpPr>
          <p:cNvPr id="6" name="Rectangle 5">
            <a:extLst>
              <a:ext uri="{FF2B5EF4-FFF2-40B4-BE49-F238E27FC236}">
                <a16:creationId xmlns:a16="http://schemas.microsoft.com/office/drawing/2014/main" id="{F3CB530E-9E00-4AC9-821A-A1D8B24DE5F6}"/>
              </a:ext>
            </a:extLst>
          </p:cNvPr>
          <p:cNvSpPr/>
          <p:nvPr/>
        </p:nvSpPr>
        <p:spPr>
          <a:xfrm>
            <a:off x="7724184" y="2139136"/>
            <a:ext cx="2970233" cy="2089454"/>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endParaRPr>
          </a:p>
        </p:txBody>
      </p:sp>
      <p:sp>
        <p:nvSpPr>
          <p:cNvPr id="8" name="Rectangle 7">
            <a:extLst>
              <a:ext uri="{FF2B5EF4-FFF2-40B4-BE49-F238E27FC236}">
                <a16:creationId xmlns:a16="http://schemas.microsoft.com/office/drawing/2014/main" id="{4FF54F69-B6F2-485F-A8B2-DD7D39873530}"/>
              </a:ext>
            </a:extLst>
          </p:cNvPr>
          <p:cNvSpPr/>
          <p:nvPr/>
        </p:nvSpPr>
        <p:spPr>
          <a:xfrm>
            <a:off x="7724184" y="4458268"/>
            <a:ext cx="2970233" cy="613243"/>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endParaRPr>
          </a:p>
        </p:txBody>
      </p:sp>
      <p:sp>
        <p:nvSpPr>
          <p:cNvPr id="16" name="Rectangle: Rounded Corners 15">
            <a:extLst>
              <a:ext uri="{FF2B5EF4-FFF2-40B4-BE49-F238E27FC236}">
                <a16:creationId xmlns:a16="http://schemas.microsoft.com/office/drawing/2014/main" id="{191ED300-9018-43C0-A517-E95F23792899}"/>
              </a:ext>
            </a:extLst>
          </p:cNvPr>
          <p:cNvSpPr/>
          <p:nvPr/>
        </p:nvSpPr>
        <p:spPr>
          <a:xfrm>
            <a:off x="7871939" y="1610159"/>
            <a:ext cx="2645561" cy="3630582"/>
          </a:xfrm>
          <a:prstGeom prst="roundRect">
            <a:avLst/>
          </a:prstGeom>
          <a:solidFill>
            <a:schemeClr val="accent1">
              <a:lumMod val="60000"/>
              <a:lumOff val="40000"/>
            </a:schemeClr>
          </a:solidFill>
          <a:ln w="38100">
            <a:noFill/>
          </a:ln>
        </p:spPr>
        <p:style>
          <a:lnRef idx="2">
            <a:schemeClr val="accent1"/>
          </a:lnRef>
          <a:fillRef idx="1">
            <a:schemeClr val="lt1"/>
          </a:fillRef>
          <a:effectRef idx="0">
            <a:schemeClr val="accent1"/>
          </a:effectRef>
          <a:fontRef idx="minor">
            <a:schemeClr val="dk1"/>
          </a:fontRef>
        </p:style>
        <p:txBody>
          <a:bodyPr lIns="288000" tIns="144000" rtlCol="0" anchor="t"/>
          <a:lstStyle/>
          <a:p>
            <a:r>
              <a:rPr lang="nl-NL" sz="1400" b="1">
                <a:solidFill>
                  <a:schemeClr val="bg1"/>
                </a:solidFill>
              </a:rPr>
              <a:t>Financiering vastgoed</a:t>
            </a:r>
            <a:endParaRPr lang="en-US" sz="1400" b="1" dirty="0">
              <a:solidFill>
                <a:schemeClr val="bg1"/>
              </a:solidFill>
            </a:endParaRPr>
          </a:p>
        </p:txBody>
      </p:sp>
      <p:sp>
        <p:nvSpPr>
          <p:cNvPr id="17" name="Rectangle 16">
            <a:extLst>
              <a:ext uri="{FF2B5EF4-FFF2-40B4-BE49-F238E27FC236}">
                <a16:creationId xmlns:a16="http://schemas.microsoft.com/office/drawing/2014/main" id="{65E60281-A8DF-4391-B2D7-888AE6DE0F37}"/>
              </a:ext>
            </a:extLst>
          </p:cNvPr>
          <p:cNvSpPr/>
          <p:nvPr/>
        </p:nvSpPr>
        <p:spPr>
          <a:xfrm>
            <a:off x="8070550" y="2226408"/>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SBR Huurinformatie</a:t>
            </a:r>
          </a:p>
        </p:txBody>
      </p:sp>
      <p:sp>
        <p:nvSpPr>
          <p:cNvPr id="18" name="Rectangle 17">
            <a:extLst>
              <a:ext uri="{FF2B5EF4-FFF2-40B4-BE49-F238E27FC236}">
                <a16:creationId xmlns:a16="http://schemas.microsoft.com/office/drawing/2014/main" id="{8F9AFD99-79FB-426C-A0EA-D43C90E4A20C}"/>
              </a:ext>
            </a:extLst>
          </p:cNvPr>
          <p:cNvSpPr/>
          <p:nvPr/>
        </p:nvSpPr>
        <p:spPr>
          <a:xfrm>
            <a:off x="8070550" y="2626109"/>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SBR Gebouwinformatie</a:t>
            </a:r>
          </a:p>
        </p:txBody>
      </p:sp>
      <p:sp>
        <p:nvSpPr>
          <p:cNvPr id="19" name="Rectangle 18">
            <a:extLst>
              <a:ext uri="{FF2B5EF4-FFF2-40B4-BE49-F238E27FC236}">
                <a16:creationId xmlns:a16="http://schemas.microsoft.com/office/drawing/2014/main" id="{11C07FF2-8142-4078-B975-A249F5CA8F37}"/>
              </a:ext>
            </a:extLst>
          </p:cNvPr>
          <p:cNvSpPr/>
          <p:nvPr/>
        </p:nvSpPr>
        <p:spPr>
          <a:xfrm>
            <a:off x="8070550" y="3025810"/>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SBR Opdrachtbrief</a:t>
            </a:r>
          </a:p>
        </p:txBody>
      </p:sp>
      <p:sp>
        <p:nvSpPr>
          <p:cNvPr id="20" name="Rectangle 19">
            <a:extLst>
              <a:ext uri="{FF2B5EF4-FFF2-40B4-BE49-F238E27FC236}">
                <a16:creationId xmlns:a16="http://schemas.microsoft.com/office/drawing/2014/main" id="{BA3496DA-D51B-4225-9630-BFB981BC97E2}"/>
              </a:ext>
            </a:extLst>
          </p:cNvPr>
          <p:cNvSpPr/>
          <p:nvPr/>
        </p:nvSpPr>
        <p:spPr>
          <a:xfrm>
            <a:off x="8070550" y="4602521"/>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Duurzaamheidsmodel</a:t>
            </a:r>
          </a:p>
        </p:txBody>
      </p:sp>
      <p:sp>
        <p:nvSpPr>
          <p:cNvPr id="21" name="Rectangle 20">
            <a:extLst>
              <a:ext uri="{FF2B5EF4-FFF2-40B4-BE49-F238E27FC236}">
                <a16:creationId xmlns:a16="http://schemas.microsoft.com/office/drawing/2014/main" id="{95E5B8E7-0BA7-4A69-B013-0FCF1227E3B0}"/>
              </a:ext>
            </a:extLst>
          </p:cNvPr>
          <p:cNvSpPr/>
          <p:nvPr/>
        </p:nvSpPr>
        <p:spPr>
          <a:xfrm>
            <a:off x="8070550" y="3425511"/>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SBR Taxatierapport</a:t>
            </a:r>
          </a:p>
        </p:txBody>
      </p:sp>
      <p:sp>
        <p:nvSpPr>
          <p:cNvPr id="22" name="Rectangle 21">
            <a:extLst>
              <a:ext uri="{FF2B5EF4-FFF2-40B4-BE49-F238E27FC236}">
                <a16:creationId xmlns:a16="http://schemas.microsoft.com/office/drawing/2014/main" id="{BF8752E9-4FC3-406C-941F-271F14B9CD60}"/>
              </a:ext>
            </a:extLst>
          </p:cNvPr>
          <p:cNvSpPr/>
          <p:nvPr/>
        </p:nvSpPr>
        <p:spPr>
          <a:xfrm>
            <a:off x="8070550" y="3820448"/>
            <a:ext cx="2116450" cy="324737"/>
          </a:xfrm>
          <a:prstGeom prst="rect">
            <a:avLst/>
          </a:prstGeom>
          <a:noFill/>
          <a:ln w="317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0" lvl="0" indent="0" algn="ctr" defTabSz="444500">
              <a:lnSpc>
                <a:spcPct val="90000"/>
              </a:lnSpc>
              <a:spcBef>
                <a:spcPct val="0"/>
              </a:spcBef>
              <a:spcAft>
                <a:spcPct val="35000"/>
              </a:spcAft>
              <a:buNone/>
            </a:pPr>
            <a:r>
              <a:rPr lang="nl-NL" sz="1100" kern="1200" dirty="0">
                <a:solidFill>
                  <a:schemeClr val="bg1"/>
                </a:solidFill>
              </a:rPr>
              <a:t>SBR Conformiteitsscore</a:t>
            </a:r>
          </a:p>
        </p:txBody>
      </p:sp>
      <p:sp>
        <p:nvSpPr>
          <p:cNvPr id="23" name="Rectangle 22">
            <a:extLst>
              <a:ext uri="{FF2B5EF4-FFF2-40B4-BE49-F238E27FC236}">
                <a16:creationId xmlns:a16="http://schemas.microsoft.com/office/drawing/2014/main" id="{B3F9C7CE-123A-4359-B600-4B04865B26DC}"/>
              </a:ext>
            </a:extLst>
          </p:cNvPr>
          <p:cNvSpPr/>
          <p:nvPr/>
        </p:nvSpPr>
        <p:spPr>
          <a:xfrm>
            <a:off x="6043425" y="4602521"/>
            <a:ext cx="1668026" cy="287560"/>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r">
              <a:lnSpc>
                <a:spcPts val="1400"/>
              </a:lnSpc>
              <a:spcBef>
                <a:spcPts val="600"/>
              </a:spcBef>
            </a:pPr>
            <a:r>
              <a:rPr lang="nl-NL" sz="1000" dirty="0">
                <a:solidFill>
                  <a:schemeClr val="tx1"/>
                </a:solidFill>
              </a:rPr>
              <a:t>Dataproducten</a:t>
            </a:r>
            <a:br>
              <a:rPr lang="nl-NL" sz="1000" b="1" dirty="0">
                <a:solidFill>
                  <a:schemeClr val="tx1"/>
                </a:solidFill>
              </a:rPr>
            </a:br>
            <a:r>
              <a:rPr lang="nl-NL" sz="1000" b="1" dirty="0">
                <a:solidFill>
                  <a:schemeClr val="tx1"/>
                </a:solidFill>
              </a:rPr>
              <a:t>DUURZAAMHEID</a:t>
            </a:r>
            <a:endParaRPr lang="en-US" sz="1000" b="1" dirty="0">
              <a:solidFill>
                <a:schemeClr val="tx1"/>
              </a:solidFill>
            </a:endParaRPr>
          </a:p>
        </p:txBody>
      </p:sp>
      <p:sp>
        <p:nvSpPr>
          <p:cNvPr id="24" name="Rectangle 23">
            <a:extLst>
              <a:ext uri="{FF2B5EF4-FFF2-40B4-BE49-F238E27FC236}">
                <a16:creationId xmlns:a16="http://schemas.microsoft.com/office/drawing/2014/main" id="{4294F005-B74B-4FF3-B597-01E2D534488C}"/>
              </a:ext>
            </a:extLst>
          </p:cNvPr>
          <p:cNvSpPr/>
          <p:nvPr/>
        </p:nvSpPr>
        <p:spPr>
          <a:xfrm>
            <a:off x="6043425" y="2226408"/>
            <a:ext cx="1668026" cy="287560"/>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rtlCol="0" anchor="ctr"/>
          <a:lstStyle/>
          <a:p>
            <a:pPr algn="r">
              <a:lnSpc>
                <a:spcPts val="1400"/>
              </a:lnSpc>
              <a:spcBef>
                <a:spcPts val="600"/>
              </a:spcBef>
            </a:pPr>
            <a:r>
              <a:rPr lang="nl-NL" sz="1000" dirty="0">
                <a:solidFill>
                  <a:schemeClr val="tx1"/>
                </a:solidFill>
              </a:rPr>
              <a:t>Dataproducten</a:t>
            </a:r>
            <a:br>
              <a:rPr lang="nl-NL" sz="1000" dirty="0">
                <a:solidFill>
                  <a:schemeClr val="tx1"/>
                </a:solidFill>
              </a:rPr>
            </a:br>
            <a:r>
              <a:rPr lang="nl-NL" sz="1000" b="1" dirty="0">
                <a:solidFill>
                  <a:schemeClr val="tx1"/>
                </a:solidFill>
              </a:rPr>
              <a:t>ALGEMEEN</a:t>
            </a:r>
            <a:endParaRPr lang="en-US" sz="1000" b="1" dirty="0">
              <a:solidFill>
                <a:schemeClr val="tx1"/>
              </a:solidFill>
            </a:endParaRPr>
          </a:p>
        </p:txBody>
      </p:sp>
      <p:sp>
        <p:nvSpPr>
          <p:cNvPr id="26" name="Tijdelijke aanduiding voor inhoud 2">
            <a:extLst>
              <a:ext uri="{FF2B5EF4-FFF2-40B4-BE49-F238E27FC236}">
                <a16:creationId xmlns:a16="http://schemas.microsoft.com/office/drawing/2014/main" id="{1553BEF2-F4D6-4A43-8F9A-BE4AD59B932E}"/>
              </a:ext>
            </a:extLst>
          </p:cNvPr>
          <p:cNvSpPr txBox="1">
            <a:spLocks/>
          </p:cNvSpPr>
          <p:nvPr/>
        </p:nvSpPr>
        <p:spPr>
          <a:xfrm>
            <a:off x="838199" y="1449388"/>
            <a:ext cx="4545843" cy="3959225"/>
          </a:xfrm>
          <a:prstGeom prst="rect">
            <a:avLst/>
          </a:prstGeom>
        </p:spPr>
        <p:txBody>
          <a:bodyPr vert="horz" lIns="91440" tIns="45720" rIns="91440" bIns="45720" rtlCol="0" anchor="t"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nl-NL" dirty="0">
                <a:solidFill>
                  <a:srgbClr val="002060"/>
                </a:solidFill>
                <a:ea typeface="Calibri" panose="020F0502020204030204" pitchFamily="34" charset="0"/>
              </a:rPr>
              <a:t>De vastgoed taxonomie 15 (VT15) bestaat uit meerdere dataproducten:</a:t>
            </a:r>
          </a:p>
          <a:p>
            <a:pPr algn="l"/>
            <a:endParaRPr lang="nl-NL" dirty="0">
              <a:solidFill>
                <a:srgbClr val="002060"/>
              </a:solidFill>
              <a:ea typeface="Calibri" panose="020F0502020204030204" pitchFamily="34" charset="0"/>
            </a:endParaRPr>
          </a:p>
          <a:p>
            <a:pPr marL="342900" indent="-342900" algn="l">
              <a:spcBef>
                <a:spcPts val="600"/>
              </a:spcBef>
              <a:buAutoNum type="arabicPeriod"/>
            </a:pPr>
            <a:r>
              <a:rPr lang="nl-NL" b="1" dirty="0">
                <a:solidFill>
                  <a:srgbClr val="002060"/>
                </a:solidFill>
                <a:ea typeface="Calibri" panose="020F0502020204030204" pitchFamily="34" charset="0"/>
              </a:rPr>
              <a:t>Huurinformatie</a:t>
            </a:r>
            <a:r>
              <a:rPr lang="nl-NL" dirty="0">
                <a:solidFill>
                  <a:srgbClr val="002060"/>
                </a:solidFill>
                <a:ea typeface="Calibri" panose="020F0502020204030204" pitchFamily="34" charset="0"/>
              </a:rPr>
              <a:t> – de vastgoedeigenaar is met dit product in staat om informatie m.b.t. huurcontracten te delen met de bank</a:t>
            </a:r>
          </a:p>
          <a:p>
            <a:pPr marL="342900" indent="-342900" algn="l">
              <a:spcBef>
                <a:spcPts val="600"/>
              </a:spcBef>
              <a:buAutoNum type="arabicPeriod"/>
            </a:pPr>
            <a:r>
              <a:rPr lang="nl-NL" b="1" dirty="0">
                <a:solidFill>
                  <a:srgbClr val="002060"/>
                </a:solidFill>
                <a:ea typeface="Calibri" panose="020F0502020204030204" pitchFamily="34" charset="0"/>
              </a:rPr>
              <a:t>Gebouwinformatie</a:t>
            </a:r>
            <a:r>
              <a:rPr lang="nl-NL" dirty="0">
                <a:solidFill>
                  <a:srgbClr val="002060"/>
                </a:solidFill>
                <a:ea typeface="Calibri" panose="020F0502020204030204" pitchFamily="34" charset="0"/>
              </a:rPr>
              <a:t> – de vastgoedeigenaar kan met dit product gebouw specifieke informatie delen met de bank </a:t>
            </a:r>
          </a:p>
          <a:p>
            <a:pPr marL="342900" indent="-342900" algn="l">
              <a:spcBef>
                <a:spcPts val="600"/>
              </a:spcBef>
              <a:buAutoNum type="arabicPeriod"/>
            </a:pPr>
            <a:r>
              <a:rPr lang="nl-NL" b="1" dirty="0">
                <a:solidFill>
                  <a:srgbClr val="002060"/>
                </a:solidFill>
                <a:ea typeface="Calibri" panose="020F0502020204030204" pitchFamily="34" charset="0"/>
              </a:rPr>
              <a:t>Opdrachtbrief</a:t>
            </a:r>
            <a:r>
              <a:rPr lang="nl-NL" dirty="0">
                <a:solidFill>
                  <a:srgbClr val="002060"/>
                </a:solidFill>
                <a:ea typeface="Calibri" panose="020F0502020204030204" pitchFamily="34" charset="0"/>
              </a:rPr>
              <a:t> – een digitale verstrekking van een taxatieopdracht vanuit de bank aan de taxateur</a:t>
            </a:r>
          </a:p>
          <a:p>
            <a:pPr marL="342900" indent="-342900" algn="l">
              <a:spcBef>
                <a:spcPts val="600"/>
              </a:spcBef>
              <a:buAutoNum type="arabicPeriod"/>
            </a:pPr>
            <a:r>
              <a:rPr lang="nl-NL" b="1" dirty="0">
                <a:solidFill>
                  <a:srgbClr val="002060"/>
                </a:solidFill>
                <a:ea typeface="Calibri" panose="020F0502020204030204" pitchFamily="34" charset="0"/>
              </a:rPr>
              <a:t>Taxatierapport</a:t>
            </a:r>
            <a:r>
              <a:rPr lang="nl-NL" dirty="0">
                <a:solidFill>
                  <a:srgbClr val="002060"/>
                </a:solidFill>
                <a:ea typeface="Calibri" panose="020F0502020204030204" pitchFamily="34" charset="0"/>
              </a:rPr>
              <a:t> – dient als standaard format om taxatie informatie te delen met de financier</a:t>
            </a:r>
          </a:p>
          <a:p>
            <a:pPr marL="342900" indent="-342900" algn="l">
              <a:spcBef>
                <a:spcPts val="600"/>
              </a:spcBef>
              <a:buAutoNum type="arabicPeriod"/>
            </a:pPr>
            <a:r>
              <a:rPr lang="nl-NL" b="1" dirty="0">
                <a:solidFill>
                  <a:srgbClr val="002060"/>
                </a:solidFill>
                <a:ea typeface="Calibri" panose="020F0502020204030204" pitchFamily="34" charset="0"/>
              </a:rPr>
              <a:t>Conformiteitsscore</a:t>
            </a:r>
            <a:r>
              <a:rPr lang="nl-NL" dirty="0">
                <a:solidFill>
                  <a:srgbClr val="002060"/>
                </a:solidFill>
                <a:ea typeface="Calibri" panose="020F0502020204030204" pitchFamily="34" charset="0"/>
              </a:rPr>
              <a:t> – is het document waaruit blijkt dat de aangeleverde waardebepaling op basis van huidige gegevens en modellen geen additioneel onderzoek noodzakelijk is</a:t>
            </a:r>
          </a:p>
          <a:p>
            <a:pPr marL="342900" indent="-342900" algn="l">
              <a:spcBef>
                <a:spcPts val="600"/>
              </a:spcBef>
              <a:buAutoNum type="arabicPeriod"/>
            </a:pPr>
            <a:r>
              <a:rPr lang="nl-NL" b="1" dirty="0">
                <a:solidFill>
                  <a:srgbClr val="002060"/>
                </a:solidFill>
                <a:ea typeface="Calibri" panose="020F0502020204030204" pitchFamily="34" charset="0"/>
              </a:rPr>
              <a:t>Duurzaamheidsmodel</a:t>
            </a:r>
            <a:r>
              <a:rPr lang="nl-NL" dirty="0">
                <a:solidFill>
                  <a:srgbClr val="002060"/>
                </a:solidFill>
                <a:ea typeface="Calibri" panose="020F0502020204030204" pitchFamily="34" charset="0"/>
              </a:rPr>
              <a:t> – de taxateur kan met dit product duurzaamheid gerelateerde informatie delen met de bank</a:t>
            </a:r>
          </a:p>
          <a:p>
            <a:pPr algn="l"/>
            <a:endParaRPr lang="nl-NL" dirty="0">
              <a:solidFill>
                <a:srgbClr val="002060"/>
              </a:solidFill>
              <a:ea typeface="Calibri" panose="020F0502020204030204" pitchFamily="34" charset="0"/>
            </a:endParaRPr>
          </a:p>
        </p:txBody>
      </p:sp>
    </p:spTree>
    <p:extLst>
      <p:ext uri="{BB962C8B-B14F-4D97-AF65-F5344CB8AC3E}">
        <p14:creationId xmlns:p14="http://schemas.microsoft.com/office/powerpoint/2010/main" val="170924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kruisjestabel en wat vind je daar…</a:t>
            </a:r>
          </a:p>
        </p:txBody>
      </p:sp>
      <p:pic>
        <p:nvPicPr>
          <p:cNvPr id="6" name="Afbeelding 5">
            <a:extLst>
              <a:ext uri="{FF2B5EF4-FFF2-40B4-BE49-F238E27FC236}">
                <a16:creationId xmlns:a16="http://schemas.microsoft.com/office/drawing/2014/main" id="{3F70CC49-182F-46E0-B1A0-E91B0C721632}"/>
              </a:ext>
            </a:extLst>
          </p:cNvPr>
          <p:cNvPicPr>
            <a:picLocks noChangeAspect="1"/>
          </p:cNvPicPr>
          <p:nvPr/>
        </p:nvPicPr>
        <p:blipFill>
          <a:blip r:embed="rId2"/>
          <a:stretch>
            <a:fillRect/>
          </a:stretch>
        </p:blipFill>
        <p:spPr>
          <a:xfrm>
            <a:off x="1978742" y="1405369"/>
            <a:ext cx="7833852" cy="4941353"/>
          </a:xfrm>
          <a:prstGeom prst="rect">
            <a:avLst/>
          </a:prstGeom>
        </p:spPr>
      </p:pic>
    </p:spTree>
    <p:extLst>
      <p:ext uri="{BB962C8B-B14F-4D97-AF65-F5344CB8AC3E}">
        <p14:creationId xmlns:p14="http://schemas.microsoft.com/office/powerpoint/2010/main" val="36149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….Rapportages….</a:t>
            </a:r>
          </a:p>
        </p:txBody>
      </p:sp>
      <p:pic>
        <p:nvPicPr>
          <p:cNvPr id="4" name="Afbeelding 3"/>
          <p:cNvPicPr>
            <a:picLocks noChangeAspect="1"/>
          </p:cNvPicPr>
          <p:nvPr/>
        </p:nvPicPr>
        <p:blipFill rotWithShape="1">
          <a:blip r:embed="rId2"/>
          <a:srcRect l="42375" t="17145" r="12738" b="36655"/>
          <a:stretch/>
        </p:blipFill>
        <p:spPr>
          <a:xfrm>
            <a:off x="2495600" y="1844824"/>
            <a:ext cx="7835780" cy="4536504"/>
          </a:xfrm>
          <a:prstGeom prst="rect">
            <a:avLst/>
          </a:prstGeom>
        </p:spPr>
      </p:pic>
      <p:sp>
        <p:nvSpPr>
          <p:cNvPr id="3" name="Ovaal 2"/>
          <p:cNvSpPr/>
          <p:nvPr/>
        </p:nvSpPr>
        <p:spPr>
          <a:xfrm>
            <a:off x="2225676" y="1988840"/>
            <a:ext cx="8334821"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948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…Concepten….</a:t>
            </a:r>
          </a:p>
        </p:txBody>
      </p:sp>
      <p:pic>
        <p:nvPicPr>
          <p:cNvPr id="4" name="Afbeelding 3"/>
          <p:cNvPicPr>
            <a:picLocks noChangeAspect="1"/>
          </p:cNvPicPr>
          <p:nvPr/>
        </p:nvPicPr>
        <p:blipFill rotWithShape="1">
          <a:blip r:embed="rId2"/>
          <a:srcRect l="-788" t="39199" r="49688" b="3402"/>
          <a:stretch/>
        </p:blipFill>
        <p:spPr>
          <a:xfrm>
            <a:off x="1991544" y="1390370"/>
            <a:ext cx="8468903" cy="5350998"/>
          </a:xfrm>
          <a:prstGeom prst="rect">
            <a:avLst/>
          </a:prstGeom>
        </p:spPr>
      </p:pic>
      <p:sp>
        <p:nvSpPr>
          <p:cNvPr id="3" name="Ovaal 2"/>
          <p:cNvSpPr/>
          <p:nvPr/>
        </p:nvSpPr>
        <p:spPr>
          <a:xfrm>
            <a:off x="1847528" y="1556792"/>
            <a:ext cx="7200800" cy="4968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790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Verbeterde documentatie</a:t>
            </a:r>
          </a:p>
        </p:txBody>
      </p:sp>
      <p:pic>
        <p:nvPicPr>
          <p:cNvPr id="4" name="Afbeelding 3">
            <a:extLst>
              <a:ext uri="{FF2B5EF4-FFF2-40B4-BE49-F238E27FC236}">
                <a16:creationId xmlns:a16="http://schemas.microsoft.com/office/drawing/2014/main" id="{B35A7389-37E0-4A35-8B07-0430890A77BB}"/>
              </a:ext>
            </a:extLst>
          </p:cNvPr>
          <p:cNvPicPr>
            <a:picLocks noChangeAspect="1"/>
          </p:cNvPicPr>
          <p:nvPr/>
        </p:nvPicPr>
        <p:blipFill>
          <a:blip r:embed="rId2"/>
          <a:stretch>
            <a:fillRect/>
          </a:stretch>
        </p:blipFill>
        <p:spPr>
          <a:xfrm>
            <a:off x="1061884" y="1341050"/>
            <a:ext cx="9318488" cy="4538640"/>
          </a:xfrm>
          <a:prstGeom prst="rect">
            <a:avLst/>
          </a:prstGeom>
        </p:spPr>
      </p:pic>
    </p:spTree>
    <p:extLst>
      <p:ext uri="{BB962C8B-B14F-4D97-AF65-F5344CB8AC3E}">
        <p14:creationId xmlns:p14="http://schemas.microsoft.com/office/powerpoint/2010/main" val="311351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BB5B-5534-416B-9A25-06260DDC0559}"/>
              </a:ext>
            </a:extLst>
          </p:cNvPr>
          <p:cNvSpPr>
            <a:spLocks noGrp="1"/>
          </p:cNvSpPr>
          <p:nvPr>
            <p:ph type="title"/>
          </p:nvPr>
        </p:nvSpPr>
        <p:spPr/>
        <p:txBody>
          <a:bodyPr/>
          <a:lstStyle/>
          <a:p>
            <a:r>
              <a:rPr lang="en-GB" altLang="nl-NL" dirty="0" err="1"/>
              <a:t>Uitdagingen</a:t>
            </a:r>
            <a:endParaRPr lang="en-GB" dirty="0"/>
          </a:p>
        </p:txBody>
      </p:sp>
      <p:pic>
        <p:nvPicPr>
          <p:cNvPr id="5" name="Afbeelding 4">
            <a:extLst>
              <a:ext uri="{FF2B5EF4-FFF2-40B4-BE49-F238E27FC236}">
                <a16:creationId xmlns:a16="http://schemas.microsoft.com/office/drawing/2014/main" id="{05254DF2-8BA2-4F77-A793-BBADAA6C2C04}"/>
              </a:ext>
            </a:extLst>
          </p:cNvPr>
          <p:cNvPicPr>
            <a:picLocks noChangeAspect="1"/>
          </p:cNvPicPr>
          <p:nvPr/>
        </p:nvPicPr>
        <p:blipFill rotWithShape="1">
          <a:blip r:embed="rId2"/>
          <a:srcRect l="40392" t="19368" r="24930" b="8877"/>
          <a:stretch/>
        </p:blipFill>
        <p:spPr>
          <a:xfrm>
            <a:off x="1080052" y="1267391"/>
            <a:ext cx="4489500" cy="5225484"/>
          </a:xfrm>
          <a:prstGeom prst="rect">
            <a:avLst/>
          </a:prstGeom>
        </p:spPr>
      </p:pic>
      <p:sp>
        <p:nvSpPr>
          <p:cNvPr id="6" name="Tijdelijke aanduiding voor inhoud 2">
            <a:extLst>
              <a:ext uri="{FF2B5EF4-FFF2-40B4-BE49-F238E27FC236}">
                <a16:creationId xmlns:a16="http://schemas.microsoft.com/office/drawing/2014/main" id="{DB7AEFDF-1370-45C4-A7CA-F50058E864AE}"/>
              </a:ext>
            </a:extLst>
          </p:cNvPr>
          <p:cNvSpPr txBox="1">
            <a:spLocks/>
          </p:cNvSpPr>
          <p:nvPr/>
        </p:nvSpPr>
        <p:spPr bwMode="gray">
          <a:xfrm>
            <a:off x="5943600" y="1351722"/>
            <a:ext cx="6112565" cy="4273826"/>
          </a:xfrm>
          <a:prstGeom prst="rect">
            <a:avLst/>
          </a:prstGeom>
        </p:spPr>
        <p:txBody>
          <a:bodyPr vert="horz" lIns="0" tIns="0" rIns="0" bIns="0" rtlCol="0">
            <a:noAutofit/>
          </a:bodyPr>
          <a:lstStyle>
            <a:lvl1pPr marL="201600" indent="-201600" algn="l" defTabSz="816485" rtl="0" eaLnBrk="1" latinLnBrk="0" hangingPunct="1">
              <a:lnSpc>
                <a:spcPct val="150000"/>
              </a:lnSpc>
              <a:spcBef>
                <a:spcPts val="0"/>
              </a:spcBef>
              <a:buFont typeface="Arial" panose="020B0604020202020204" pitchFamily="34" charset="0"/>
              <a:buChar char="•"/>
              <a:defRPr lang="fr-FR" sz="1400" b="0" i="0" u="none" strike="noStrike" kern="1200" baseline="0" smtClean="0">
                <a:solidFill>
                  <a:schemeClr val="bg1"/>
                </a:solidFill>
                <a:latin typeface="+mn-lt"/>
                <a:ea typeface="+mn-ea"/>
                <a:cs typeface="+mn-cs"/>
              </a:defRPr>
            </a:lvl1pPr>
            <a:lvl2pPr marL="403200" indent="-202527" algn="l" defTabSz="816485" rtl="0" eaLnBrk="1" latinLnBrk="0" hangingPunct="1">
              <a:lnSpc>
                <a:spcPct val="150000"/>
              </a:lnSpc>
              <a:spcBef>
                <a:spcPts val="0"/>
              </a:spcBef>
              <a:buFont typeface="Arial" pitchFamily="34" charset="0"/>
              <a:buChar char="•"/>
              <a:defRPr sz="1400" kern="1200">
                <a:solidFill>
                  <a:schemeClr val="bg1"/>
                </a:solidFill>
                <a:latin typeface="+mn-lt"/>
                <a:ea typeface="+mn-ea"/>
                <a:cs typeface="+mn-cs"/>
              </a:defRPr>
            </a:lvl2pPr>
            <a:lvl3pPr marL="604800" indent="-202527" algn="l" defTabSz="816485" rtl="0" eaLnBrk="1" latinLnBrk="0" hangingPunct="1">
              <a:lnSpc>
                <a:spcPct val="150000"/>
              </a:lnSpc>
              <a:spcBef>
                <a:spcPts val="0"/>
              </a:spcBef>
              <a:buFont typeface="Arial" pitchFamily="34" charset="0"/>
              <a:buChar char="•"/>
              <a:defRPr sz="1400" b="0" kern="1200">
                <a:solidFill>
                  <a:schemeClr val="bg1"/>
                </a:solidFill>
                <a:latin typeface="+mn-lt"/>
                <a:ea typeface="+mn-ea"/>
                <a:cs typeface="+mn-cs"/>
              </a:defRPr>
            </a:lvl3pPr>
            <a:lvl4pPr marL="0" indent="0" algn="l" defTabSz="816485" rtl="0" eaLnBrk="1" latinLnBrk="0" hangingPunct="1">
              <a:lnSpc>
                <a:spcPct val="150000"/>
              </a:lnSpc>
              <a:spcBef>
                <a:spcPts val="0"/>
              </a:spcBef>
              <a:buFont typeface="Arial" pitchFamily="34" charset="0"/>
              <a:buNone/>
              <a:defRPr sz="1400" b="1" kern="1200">
                <a:solidFill>
                  <a:schemeClr val="bg1"/>
                </a:solidFill>
                <a:latin typeface="+mn-lt"/>
                <a:ea typeface="+mn-ea"/>
                <a:cs typeface="+mn-cs"/>
              </a:defRPr>
            </a:lvl4pPr>
            <a:lvl5pPr marL="0" indent="0" algn="l" defTabSz="816485" rtl="0" eaLnBrk="1" latinLnBrk="0" hangingPunct="1">
              <a:lnSpc>
                <a:spcPct val="150000"/>
              </a:lnSpc>
              <a:spcBef>
                <a:spcPts val="0"/>
              </a:spcBef>
              <a:buFont typeface="Arial" pitchFamily="34" charset="0"/>
              <a:buNone/>
              <a:defRPr sz="1400" kern="1200">
                <a:solidFill>
                  <a:schemeClr val="bg1"/>
                </a:solidFill>
                <a:latin typeface="+mn-lt"/>
                <a:ea typeface="+mn-ea"/>
                <a:cs typeface="+mn-cs"/>
              </a:defRPr>
            </a:lvl5pPr>
            <a:lvl6pPr marL="201613" indent="0" algn="l" defTabSz="816485" rtl="0" eaLnBrk="1" latinLnBrk="0" hangingPunct="1">
              <a:lnSpc>
                <a:spcPct val="150000"/>
              </a:lnSpc>
              <a:spcBef>
                <a:spcPts val="0"/>
              </a:spcBef>
              <a:buFont typeface="Arial" pitchFamily="34" charset="0"/>
              <a:buNone/>
              <a:defRPr sz="1400" kern="1200">
                <a:solidFill>
                  <a:schemeClr val="bg1"/>
                </a:solidFill>
                <a:latin typeface="+mn-lt"/>
                <a:ea typeface="+mn-ea"/>
                <a:cs typeface="+mn-cs"/>
              </a:defRPr>
            </a:lvl6pPr>
            <a:lvl7pPr marL="404813" indent="0" algn="l" defTabSz="816485" rtl="0" eaLnBrk="1" latinLnBrk="0" hangingPunct="1">
              <a:lnSpc>
                <a:spcPct val="150000"/>
              </a:lnSpc>
              <a:spcBef>
                <a:spcPts val="0"/>
              </a:spcBef>
              <a:buFont typeface="Arial" pitchFamily="34" charset="0"/>
              <a:buNone/>
              <a:defRPr sz="1400" kern="1200">
                <a:solidFill>
                  <a:schemeClr val="bg1"/>
                </a:solidFill>
                <a:latin typeface="+mn-lt"/>
                <a:ea typeface="+mn-ea"/>
                <a:cs typeface="+mn-cs"/>
              </a:defRPr>
            </a:lvl7pPr>
            <a:lvl8pPr marL="604800" indent="0" algn="l" defTabSz="816485" rtl="0" eaLnBrk="1" latinLnBrk="0" hangingPunct="1">
              <a:lnSpc>
                <a:spcPct val="150000"/>
              </a:lnSpc>
              <a:spcBef>
                <a:spcPts val="0"/>
              </a:spcBef>
              <a:buFont typeface="Arial" pitchFamily="34" charset="0"/>
              <a:buNone/>
              <a:defRPr sz="1400" kern="1200">
                <a:solidFill>
                  <a:schemeClr val="bg1"/>
                </a:solidFill>
                <a:latin typeface="+mn-lt"/>
                <a:ea typeface="+mn-ea"/>
                <a:cs typeface="+mn-cs"/>
              </a:defRPr>
            </a:lvl8pPr>
            <a:lvl9pPr marL="0" indent="0" algn="l" defTabSz="816485" rtl="0" eaLnBrk="1" latinLnBrk="0" hangingPunct="1">
              <a:lnSpc>
                <a:spcPct val="150000"/>
              </a:lnSpc>
              <a:spcBef>
                <a:spcPts val="0"/>
              </a:spcBef>
              <a:buFont typeface="Arial" pitchFamily="34" charset="0"/>
              <a:buNone/>
              <a:defRPr sz="1000" kern="1200" baseline="0">
                <a:solidFill>
                  <a:schemeClr val="bg1"/>
                </a:solidFill>
                <a:latin typeface="+mn-lt"/>
                <a:ea typeface="+mn-ea"/>
                <a:cs typeface="+mn-cs"/>
              </a:defRPr>
            </a:lvl9pPr>
          </a:lstStyle>
          <a:p>
            <a:r>
              <a:rPr lang="nl-NL" sz="2000" dirty="0">
                <a:solidFill>
                  <a:srgbClr val="002060"/>
                </a:solidFill>
                <a:latin typeface="Tahoma" panose="020B0604030504040204" pitchFamily="34" charset="0"/>
                <a:cs typeface="Arial" panose="020B0604020202020204" pitchFamily="34" charset="0"/>
              </a:rPr>
              <a:t>Overnemen gegevens (harmoniseren en normaliseren)</a:t>
            </a:r>
          </a:p>
          <a:p>
            <a:r>
              <a:rPr lang="nl-NL" sz="2000" dirty="0">
                <a:solidFill>
                  <a:srgbClr val="002060"/>
                </a:solidFill>
                <a:latin typeface="Tahoma" panose="020B0604030504040204" pitchFamily="34" charset="0"/>
                <a:cs typeface="Arial" panose="020B0604020202020204" pitchFamily="34" charset="0"/>
              </a:rPr>
              <a:t>Model voor sectoren is nieuw</a:t>
            </a:r>
          </a:p>
          <a:p>
            <a:r>
              <a:rPr lang="nl-NL" sz="2000" dirty="0">
                <a:solidFill>
                  <a:srgbClr val="002060"/>
                </a:solidFill>
                <a:latin typeface="Tahoma" panose="020B0604030504040204" pitchFamily="34" charset="0"/>
                <a:cs typeface="Arial" panose="020B0604020202020204" pitchFamily="34" charset="0"/>
              </a:rPr>
              <a:t>Geen model voor adoptie in bedrijf en sector </a:t>
            </a:r>
          </a:p>
          <a:p>
            <a:r>
              <a:rPr lang="nl-NL" sz="2000" dirty="0">
                <a:solidFill>
                  <a:srgbClr val="002060"/>
                </a:solidFill>
                <a:latin typeface="Tahoma" panose="020B0604030504040204" pitchFamily="34" charset="0"/>
                <a:cs typeface="Arial" panose="020B0604020202020204" pitchFamily="34" charset="0"/>
              </a:rPr>
              <a:t>Geen </a:t>
            </a:r>
            <a:r>
              <a:rPr lang="nl-NL" sz="2000" dirty="0" err="1">
                <a:solidFill>
                  <a:srgbClr val="002060"/>
                </a:solidFill>
                <a:latin typeface="Tahoma" panose="020B0604030504040204" pitchFamily="34" charset="0"/>
                <a:cs typeface="Arial" panose="020B0604020202020204" pitchFamily="34" charset="0"/>
              </a:rPr>
              <a:t>ownership</a:t>
            </a:r>
            <a:r>
              <a:rPr lang="nl-NL" sz="2000" dirty="0">
                <a:solidFill>
                  <a:srgbClr val="002060"/>
                </a:solidFill>
                <a:latin typeface="Tahoma" panose="020B0604030504040204" pitchFamily="34" charset="0"/>
                <a:cs typeface="Arial" panose="020B0604020202020204" pitchFamily="34" charset="0"/>
              </a:rPr>
              <a:t> RJ voor economische relevante elementen</a:t>
            </a:r>
          </a:p>
          <a:p>
            <a:r>
              <a:rPr lang="nl-NL" sz="2000" dirty="0">
                <a:solidFill>
                  <a:srgbClr val="002060"/>
                </a:solidFill>
                <a:latin typeface="Tahoma" panose="020B0604030504040204" pitchFamily="34" charset="0"/>
                <a:cs typeface="Arial" panose="020B0604020202020204" pitchFamily="34" charset="0"/>
              </a:rPr>
              <a:t>Nederlandse Taxonomie Architectuur kan leiden tot afwijking van de internationale standaard</a:t>
            </a:r>
            <a:endParaRPr lang="nl-NL"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73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BA08A-78F8-428D-928F-BE5B2F4FD6EF}"/>
              </a:ext>
            </a:extLst>
          </p:cNvPr>
          <p:cNvSpPr>
            <a:spLocks noGrp="1"/>
          </p:cNvSpPr>
          <p:nvPr>
            <p:ph type="title"/>
          </p:nvPr>
        </p:nvSpPr>
        <p:spPr>
          <a:xfrm>
            <a:off x="838200" y="365125"/>
            <a:ext cx="10515600" cy="1325563"/>
          </a:xfrm>
        </p:spPr>
        <p:txBody>
          <a:bodyPr anchor="ctr">
            <a:normAutofit/>
          </a:bodyPr>
          <a:lstStyle/>
          <a:p>
            <a:r>
              <a:rPr lang="en-GB" dirty="0" err="1"/>
              <a:t>Bronnen</a:t>
            </a:r>
            <a:endParaRPr lang="en-GB" dirty="0"/>
          </a:p>
        </p:txBody>
      </p:sp>
      <p:sp>
        <p:nvSpPr>
          <p:cNvPr id="5" name="Content Placeholder 4">
            <a:extLst>
              <a:ext uri="{FF2B5EF4-FFF2-40B4-BE49-F238E27FC236}">
                <a16:creationId xmlns:a16="http://schemas.microsoft.com/office/drawing/2014/main" id="{63669C37-9FBC-4BDF-9CF8-F2DFAB041135}"/>
              </a:ext>
            </a:extLst>
          </p:cNvPr>
          <p:cNvSpPr>
            <a:spLocks noGrp="1"/>
          </p:cNvSpPr>
          <p:nvPr>
            <p:ph idx="1"/>
          </p:nvPr>
        </p:nvSpPr>
        <p:spPr>
          <a:xfrm>
            <a:off x="838200" y="1524917"/>
            <a:ext cx="10515600" cy="4351338"/>
          </a:xfrm>
        </p:spPr>
        <p:txBody>
          <a:bodyPr>
            <a:normAutofit/>
          </a:bodyPr>
          <a:lstStyle/>
          <a:p>
            <a:r>
              <a:rPr lang="en-GB" sz="1600" dirty="0">
                <a:solidFill>
                  <a:srgbClr val="002060"/>
                </a:solidFill>
              </a:rPr>
              <a:t>SBR NL</a:t>
            </a:r>
          </a:p>
          <a:p>
            <a:pPr lvl="1"/>
            <a:r>
              <a:rPr lang="nl-NL" sz="1600" dirty="0">
                <a:solidFill>
                  <a:srgbClr val="A71680"/>
                </a:solidFill>
                <a:hlinkClick r:id="rId2">
                  <a:extLst>
                    <a:ext uri="{A12FA001-AC4F-418D-AE19-62706E023703}">
                      <ahyp:hlinkClr xmlns:ahyp="http://schemas.microsoft.com/office/drawing/2018/hyperlinkcolor" val="tx"/>
                    </a:ext>
                  </a:extLst>
                </a:hlinkClick>
              </a:rPr>
              <a:t>https://sbr-nl.nl/</a:t>
            </a:r>
            <a:endParaRPr lang="en-GB" sz="1600" dirty="0">
              <a:solidFill>
                <a:srgbClr val="A71680"/>
              </a:solidFill>
            </a:endParaRPr>
          </a:p>
          <a:p>
            <a:r>
              <a:rPr lang="en-GB" sz="1600" dirty="0">
                <a:solidFill>
                  <a:srgbClr val="002060"/>
                </a:solidFill>
              </a:rPr>
              <a:t>SBR </a:t>
            </a:r>
            <a:r>
              <a:rPr lang="en-GB" sz="1600" dirty="0" err="1">
                <a:solidFill>
                  <a:srgbClr val="002060"/>
                </a:solidFill>
              </a:rPr>
              <a:t>Kennisportaal</a:t>
            </a:r>
            <a:endParaRPr lang="en-GB" sz="1600" dirty="0">
              <a:solidFill>
                <a:srgbClr val="002060"/>
              </a:solidFill>
            </a:endParaRPr>
          </a:p>
          <a:p>
            <a:pPr lvl="1"/>
            <a:r>
              <a:rPr lang="en-GB" sz="1600" dirty="0">
                <a:hlinkClick r:id="rId3"/>
              </a:rPr>
              <a:t>https://www.sbr-nl.nl/kennisportaal</a:t>
            </a:r>
            <a:endParaRPr lang="en-GB" sz="1600" dirty="0"/>
          </a:p>
          <a:p>
            <a:r>
              <a:rPr lang="en-GB" sz="1600" dirty="0">
                <a:solidFill>
                  <a:srgbClr val="002060"/>
                </a:solidFill>
              </a:rPr>
              <a:t>XBRL International</a:t>
            </a:r>
          </a:p>
          <a:p>
            <a:pPr lvl="1"/>
            <a:r>
              <a:rPr lang="en-GB" sz="1600" dirty="0">
                <a:solidFill>
                  <a:srgbClr val="A71680"/>
                </a:solidFill>
                <a:hlinkClick r:id="rId2">
                  <a:extLst>
                    <a:ext uri="{A12FA001-AC4F-418D-AE19-62706E023703}">
                      <ahyp:hlinkClr xmlns:ahyp="http://schemas.microsoft.com/office/drawing/2018/hyperlinkcolor" val="tx"/>
                    </a:ext>
                  </a:extLst>
                </a:hlinkClick>
              </a:rPr>
              <a:t>https://www.xbrl.org/</a:t>
            </a:r>
            <a:endParaRPr lang="en-GB" sz="1600" dirty="0">
              <a:solidFill>
                <a:srgbClr val="A71680"/>
              </a:solidFill>
            </a:endParaRPr>
          </a:p>
          <a:p>
            <a:r>
              <a:rPr lang="en-GB" sz="1600" dirty="0">
                <a:solidFill>
                  <a:srgbClr val="002060"/>
                </a:solidFill>
              </a:rPr>
              <a:t>NL </a:t>
            </a:r>
            <a:r>
              <a:rPr lang="en-GB" sz="1600" dirty="0" err="1">
                <a:solidFill>
                  <a:srgbClr val="002060"/>
                </a:solidFill>
              </a:rPr>
              <a:t>Taxonomie</a:t>
            </a:r>
            <a:endParaRPr lang="en-GB" sz="1600" dirty="0">
              <a:solidFill>
                <a:srgbClr val="002060"/>
              </a:solidFill>
            </a:endParaRPr>
          </a:p>
          <a:p>
            <a:pPr lvl="1"/>
            <a:r>
              <a:rPr lang="nl-NL" sz="1600" dirty="0">
                <a:solidFill>
                  <a:srgbClr val="A71680"/>
                </a:solidFill>
                <a:hlinkClick r:id="rId4">
                  <a:extLst>
                    <a:ext uri="{A12FA001-AC4F-418D-AE19-62706E023703}">
                      <ahyp:hlinkClr xmlns:ahyp="http://schemas.microsoft.com/office/drawing/2018/hyperlinkcolor" val="tx"/>
                    </a:ext>
                  </a:extLst>
                </a:hlinkClick>
              </a:rPr>
              <a:t>https://www.nltaxonomie.nl/</a:t>
            </a:r>
            <a:endParaRPr lang="nl-NL" sz="1600" dirty="0">
              <a:solidFill>
                <a:srgbClr val="A71680"/>
              </a:solidFill>
            </a:endParaRPr>
          </a:p>
          <a:p>
            <a:r>
              <a:rPr lang="en-GB" sz="1600" dirty="0">
                <a:solidFill>
                  <a:srgbClr val="002060"/>
                </a:solidFill>
              </a:rPr>
              <a:t>Yeti</a:t>
            </a:r>
          </a:p>
          <a:p>
            <a:pPr lvl="1"/>
            <a:r>
              <a:rPr lang="en-GB" sz="1600" dirty="0">
                <a:solidFill>
                  <a:srgbClr val="A71680"/>
                </a:solidFill>
                <a:hlinkClick r:id="rId2">
                  <a:extLst>
                    <a:ext uri="{A12FA001-AC4F-418D-AE19-62706E023703}">
                      <ahyp:hlinkClr xmlns:ahyp="http://schemas.microsoft.com/office/drawing/2018/hyperlinkcolor" val="tx"/>
                    </a:ext>
                  </a:extLst>
                </a:hlinkClick>
              </a:rPr>
              <a:t>https://bigfoot.corefiling.com/yeti/resources/yeti-gwt/Yeti.jsp</a:t>
            </a:r>
            <a:endParaRPr lang="en-GB" sz="1600" dirty="0">
              <a:solidFill>
                <a:srgbClr val="A71680"/>
              </a:solidFill>
            </a:endParaRPr>
          </a:p>
          <a:p>
            <a:r>
              <a:rPr lang="en-GB" sz="1600" dirty="0" err="1">
                <a:solidFill>
                  <a:srgbClr val="002060"/>
                </a:solidFill>
              </a:rPr>
              <a:t>Aansluit</a:t>
            </a:r>
            <a:r>
              <a:rPr lang="en-GB" sz="1600" dirty="0">
                <a:solidFill>
                  <a:srgbClr val="002060"/>
                </a:solidFill>
              </a:rPr>
              <a:t> Suite Digipoort</a:t>
            </a:r>
          </a:p>
          <a:p>
            <a:pPr lvl="1"/>
            <a:r>
              <a:rPr lang="en-GB" sz="1600" dirty="0">
                <a:hlinkClick r:id="rId5"/>
              </a:rPr>
              <a:t>https://aansluiten.procesinfrastructuur.nl/site/</a:t>
            </a:r>
            <a:endParaRPr lang="en-GB" sz="1600" dirty="0"/>
          </a:p>
          <a:p>
            <a:pPr lvl="1"/>
            <a:endParaRPr lang="en-GB" sz="1600" dirty="0"/>
          </a:p>
          <a:p>
            <a:pPr lvl="1"/>
            <a:endParaRPr lang="en-GB" sz="1600" dirty="0"/>
          </a:p>
        </p:txBody>
      </p:sp>
    </p:spTree>
    <p:extLst>
      <p:ext uri="{BB962C8B-B14F-4D97-AF65-F5344CB8AC3E}">
        <p14:creationId xmlns:p14="http://schemas.microsoft.com/office/powerpoint/2010/main" val="190749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A9D6D4-9270-47D3-A627-AC75BB7804D7}"/>
              </a:ext>
            </a:extLst>
          </p:cNvPr>
          <p:cNvSpPr>
            <a:spLocks noGrp="1"/>
          </p:cNvSpPr>
          <p:nvPr>
            <p:ph type="ctrTitle"/>
          </p:nvPr>
        </p:nvSpPr>
        <p:spPr/>
        <p:txBody>
          <a:bodyPr>
            <a:noAutofit/>
          </a:bodyPr>
          <a:lstStyle/>
          <a:p>
            <a:r>
              <a:rPr lang="nl-NL" sz="4800" dirty="0">
                <a:solidFill>
                  <a:srgbClr val="A71680"/>
                </a:solidFill>
              </a:rPr>
              <a:t>XML versus XBRL</a:t>
            </a:r>
          </a:p>
        </p:txBody>
      </p:sp>
    </p:spTree>
    <p:extLst>
      <p:ext uri="{BB962C8B-B14F-4D97-AF65-F5344CB8AC3E}">
        <p14:creationId xmlns:p14="http://schemas.microsoft.com/office/powerpoint/2010/main" val="47308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XBRL file structure explanation</a:t>
            </a:r>
            <a:br>
              <a:rPr lang="en-GB" dirty="0"/>
            </a:br>
            <a:r>
              <a:rPr lang="en-GB" dirty="0"/>
              <a:t>XML is the basis</a:t>
            </a:r>
          </a:p>
        </p:txBody>
      </p:sp>
      <p:sp>
        <p:nvSpPr>
          <p:cNvPr id="4" name="Slide Number Placeholder 3"/>
          <p:cNvSpPr>
            <a:spLocks noGrp="1"/>
          </p:cNvSpPr>
          <p:nvPr>
            <p:ph type="sldNum" sz="quarter" idx="12"/>
          </p:nvPr>
        </p:nvSpPr>
        <p:spPr/>
        <p:txBody>
          <a:bodyPr/>
          <a:lstStyle/>
          <a:p>
            <a:fld id="{BB3EB412-ADD0-4785-835D-74F14F7EE1C4}" type="slidenum">
              <a:rPr lang="en-GB" smtClean="0"/>
              <a:pPr/>
              <a:t>28</a:t>
            </a:fld>
            <a:endParaRPr lang="en-GB"/>
          </a:p>
        </p:txBody>
      </p:sp>
      <p:sp>
        <p:nvSpPr>
          <p:cNvPr id="5" name="Flowchart: Document 4"/>
          <p:cNvSpPr/>
          <p:nvPr/>
        </p:nvSpPr>
        <p:spPr>
          <a:xfrm>
            <a:off x="6374489" y="2508149"/>
            <a:ext cx="3788220" cy="2869394"/>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t">
            <a:noAutofit/>
          </a:bodyPr>
          <a:lstStyle/>
          <a:p>
            <a:r>
              <a:rPr lang="en-GB" sz="1100" dirty="0">
                <a:solidFill>
                  <a:srgbClr val="002060"/>
                </a:solidFill>
                <a:latin typeface="Courier New" pitchFamily="49" charset="0"/>
                <a:cs typeface="Courier New" pitchFamily="49" charset="0"/>
              </a:rPr>
              <a:t>&lt;?xml version="1.0" encoding="ISO-8859-1"?&gt;</a:t>
            </a:r>
          </a:p>
          <a:p>
            <a:r>
              <a:rPr lang="en-GB" sz="1100" dirty="0">
                <a:solidFill>
                  <a:srgbClr val="002060"/>
                </a:solidFill>
                <a:latin typeface="Courier New" pitchFamily="49" charset="0"/>
                <a:cs typeface="Courier New" pitchFamily="49" charset="0"/>
              </a:rPr>
              <a:t>&lt;</a:t>
            </a:r>
            <a:r>
              <a:rPr lang="en-GB" sz="1100" b="1" dirty="0" err="1">
                <a:solidFill>
                  <a:srgbClr val="002060"/>
                </a:solidFill>
                <a:latin typeface="Courier New" pitchFamily="49" charset="0"/>
                <a:cs typeface="Courier New" pitchFamily="49" charset="0"/>
              </a:rPr>
              <a:t>addressList</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err="1">
                <a:solidFill>
                  <a:srgbClr val="002060"/>
                </a:solidFill>
                <a:latin typeface="Courier New" pitchFamily="49" charset="0"/>
                <a:cs typeface="Courier New" pitchFamily="49" charset="0"/>
              </a:rPr>
              <a:t>contactDetails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name</a:t>
            </a:r>
            <a:r>
              <a:rPr lang="en-GB" sz="1100" dirty="0">
                <a:solidFill>
                  <a:srgbClr val="002060"/>
                </a:solidFill>
                <a:latin typeface="Courier New" pitchFamily="49" charset="0"/>
                <a:cs typeface="Courier New" pitchFamily="49" charset="0"/>
              </a:rPr>
              <a:t>&gt;John Doe&lt;/</a:t>
            </a:r>
            <a:r>
              <a:rPr lang="en-GB" sz="1100" b="1" dirty="0">
                <a:solidFill>
                  <a:srgbClr val="002060"/>
                </a:solidFill>
                <a:latin typeface="Courier New" pitchFamily="49" charset="0"/>
                <a:cs typeface="Courier New" pitchFamily="49" charset="0"/>
              </a:rPr>
              <a:t>name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address</a:t>
            </a:r>
            <a:r>
              <a:rPr lang="en-GB" sz="1100" dirty="0">
                <a:solidFill>
                  <a:srgbClr val="002060"/>
                </a:solidFill>
                <a:latin typeface="Courier New" pitchFamily="49" charset="0"/>
                <a:cs typeface="Courier New" pitchFamily="49" charset="0"/>
              </a:rPr>
              <a:t>&gt;Amstel 1&lt;/</a:t>
            </a:r>
            <a:r>
              <a:rPr lang="en-GB" sz="1100" b="1" dirty="0">
                <a:solidFill>
                  <a:srgbClr val="002060"/>
                </a:solidFill>
                <a:latin typeface="Courier New" pitchFamily="49" charset="0"/>
                <a:cs typeface="Courier New" pitchFamily="49" charset="0"/>
              </a:rPr>
              <a:t>address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city</a:t>
            </a:r>
            <a:r>
              <a:rPr lang="en-GB" sz="1100" dirty="0">
                <a:solidFill>
                  <a:srgbClr val="002060"/>
                </a:solidFill>
                <a:latin typeface="Courier New" pitchFamily="49" charset="0"/>
                <a:cs typeface="Courier New" pitchFamily="49" charset="0"/>
              </a:rPr>
              <a:t>&gt;Amsterdam&lt;/</a:t>
            </a:r>
            <a:r>
              <a:rPr lang="en-GB" sz="1100" b="1" dirty="0">
                <a:solidFill>
                  <a:srgbClr val="002060"/>
                </a:solidFill>
                <a:latin typeface="Courier New" pitchFamily="49" charset="0"/>
                <a:cs typeface="Courier New" pitchFamily="49" charset="0"/>
              </a:rPr>
              <a:t>city</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country</a:t>
            </a:r>
            <a:r>
              <a:rPr lang="en-GB" sz="1100" dirty="0">
                <a:solidFill>
                  <a:srgbClr val="002060"/>
                </a:solidFill>
                <a:latin typeface="Courier New" pitchFamily="49" charset="0"/>
                <a:cs typeface="Courier New" pitchFamily="49" charset="0"/>
              </a:rPr>
              <a:t>&gt;Netherlands&lt;/</a:t>
            </a:r>
            <a:r>
              <a:rPr lang="en-GB" sz="1100" b="1" dirty="0">
                <a:solidFill>
                  <a:srgbClr val="002060"/>
                </a:solidFill>
                <a:latin typeface="Courier New" pitchFamily="49" charset="0"/>
                <a:cs typeface="Courier New" pitchFamily="49" charset="0"/>
              </a:rPr>
              <a:t>country</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err="1">
                <a:solidFill>
                  <a:srgbClr val="002060"/>
                </a:solidFill>
                <a:latin typeface="Courier New" pitchFamily="49" charset="0"/>
                <a:cs typeface="Courier New" pitchFamily="49" charset="0"/>
              </a:rPr>
              <a:t>contactDetails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err="1">
                <a:solidFill>
                  <a:srgbClr val="002060"/>
                </a:solidFill>
                <a:latin typeface="Courier New" pitchFamily="49" charset="0"/>
                <a:cs typeface="Courier New" pitchFamily="49" charset="0"/>
              </a:rPr>
              <a:t>contactDetails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name</a:t>
            </a:r>
            <a:r>
              <a:rPr lang="en-GB" sz="1100" dirty="0">
                <a:solidFill>
                  <a:srgbClr val="002060"/>
                </a:solidFill>
                <a:latin typeface="Courier New" pitchFamily="49" charset="0"/>
                <a:cs typeface="Courier New" pitchFamily="49" charset="0"/>
              </a:rPr>
              <a:t>&gt;Mrs Janssen&lt;/</a:t>
            </a:r>
            <a:r>
              <a:rPr lang="en-GB" sz="1100" b="1" dirty="0">
                <a:solidFill>
                  <a:srgbClr val="002060"/>
                </a:solidFill>
                <a:latin typeface="Courier New" pitchFamily="49" charset="0"/>
                <a:cs typeface="Courier New" pitchFamily="49" charset="0"/>
              </a:rPr>
              <a:t>name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address</a:t>
            </a:r>
            <a:r>
              <a:rPr lang="en-GB" sz="1100" dirty="0">
                <a:solidFill>
                  <a:srgbClr val="002060"/>
                </a:solidFill>
                <a:latin typeface="Courier New" pitchFamily="49" charset="0"/>
                <a:cs typeface="Courier New" pitchFamily="49" charset="0"/>
              </a:rPr>
              <a:t>&gt;</a:t>
            </a:r>
            <a:r>
              <a:rPr lang="en-GB" sz="1100" dirty="0" err="1">
                <a:solidFill>
                  <a:srgbClr val="002060"/>
                </a:solidFill>
                <a:latin typeface="Courier New" pitchFamily="49" charset="0"/>
                <a:cs typeface="Courier New" pitchFamily="49" charset="0"/>
              </a:rPr>
              <a:t>Noordeinde</a:t>
            </a:r>
            <a:r>
              <a:rPr lang="en-GB" sz="1100" dirty="0">
                <a:solidFill>
                  <a:srgbClr val="002060"/>
                </a:solidFill>
                <a:latin typeface="Courier New" pitchFamily="49" charset="0"/>
                <a:cs typeface="Courier New" pitchFamily="49" charset="0"/>
              </a:rPr>
              <a:t> 4&lt;/</a:t>
            </a:r>
            <a:r>
              <a:rPr lang="en-GB" sz="1100" b="1" dirty="0">
                <a:solidFill>
                  <a:srgbClr val="002060"/>
                </a:solidFill>
                <a:latin typeface="Courier New" pitchFamily="49" charset="0"/>
                <a:cs typeface="Courier New" pitchFamily="49" charset="0"/>
              </a:rPr>
              <a:t>address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city</a:t>
            </a:r>
            <a:r>
              <a:rPr lang="en-GB" sz="1100" dirty="0">
                <a:solidFill>
                  <a:srgbClr val="002060"/>
                </a:solidFill>
                <a:latin typeface="Courier New" pitchFamily="49" charset="0"/>
                <a:cs typeface="Courier New" pitchFamily="49" charset="0"/>
              </a:rPr>
              <a:t>&gt;Den Haag&lt;/</a:t>
            </a:r>
            <a:r>
              <a:rPr lang="en-GB" sz="1100" b="1" dirty="0">
                <a:solidFill>
                  <a:srgbClr val="002060"/>
                </a:solidFill>
                <a:latin typeface="Courier New" pitchFamily="49" charset="0"/>
                <a:cs typeface="Courier New" pitchFamily="49" charset="0"/>
              </a:rPr>
              <a:t>city</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a:solidFill>
                  <a:srgbClr val="002060"/>
                </a:solidFill>
                <a:latin typeface="Courier New" pitchFamily="49" charset="0"/>
                <a:cs typeface="Courier New" pitchFamily="49" charset="0"/>
              </a:rPr>
              <a:t>country</a:t>
            </a:r>
            <a:r>
              <a:rPr lang="en-GB" sz="1100" dirty="0">
                <a:solidFill>
                  <a:srgbClr val="002060"/>
                </a:solidFill>
                <a:latin typeface="Courier New" pitchFamily="49" charset="0"/>
                <a:cs typeface="Courier New" pitchFamily="49" charset="0"/>
              </a:rPr>
              <a:t>&gt;Netherlands&lt;/</a:t>
            </a:r>
            <a:r>
              <a:rPr lang="en-GB" sz="1100" b="1" dirty="0">
                <a:solidFill>
                  <a:srgbClr val="002060"/>
                </a:solidFill>
                <a:latin typeface="Courier New" pitchFamily="49" charset="0"/>
                <a:cs typeface="Courier New" pitchFamily="49" charset="0"/>
              </a:rPr>
              <a:t>country</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b="1" dirty="0" err="1">
                <a:solidFill>
                  <a:srgbClr val="002060"/>
                </a:solidFill>
                <a:latin typeface="Courier New" pitchFamily="49" charset="0"/>
                <a:cs typeface="Courier New" pitchFamily="49" charset="0"/>
              </a:rPr>
              <a:t>contactDetails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&lt;/</a:t>
            </a:r>
            <a:r>
              <a:rPr lang="en-GB" sz="1100" b="1" dirty="0" err="1">
                <a:solidFill>
                  <a:srgbClr val="002060"/>
                </a:solidFill>
                <a:latin typeface="Courier New" pitchFamily="49" charset="0"/>
                <a:cs typeface="Courier New" pitchFamily="49" charset="0"/>
              </a:rPr>
              <a:t>addressList</a:t>
            </a:r>
            <a:r>
              <a:rPr lang="en-GB" sz="1100" dirty="0">
                <a:solidFill>
                  <a:srgbClr val="002060"/>
                </a:solidFill>
                <a:latin typeface="Courier New" pitchFamily="49" charset="0"/>
                <a:cs typeface="Courier New" pitchFamily="49" charset="0"/>
              </a:rPr>
              <a:t>&gt;</a:t>
            </a:r>
          </a:p>
          <a:p>
            <a:endParaRPr lang="en-GB" sz="1100" dirty="0">
              <a:solidFill>
                <a:srgbClr val="002060"/>
              </a:solidFill>
              <a:latin typeface="Courier New" pitchFamily="49" charset="0"/>
              <a:cs typeface="Courier New" pitchFamily="49" charset="0"/>
            </a:endParaRPr>
          </a:p>
        </p:txBody>
      </p:sp>
      <p:sp>
        <p:nvSpPr>
          <p:cNvPr id="6" name="Flowchart: Document 5"/>
          <p:cNvSpPr/>
          <p:nvPr/>
        </p:nvSpPr>
        <p:spPr>
          <a:xfrm>
            <a:off x="1741715" y="2510381"/>
            <a:ext cx="4123542" cy="2869394"/>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t">
            <a:noAutofit/>
          </a:bodyPr>
          <a:lstStyle/>
          <a:p>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 name="</a:t>
            </a:r>
            <a:r>
              <a:rPr lang="en-GB" sz="1100" b="1" dirty="0" err="1">
                <a:solidFill>
                  <a:srgbClr val="002060"/>
                </a:solidFill>
                <a:latin typeface="Courier New" pitchFamily="49" charset="0"/>
                <a:cs typeface="Courier New" pitchFamily="49" charset="0"/>
              </a:rPr>
              <a:t>contactDetails</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xs:complexType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xs:sequence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 name="</a:t>
            </a:r>
            <a:r>
              <a:rPr lang="en-GB" sz="1100" b="1" dirty="0">
                <a:solidFill>
                  <a:srgbClr val="002060"/>
                </a:solidFill>
                <a:latin typeface="Courier New" pitchFamily="49" charset="0"/>
                <a:cs typeface="Courier New" pitchFamily="49" charset="0"/>
              </a:rPr>
              <a:t>name</a:t>
            </a:r>
            <a:r>
              <a:rPr lang="en-GB" sz="1100" dirty="0">
                <a:solidFill>
                  <a:srgbClr val="002060"/>
                </a:solidFill>
                <a:latin typeface="Courier New" pitchFamily="49" charset="0"/>
                <a:cs typeface="Courier New" pitchFamily="49" charset="0"/>
              </a:rPr>
              <a:t>" type="</a:t>
            </a:r>
            <a:r>
              <a:rPr lang="en-GB" sz="1100" dirty="0" err="1">
                <a:solidFill>
                  <a:srgbClr val="002060"/>
                </a:solidFill>
                <a:latin typeface="Courier New" pitchFamily="49" charset="0"/>
                <a:cs typeface="Courier New" pitchFamily="49" charset="0"/>
              </a:rPr>
              <a:t>xs:string</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 name="</a:t>
            </a:r>
            <a:r>
              <a:rPr lang="en-GB" sz="1100" b="1" dirty="0">
                <a:solidFill>
                  <a:srgbClr val="002060"/>
                </a:solidFill>
                <a:latin typeface="Courier New" pitchFamily="49" charset="0"/>
                <a:cs typeface="Courier New" pitchFamily="49" charset="0"/>
              </a:rPr>
              <a:t>address</a:t>
            </a:r>
            <a:r>
              <a:rPr lang="en-GB" sz="1100" dirty="0">
                <a:solidFill>
                  <a:srgbClr val="002060"/>
                </a:solidFill>
                <a:latin typeface="Courier New" pitchFamily="49" charset="0"/>
                <a:cs typeface="Courier New" pitchFamily="49" charset="0"/>
              </a:rPr>
              <a:t>" type="</a:t>
            </a:r>
            <a:r>
              <a:rPr lang="en-GB" sz="1100" dirty="0" err="1">
                <a:solidFill>
                  <a:srgbClr val="002060"/>
                </a:solidFill>
                <a:latin typeface="Courier New" pitchFamily="49" charset="0"/>
                <a:cs typeface="Courier New" pitchFamily="49" charset="0"/>
              </a:rPr>
              <a:t>xs:string</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 name="</a:t>
            </a:r>
            <a:r>
              <a:rPr lang="en-GB" sz="1100" b="1" dirty="0">
                <a:solidFill>
                  <a:srgbClr val="002060"/>
                </a:solidFill>
                <a:latin typeface="Courier New" pitchFamily="49" charset="0"/>
                <a:cs typeface="Courier New" pitchFamily="49" charset="0"/>
              </a:rPr>
              <a:t>city</a:t>
            </a:r>
            <a:r>
              <a:rPr lang="en-GB" sz="1100" dirty="0">
                <a:solidFill>
                  <a:srgbClr val="002060"/>
                </a:solidFill>
                <a:latin typeface="Courier New" pitchFamily="49" charset="0"/>
                <a:cs typeface="Courier New" pitchFamily="49" charset="0"/>
              </a:rPr>
              <a:t>" type="</a:t>
            </a:r>
            <a:r>
              <a:rPr lang="en-GB" sz="1100" dirty="0" err="1">
                <a:solidFill>
                  <a:srgbClr val="002060"/>
                </a:solidFill>
                <a:latin typeface="Courier New" pitchFamily="49" charset="0"/>
                <a:cs typeface="Courier New" pitchFamily="49" charset="0"/>
              </a:rPr>
              <a:t>xs:string</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 name="</a:t>
            </a:r>
            <a:r>
              <a:rPr lang="en-GB" sz="1100" b="1" dirty="0">
                <a:solidFill>
                  <a:srgbClr val="002060"/>
                </a:solidFill>
                <a:latin typeface="Courier New" pitchFamily="49" charset="0"/>
                <a:cs typeface="Courier New" pitchFamily="49" charset="0"/>
              </a:rPr>
              <a:t>country</a:t>
            </a:r>
            <a:r>
              <a:rPr lang="en-GB" sz="1100" dirty="0">
                <a:solidFill>
                  <a:srgbClr val="002060"/>
                </a:solidFill>
                <a:latin typeface="Courier New" pitchFamily="49" charset="0"/>
                <a:cs typeface="Courier New" pitchFamily="49" charset="0"/>
              </a:rPr>
              <a:t>" type="</a:t>
            </a:r>
            <a:r>
              <a:rPr lang="en-GB" sz="1100" dirty="0" err="1">
                <a:solidFill>
                  <a:srgbClr val="002060"/>
                </a:solidFill>
                <a:latin typeface="Courier New" pitchFamily="49" charset="0"/>
                <a:cs typeface="Courier New" pitchFamily="49" charset="0"/>
              </a:rPr>
              <a:t>xs:string</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xs:sequence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xs:complexType</a:t>
            </a:r>
            <a:r>
              <a:rPr lang="en-GB" sz="1100" dirty="0">
                <a:solidFill>
                  <a:srgbClr val="002060"/>
                </a:solidFill>
                <a:latin typeface="Courier New" pitchFamily="49" charset="0"/>
                <a:cs typeface="Courier New" pitchFamily="49" charset="0"/>
              </a:rPr>
              <a:t>&gt;</a:t>
            </a:r>
          </a:p>
          <a:p>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xs:element</a:t>
            </a:r>
            <a:r>
              <a:rPr lang="en-GB" sz="1100" dirty="0">
                <a:solidFill>
                  <a:srgbClr val="002060"/>
                </a:solidFill>
                <a:latin typeface="Courier New" pitchFamily="49" charset="0"/>
                <a:cs typeface="Courier New" pitchFamily="49" charset="0"/>
              </a:rPr>
              <a:t>&gt;</a:t>
            </a:r>
          </a:p>
        </p:txBody>
      </p:sp>
      <p:sp>
        <p:nvSpPr>
          <p:cNvPr id="7" name="TextBox 6"/>
          <p:cNvSpPr txBox="1"/>
          <p:nvPr/>
        </p:nvSpPr>
        <p:spPr>
          <a:xfrm>
            <a:off x="6374481" y="2269897"/>
            <a:ext cx="2486490" cy="238258"/>
          </a:xfrm>
          <a:prstGeom prst="rect">
            <a:avLst/>
          </a:prstGeom>
          <a:noFill/>
        </p:spPr>
        <p:txBody>
          <a:bodyPr wrap="square" lIns="26895" tIns="34157" rIns="26895" bIns="34157" rtlCol="0">
            <a:spAutoFit/>
          </a:bodyPr>
          <a:lstStyle/>
          <a:p>
            <a:r>
              <a:rPr lang="en-GB" sz="1100" dirty="0">
                <a:solidFill>
                  <a:srgbClr val="002060"/>
                </a:solidFill>
              </a:rPr>
              <a:t>XML (eXtensible </a:t>
            </a:r>
            <a:r>
              <a:rPr lang="en-GB" sz="1100" dirty="0" err="1">
                <a:solidFill>
                  <a:srgbClr val="002060"/>
                </a:solidFill>
              </a:rPr>
              <a:t>Markup</a:t>
            </a:r>
            <a:r>
              <a:rPr lang="en-GB" sz="1100" dirty="0">
                <a:solidFill>
                  <a:srgbClr val="002060"/>
                </a:solidFill>
              </a:rPr>
              <a:t> Language)</a:t>
            </a:r>
          </a:p>
        </p:txBody>
      </p:sp>
      <p:sp>
        <p:nvSpPr>
          <p:cNvPr id="8" name="TextBox 7"/>
          <p:cNvSpPr txBox="1"/>
          <p:nvPr/>
        </p:nvSpPr>
        <p:spPr>
          <a:xfrm>
            <a:off x="3088101" y="2269891"/>
            <a:ext cx="1984642" cy="238258"/>
          </a:xfrm>
          <a:prstGeom prst="rect">
            <a:avLst/>
          </a:prstGeom>
          <a:noFill/>
        </p:spPr>
        <p:txBody>
          <a:bodyPr wrap="square" lIns="26895" tIns="34157" rIns="26895" bIns="34157" rtlCol="0">
            <a:spAutoFit/>
          </a:bodyPr>
          <a:lstStyle/>
          <a:p>
            <a:r>
              <a:rPr lang="en-GB" sz="1100" dirty="0">
                <a:solidFill>
                  <a:srgbClr val="002060"/>
                </a:solidFill>
              </a:rPr>
              <a:t>XSD (XML Schema Definition)</a:t>
            </a:r>
          </a:p>
        </p:txBody>
      </p:sp>
      <p:sp>
        <p:nvSpPr>
          <p:cNvPr id="9" name="TextBox 8"/>
          <p:cNvSpPr txBox="1"/>
          <p:nvPr/>
        </p:nvSpPr>
        <p:spPr>
          <a:xfrm>
            <a:off x="6374473" y="5400872"/>
            <a:ext cx="2310494" cy="576812"/>
          </a:xfrm>
          <a:prstGeom prst="rect">
            <a:avLst/>
          </a:prstGeom>
          <a:noFill/>
        </p:spPr>
        <p:txBody>
          <a:bodyPr wrap="square" lIns="26895" tIns="34157" rIns="26895" bIns="34157" rtlCol="0">
            <a:spAutoFit/>
          </a:bodyPr>
          <a:lstStyle/>
          <a:p>
            <a:r>
              <a:rPr lang="en-GB" sz="1100" dirty="0">
                <a:solidFill>
                  <a:srgbClr val="002060"/>
                </a:solidFill>
              </a:rPr>
              <a:t>The XML file contains data, according to the XSD file to which it refers</a:t>
            </a:r>
          </a:p>
        </p:txBody>
      </p:sp>
      <p:sp>
        <p:nvSpPr>
          <p:cNvPr id="10" name="TextBox 9"/>
          <p:cNvSpPr txBox="1"/>
          <p:nvPr/>
        </p:nvSpPr>
        <p:spPr>
          <a:xfrm>
            <a:off x="3088102" y="5400861"/>
            <a:ext cx="2310494" cy="576812"/>
          </a:xfrm>
          <a:prstGeom prst="rect">
            <a:avLst/>
          </a:prstGeom>
          <a:noFill/>
        </p:spPr>
        <p:txBody>
          <a:bodyPr wrap="square" lIns="26895" tIns="34157" rIns="26895" bIns="34157" rtlCol="0">
            <a:spAutoFit/>
          </a:bodyPr>
          <a:lstStyle/>
          <a:p>
            <a:r>
              <a:rPr lang="en-GB" sz="1100" dirty="0">
                <a:solidFill>
                  <a:srgbClr val="002060"/>
                </a:solidFill>
              </a:rPr>
              <a:t>This file contains a list of possible data fields that are allowed in an XML file</a:t>
            </a:r>
          </a:p>
        </p:txBody>
      </p:sp>
      <p:sp>
        <p:nvSpPr>
          <p:cNvPr id="11" name="Right Arrow 10"/>
          <p:cNvSpPr/>
          <p:nvPr/>
        </p:nvSpPr>
        <p:spPr>
          <a:xfrm>
            <a:off x="5924803" y="3286565"/>
            <a:ext cx="379195" cy="328106"/>
          </a:xfrm>
          <a:prstGeom prst="rightArrow">
            <a:avLst/>
          </a:prstGeom>
          <a:ln/>
        </p:spPr>
        <p:style>
          <a:lnRef idx="0">
            <a:schemeClr val="accent4"/>
          </a:lnRef>
          <a:fillRef idx="3">
            <a:schemeClr val="accent4"/>
          </a:fillRef>
          <a:effectRef idx="3">
            <a:schemeClr val="accent4"/>
          </a:effectRef>
          <a:fontRef idx="minor">
            <a:schemeClr val="lt1"/>
          </a:fontRef>
        </p:style>
        <p:txBody>
          <a:bodyPr lIns="26895" tIns="26895" rIns="26895" bIns="26895" rtlCol="0" anchor="ctr">
            <a:noAutofit/>
          </a:bodyPr>
          <a:lstStyle/>
          <a:p>
            <a:pPr algn="ctr"/>
            <a:endParaRPr lang="nl-NL" sz="1050" dirty="0" err="1">
              <a:solidFill>
                <a:srgbClr val="002060"/>
              </a:solidFill>
            </a:endParaRPr>
          </a:p>
        </p:txBody>
      </p:sp>
    </p:spTree>
    <p:extLst>
      <p:ext uri="{BB962C8B-B14F-4D97-AF65-F5344CB8AC3E}">
        <p14:creationId xmlns:p14="http://schemas.microsoft.com/office/powerpoint/2010/main" val="389999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XBRL adds restrictions for uniform taxonomy structures</a:t>
            </a:r>
          </a:p>
        </p:txBody>
      </p:sp>
      <p:sp>
        <p:nvSpPr>
          <p:cNvPr id="4" name="Slide Number Placeholder 3"/>
          <p:cNvSpPr>
            <a:spLocks noGrp="1"/>
          </p:cNvSpPr>
          <p:nvPr>
            <p:ph type="sldNum" sz="quarter" idx="12"/>
          </p:nvPr>
        </p:nvSpPr>
        <p:spPr/>
        <p:txBody>
          <a:bodyPr/>
          <a:lstStyle/>
          <a:p>
            <a:fld id="{BB3EB412-ADD0-4785-835D-74F14F7EE1C4}" type="slidenum">
              <a:rPr lang="en-GB" smtClean="0">
                <a:solidFill>
                  <a:schemeClr val="tx1"/>
                </a:solidFill>
              </a:rPr>
              <a:pPr/>
              <a:t>29</a:t>
            </a:fld>
            <a:endParaRPr lang="en-GB">
              <a:solidFill>
                <a:schemeClr val="tx1"/>
              </a:solidFill>
            </a:endParaRPr>
          </a:p>
        </p:txBody>
      </p:sp>
      <p:sp>
        <p:nvSpPr>
          <p:cNvPr id="5" name="Flowchart: Document 4"/>
          <p:cNvSpPr/>
          <p:nvPr/>
        </p:nvSpPr>
        <p:spPr>
          <a:xfrm>
            <a:off x="1013426" y="2931886"/>
            <a:ext cx="999487" cy="833192"/>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t">
            <a:noAutofit/>
          </a:bodyPr>
          <a:lstStyle/>
          <a:p>
            <a:endParaRPr lang="en-GB" sz="900" dirty="0">
              <a:solidFill>
                <a:srgbClr val="002060"/>
              </a:solidFill>
            </a:endParaRPr>
          </a:p>
        </p:txBody>
      </p:sp>
      <p:sp>
        <p:nvSpPr>
          <p:cNvPr id="6" name="Flowchart: Document 5"/>
          <p:cNvSpPr/>
          <p:nvPr/>
        </p:nvSpPr>
        <p:spPr>
          <a:xfrm>
            <a:off x="2923905" y="2117716"/>
            <a:ext cx="5130134" cy="3573348"/>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t">
            <a:noAutofit/>
          </a:bodyPr>
          <a:lstStyle/>
          <a:p>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xbrl</a:t>
            </a:r>
            <a:r>
              <a:rPr lang="en-GB" sz="1100" dirty="0">
                <a:solidFill>
                  <a:srgbClr val="002060"/>
                </a:solidFill>
                <a:latin typeface="Courier New" pitchFamily="49" charset="0"/>
                <a:cs typeface="Courier New" pitchFamily="49" charset="0"/>
              </a:rPr>
              <a:t> </a:t>
            </a:r>
            <a:r>
              <a:rPr lang="en-GB" sz="1100" dirty="0" err="1">
                <a:solidFill>
                  <a:srgbClr val="002060"/>
                </a:solidFill>
                <a:latin typeface="Courier New" pitchFamily="49" charset="0"/>
                <a:cs typeface="Courier New" pitchFamily="49" charset="0"/>
              </a:rPr>
              <a:t>xmlns</a:t>
            </a:r>
            <a:r>
              <a:rPr lang="en-GB" sz="1100" dirty="0">
                <a:solidFill>
                  <a:srgbClr val="002060"/>
                </a:solidFill>
                <a:latin typeface="Courier New" pitchFamily="49" charset="0"/>
                <a:cs typeface="Courier New" pitchFamily="49" charset="0"/>
              </a:rPr>
              <a:t>="http://www.xbrl.org/2003/instance"&gt;</a:t>
            </a:r>
          </a:p>
          <a:p>
            <a:endParaRPr lang="en-GB" sz="1100" dirty="0">
              <a:solidFill>
                <a:srgbClr val="002060"/>
              </a:solidFill>
              <a:latin typeface="Courier New" pitchFamily="49" charset="0"/>
              <a:cs typeface="Courier New" pitchFamily="49" charset="0"/>
            </a:endParaRP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link:schemaRef</a:t>
            </a:r>
            <a:r>
              <a:rPr lang="en-GB" sz="1100" dirty="0">
                <a:solidFill>
                  <a:srgbClr val="002060"/>
                </a:solidFill>
                <a:latin typeface="Courier New" pitchFamily="49" charset="0"/>
                <a:cs typeface="Courier New" pitchFamily="49" charset="0"/>
              </a:rPr>
              <a:t> </a:t>
            </a:r>
            <a:r>
              <a:rPr lang="en-GB" sz="1100" dirty="0" err="1">
                <a:solidFill>
                  <a:srgbClr val="002060"/>
                </a:solidFill>
                <a:latin typeface="Courier New" pitchFamily="49" charset="0"/>
                <a:cs typeface="Courier New" pitchFamily="49" charset="0"/>
              </a:rPr>
              <a:t>xlink:href</a:t>
            </a:r>
            <a:r>
              <a:rPr lang="en-GB" sz="1100" dirty="0">
                <a:solidFill>
                  <a:srgbClr val="002060"/>
                </a:solidFill>
                <a:latin typeface="Courier New" pitchFamily="49" charset="0"/>
                <a:cs typeface="Courier New" pitchFamily="49" charset="0"/>
              </a:rPr>
              <a:t>="ifrs.xsd" /&gt;</a:t>
            </a:r>
          </a:p>
          <a:p>
            <a:endParaRPr lang="en-GB" sz="1100" dirty="0">
              <a:solidFill>
                <a:srgbClr val="002060"/>
              </a:solidFill>
              <a:latin typeface="Courier New" pitchFamily="49" charset="0"/>
              <a:cs typeface="Courier New" pitchFamily="49" charset="0"/>
            </a:endParaRPr>
          </a:p>
          <a:p>
            <a:r>
              <a:rPr lang="en-GB" sz="1100" dirty="0">
                <a:solidFill>
                  <a:srgbClr val="002060"/>
                </a:solidFill>
                <a:latin typeface="Courier New" pitchFamily="49" charset="0"/>
                <a:cs typeface="Courier New" pitchFamily="49" charset="0"/>
              </a:rPr>
              <a:t> &lt;context&gt;</a:t>
            </a:r>
          </a:p>
          <a:p>
            <a:r>
              <a:rPr lang="en-GB" sz="1100" dirty="0">
                <a:solidFill>
                  <a:srgbClr val="002060"/>
                </a:solidFill>
                <a:latin typeface="Courier New" pitchFamily="49" charset="0"/>
                <a:cs typeface="Courier New" pitchFamily="49" charset="0"/>
              </a:rPr>
              <a:t>  &lt;entity&gt;&lt;/entity&gt;</a:t>
            </a:r>
          </a:p>
          <a:p>
            <a:r>
              <a:rPr lang="en-GB" sz="1100" dirty="0">
                <a:solidFill>
                  <a:srgbClr val="002060"/>
                </a:solidFill>
                <a:latin typeface="Courier New" pitchFamily="49" charset="0"/>
                <a:cs typeface="Courier New" pitchFamily="49" charset="0"/>
              </a:rPr>
              <a:t>  &lt;period&gt;</a:t>
            </a:r>
          </a:p>
          <a:p>
            <a:r>
              <a:rPr lang="en-GB" sz="1100" dirty="0">
                <a:solidFill>
                  <a:srgbClr val="002060"/>
                </a:solidFill>
                <a:latin typeface="Courier New" pitchFamily="49" charset="0"/>
                <a:cs typeface="Courier New" pitchFamily="49" charset="0"/>
              </a:rPr>
              <a:t>   &lt;instant&gt;2010-06-30&lt;/instant&gt;</a:t>
            </a:r>
          </a:p>
          <a:p>
            <a:r>
              <a:rPr lang="en-GB" sz="1100" dirty="0">
                <a:solidFill>
                  <a:srgbClr val="002060"/>
                </a:solidFill>
                <a:latin typeface="Courier New" pitchFamily="49" charset="0"/>
                <a:cs typeface="Courier New" pitchFamily="49" charset="0"/>
              </a:rPr>
              <a:t>  &lt;/period&gt;</a:t>
            </a:r>
          </a:p>
          <a:p>
            <a:r>
              <a:rPr lang="en-GB" sz="1100" dirty="0">
                <a:solidFill>
                  <a:srgbClr val="002060"/>
                </a:solidFill>
                <a:latin typeface="Courier New" pitchFamily="49" charset="0"/>
                <a:cs typeface="Courier New" pitchFamily="49" charset="0"/>
              </a:rPr>
              <a:t> &lt;/context&gt;</a:t>
            </a:r>
          </a:p>
          <a:p>
            <a:br>
              <a:rPr lang="en-GB" sz="1100" dirty="0">
                <a:solidFill>
                  <a:srgbClr val="002060"/>
                </a:solidFill>
                <a:latin typeface="Courier New" pitchFamily="49" charset="0"/>
                <a:cs typeface="Courier New" pitchFamily="49" charset="0"/>
              </a:rPr>
            </a:br>
            <a:r>
              <a:rPr lang="en-US" sz="1100" dirty="0">
                <a:solidFill>
                  <a:srgbClr val="002060"/>
                </a:solidFill>
                <a:latin typeface="Courier New" pitchFamily="49" charset="0"/>
                <a:cs typeface="Courier New" pitchFamily="49" charset="0"/>
              </a:rPr>
              <a:t> &lt;unit id="EUR"&gt;</a:t>
            </a:r>
          </a:p>
          <a:p>
            <a:r>
              <a:rPr lang="en-US" sz="1100" dirty="0">
                <a:solidFill>
                  <a:srgbClr val="002060"/>
                </a:solidFill>
                <a:latin typeface="Courier New" pitchFamily="49" charset="0"/>
                <a:cs typeface="Courier New" pitchFamily="49" charset="0"/>
              </a:rPr>
              <a:t>  &lt;measure&gt;iso4217:EUR&lt;/measure&gt;</a:t>
            </a:r>
          </a:p>
          <a:p>
            <a:r>
              <a:rPr lang="en-US" sz="1100" dirty="0">
                <a:solidFill>
                  <a:srgbClr val="002060"/>
                </a:solidFill>
                <a:latin typeface="Courier New" pitchFamily="49" charset="0"/>
                <a:cs typeface="Courier New" pitchFamily="49" charset="0"/>
              </a:rPr>
              <a:t> &lt;/unit&gt;</a:t>
            </a:r>
          </a:p>
          <a:p>
            <a:endParaRPr lang="en-GB" sz="1100" dirty="0">
              <a:solidFill>
                <a:srgbClr val="002060"/>
              </a:solidFill>
              <a:latin typeface="Courier New" pitchFamily="49" charset="0"/>
              <a:cs typeface="Courier New" pitchFamily="49" charset="0"/>
            </a:endParaRPr>
          </a:p>
          <a:p>
            <a:r>
              <a:rPr lang="en-GB" sz="1100" dirty="0">
                <a:solidFill>
                  <a:srgbClr val="002060"/>
                </a:solidFill>
                <a:latin typeface="Courier New" pitchFamily="49" charset="0"/>
                <a:cs typeface="Courier New" pitchFamily="49" charset="0"/>
              </a:rPr>
              <a:t> &lt;</a:t>
            </a:r>
            <a:r>
              <a:rPr lang="en-GB" sz="1100" dirty="0" err="1">
                <a:solidFill>
                  <a:srgbClr val="002060"/>
                </a:solidFill>
                <a:latin typeface="Courier New" pitchFamily="49" charset="0"/>
                <a:cs typeface="Courier New" pitchFamily="49" charset="0"/>
              </a:rPr>
              <a:t>ifrs:Revenue</a:t>
            </a:r>
            <a:r>
              <a:rPr lang="en-GB" sz="1100" dirty="0">
                <a:solidFill>
                  <a:srgbClr val="002060"/>
                </a:solidFill>
                <a:latin typeface="Courier New" pitchFamily="49" charset="0"/>
                <a:cs typeface="Courier New" pitchFamily="49" charset="0"/>
              </a:rPr>
              <a:t> </a:t>
            </a:r>
            <a:r>
              <a:rPr lang="en-GB" sz="1100" dirty="0" err="1">
                <a:solidFill>
                  <a:srgbClr val="002060"/>
                </a:solidFill>
                <a:latin typeface="Courier New" pitchFamily="49" charset="0"/>
                <a:cs typeface="Courier New" pitchFamily="49" charset="0"/>
              </a:rPr>
              <a:t>contextRef</a:t>
            </a:r>
            <a:r>
              <a:rPr lang="en-GB" sz="1100" dirty="0">
                <a:solidFill>
                  <a:srgbClr val="002060"/>
                </a:solidFill>
                <a:latin typeface="Courier New" pitchFamily="49" charset="0"/>
                <a:cs typeface="Courier New" pitchFamily="49" charset="0"/>
              </a:rPr>
              <a:t>="D-2010" </a:t>
            </a:r>
            <a:r>
              <a:rPr lang="en-GB" sz="1100" dirty="0" err="1">
                <a:solidFill>
                  <a:srgbClr val="002060"/>
                </a:solidFill>
                <a:latin typeface="Courier New" pitchFamily="49" charset="0"/>
                <a:cs typeface="Courier New" pitchFamily="49" charset="0"/>
              </a:rPr>
              <a:t>unitRef</a:t>
            </a:r>
            <a:r>
              <a:rPr lang="en-GB" sz="1100" dirty="0">
                <a:solidFill>
                  <a:srgbClr val="002060"/>
                </a:solidFill>
                <a:latin typeface="Courier New" pitchFamily="49" charset="0"/>
                <a:cs typeface="Courier New" pitchFamily="49" charset="0"/>
              </a:rPr>
              <a:t>="EUR"&gt;500&lt;/</a:t>
            </a:r>
            <a:r>
              <a:rPr lang="en-GB" sz="1100" dirty="0" err="1">
                <a:solidFill>
                  <a:srgbClr val="002060"/>
                </a:solidFill>
                <a:latin typeface="Courier New" pitchFamily="49" charset="0"/>
                <a:cs typeface="Courier New" pitchFamily="49" charset="0"/>
              </a:rPr>
              <a:t>ifrs:Revenue</a:t>
            </a:r>
            <a:r>
              <a:rPr lang="en-GB" sz="1100" dirty="0">
                <a:solidFill>
                  <a:srgbClr val="002060"/>
                </a:solidFill>
                <a:latin typeface="Courier New" pitchFamily="49" charset="0"/>
                <a:cs typeface="Courier New" pitchFamily="49" charset="0"/>
              </a:rPr>
              <a:t>&gt;</a:t>
            </a:r>
          </a:p>
          <a:p>
            <a:endParaRPr lang="en-GB" sz="1100" dirty="0">
              <a:solidFill>
                <a:srgbClr val="002060"/>
              </a:solidFill>
              <a:latin typeface="Courier New" pitchFamily="49" charset="0"/>
              <a:cs typeface="Courier New" pitchFamily="49" charset="0"/>
            </a:endParaRPr>
          </a:p>
          <a:p>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xbrl</a:t>
            </a:r>
            <a:r>
              <a:rPr lang="en-GB" sz="1100" dirty="0">
                <a:solidFill>
                  <a:srgbClr val="002060"/>
                </a:solidFill>
                <a:latin typeface="Courier New" pitchFamily="49" charset="0"/>
                <a:cs typeface="Courier New" pitchFamily="49" charset="0"/>
              </a:rPr>
              <a:t>&gt;</a:t>
            </a:r>
          </a:p>
          <a:p>
            <a:endParaRPr lang="en-GB" sz="1100" dirty="0">
              <a:solidFill>
                <a:srgbClr val="002060"/>
              </a:solidFill>
              <a:latin typeface="Courier New" pitchFamily="49" charset="0"/>
              <a:cs typeface="Courier New" pitchFamily="49" charset="0"/>
            </a:endParaRPr>
          </a:p>
        </p:txBody>
      </p:sp>
      <p:sp>
        <p:nvSpPr>
          <p:cNvPr id="7" name="TextBox 6"/>
          <p:cNvSpPr txBox="1"/>
          <p:nvPr/>
        </p:nvSpPr>
        <p:spPr>
          <a:xfrm>
            <a:off x="883459" y="1730768"/>
            <a:ext cx="6273967" cy="238258"/>
          </a:xfrm>
          <a:prstGeom prst="rect">
            <a:avLst/>
          </a:prstGeom>
          <a:noFill/>
        </p:spPr>
        <p:txBody>
          <a:bodyPr wrap="none" lIns="26895" tIns="34157" rIns="26895" bIns="34157" rtlCol="0">
            <a:spAutoFit/>
          </a:bodyPr>
          <a:lstStyle/>
          <a:p>
            <a:r>
              <a:rPr lang="en-GB" sz="1100" dirty="0">
                <a:solidFill>
                  <a:srgbClr val="002060"/>
                </a:solidFill>
              </a:rPr>
              <a:t>XBRL file has a fixed structure according to definition xbrl-instance-2020-01-31.xsd on </a:t>
            </a:r>
            <a:r>
              <a:rPr lang="en-GB" sz="1100" dirty="0">
                <a:solidFill>
                  <a:srgbClr val="002060"/>
                </a:solidFill>
                <a:hlinkClick r:id="rId2">
                  <a:extLst>
                    <a:ext uri="{A12FA001-AC4F-418D-AE19-62706E023703}">
                      <ahyp:hlinkClr xmlns:ahyp="http://schemas.microsoft.com/office/drawing/2018/hyperlinkcolor" val="tx"/>
                    </a:ext>
                  </a:extLst>
                </a:hlinkClick>
              </a:rPr>
              <a:t>www.xbrl.org</a:t>
            </a:r>
            <a:endParaRPr lang="en-GB" sz="1100" dirty="0">
              <a:solidFill>
                <a:srgbClr val="002060"/>
              </a:solidFill>
            </a:endParaRPr>
          </a:p>
        </p:txBody>
      </p:sp>
      <p:sp>
        <p:nvSpPr>
          <p:cNvPr id="8" name="Right Arrow 7"/>
          <p:cNvSpPr/>
          <p:nvPr/>
        </p:nvSpPr>
        <p:spPr>
          <a:xfrm>
            <a:off x="2188599" y="3094408"/>
            <a:ext cx="641174" cy="334826"/>
          </a:xfrm>
          <a:prstGeom prst="rightArrow">
            <a:avLst/>
          </a:prstGeom>
          <a:ln/>
        </p:spPr>
        <p:style>
          <a:lnRef idx="0">
            <a:schemeClr val="accent4"/>
          </a:lnRef>
          <a:fillRef idx="3">
            <a:schemeClr val="accent4"/>
          </a:fillRef>
          <a:effectRef idx="3">
            <a:schemeClr val="accent4"/>
          </a:effectRef>
          <a:fontRef idx="minor">
            <a:schemeClr val="lt1"/>
          </a:fontRef>
        </p:style>
        <p:txBody>
          <a:bodyPr lIns="26895" tIns="26895" rIns="26895" bIns="26895" rtlCol="0" anchor="ctr">
            <a:noAutofit/>
          </a:bodyPr>
          <a:lstStyle/>
          <a:p>
            <a:pPr algn="ctr"/>
            <a:endParaRPr lang="nl-NL" sz="1050" dirty="0" err="1">
              <a:solidFill>
                <a:srgbClr val="002060"/>
              </a:solidFill>
            </a:endParaRPr>
          </a:p>
        </p:txBody>
      </p:sp>
      <p:sp>
        <p:nvSpPr>
          <p:cNvPr id="9" name="TextBox 8"/>
          <p:cNvSpPr txBox="1"/>
          <p:nvPr/>
        </p:nvSpPr>
        <p:spPr>
          <a:xfrm>
            <a:off x="838200" y="3846416"/>
            <a:ext cx="1804794" cy="230564"/>
          </a:xfrm>
          <a:prstGeom prst="rect">
            <a:avLst/>
          </a:prstGeom>
          <a:noFill/>
        </p:spPr>
        <p:txBody>
          <a:bodyPr wrap="none" lIns="26895" tIns="34157" rIns="26895" bIns="34157" rtlCol="0">
            <a:spAutoFit/>
          </a:bodyPr>
          <a:lstStyle/>
          <a:p>
            <a:r>
              <a:rPr lang="en-GB" sz="1050" dirty="0">
                <a:solidFill>
                  <a:srgbClr val="002060"/>
                </a:solidFill>
              </a:rPr>
              <a:t>xbrl-instance-2020-01-31.xsd</a:t>
            </a:r>
          </a:p>
        </p:txBody>
      </p:sp>
      <p:sp>
        <p:nvSpPr>
          <p:cNvPr id="10" name="TextBox 9"/>
          <p:cNvSpPr txBox="1"/>
          <p:nvPr/>
        </p:nvSpPr>
        <p:spPr>
          <a:xfrm>
            <a:off x="3246992" y="5691064"/>
            <a:ext cx="1755102" cy="238258"/>
          </a:xfrm>
          <a:prstGeom prst="rect">
            <a:avLst/>
          </a:prstGeom>
          <a:noFill/>
        </p:spPr>
        <p:txBody>
          <a:bodyPr wrap="none" lIns="26895" tIns="34157" rIns="26895" bIns="34157" rtlCol="0">
            <a:spAutoFit/>
          </a:bodyPr>
          <a:lstStyle/>
          <a:p>
            <a:r>
              <a:rPr lang="en-GB" sz="1100" i="1" dirty="0">
                <a:solidFill>
                  <a:srgbClr val="002060"/>
                </a:solidFill>
              </a:rPr>
              <a:t>Sample instance document</a:t>
            </a:r>
          </a:p>
        </p:txBody>
      </p:sp>
      <p:sp>
        <p:nvSpPr>
          <p:cNvPr id="11" name="TextBox 10"/>
          <p:cNvSpPr txBox="1"/>
          <p:nvPr/>
        </p:nvSpPr>
        <p:spPr>
          <a:xfrm>
            <a:off x="6610988" y="2452907"/>
            <a:ext cx="868368" cy="392147"/>
          </a:xfrm>
          <a:prstGeom prst="rect">
            <a:avLst/>
          </a:prstGeom>
          <a:noFill/>
        </p:spPr>
        <p:txBody>
          <a:bodyPr wrap="square" lIns="26895" tIns="34157" rIns="26895" bIns="34157" rtlCol="0">
            <a:spAutoFit/>
          </a:bodyPr>
          <a:lstStyle/>
          <a:p>
            <a:r>
              <a:rPr lang="en-GB" sz="1050" b="1" dirty="0">
                <a:solidFill>
                  <a:srgbClr val="4CB8D0"/>
                </a:solidFill>
              </a:rPr>
              <a:t>Taxonomy reference</a:t>
            </a:r>
          </a:p>
        </p:txBody>
      </p:sp>
      <p:sp>
        <p:nvSpPr>
          <p:cNvPr id="12" name="TextBox 11"/>
          <p:cNvSpPr txBox="1"/>
          <p:nvPr/>
        </p:nvSpPr>
        <p:spPr>
          <a:xfrm>
            <a:off x="6610996" y="2996580"/>
            <a:ext cx="786888" cy="230564"/>
          </a:xfrm>
          <a:prstGeom prst="rect">
            <a:avLst/>
          </a:prstGeom>
          <a:noFill/>
        </p:spPr>
        <p:txBody>
          <a:bodyPr wrap="none" lIns="26895" tIns="34157" rIns="26895" bIns="34157" rtlCol="0">
            <a:spAutoFit/>
          </a:bodyPr>
          <a:lstStyle/>
          <a:p>
            <a:r>
              <a:rPr lang="en-GB" sz="1050" b="1" dirty="0">
                <a:solidFill>
                  <a:srgbClr val="4CB8D0"/>
                </a:solidFill>
              </a:rPr>
              <a:t>Context list</a:t>
            </a:r>
          </a:p>
        </p:txBody>
      </p:sp>
      <p:sp>
        <p:nvSpPr>
          <p:cNvPr id="13" name="TextBox 12"/>
          <p:cNvSpPr txBox="1"/>
          <p:nvPr/>
        </p:nvSpPr>
        <p:spPr>
          <a:xfrm>
            <a:off x="6610988" y="4088426"/>
            <a:ext cx="546438" cy="230564"/>
          </a:xfrm>
          <a:prstGeom prst="rect">
            <a:avLst/>
          </a:prstGeom>
          <a:noFill/>
        </p:spPr>
        <p:txBody>
          <a:bodyPr wrap="none" lIns="26895" tIns="34157" rIns="26895" bIns="34157" rtlCol="0">
            <a:spAutoFit/>
          </a:bodyPr>
          <a:lstStyle/>
          <a:p>
            <a:r>
              <a:rPr lang="en-GB" sz="1050" b="1" dirty="0">
                <a:solidFill>
                  <a:srgbClr val="4CB8D0"/>
                </a:solidFill>
              </a:rPr>
              <a:t>Unit list</a:t>
            </a:r>
          </a:p>
        </p:txBody>
      </p:sp>
      <p:sp>
        <p:nvSpPr>
          <p:cNvPr id="14" name="TextBox 13"/>
          <p:cNvSpPr txBox="1"/>
          <p:nvPr/>
        </p:nvSpPr>
        <p:spPr>
          <a:xfrm>
            <a:off x="6610989" y="4455719"/>
            <a:ext cx="900005" cy="553729"/>
          </a:xfrm>
          <a:prstGeom prst="rect">
            <a:avLst/>
          </a:prstGeom>
          <a:noFill/>
        </p:spPr>
        <p:txBody>
          <a:bodyPr wrap="square" lIns="26895" tIns="34157" rIns="26895" bIns="34157" rtlCol="0">
            <a:spAutoFit/>
          </a:bodyPr>
          <a:lstStyle/>
          <a:p>
            <a:r>
              <a:rPr lang="en-GB" sz="1050" b="1" dirty="0">
                <a:solidFill>
                  <a:srgbClr val="4CB8D0"/>
                </a:solidFill>
              </a:rPr>
              <a:t>Facts list</a:t>
            </a:r>
            <a:r>
              <a:rPr lang="en-GB" sz="1050" dirty="0">
                <a:solidFill>
                  <a:srgbClr val="4CB8D0"/>
                </a:solidFill>
              </a:rPr>
              <a:t>, according to taxonomy</a:t>
            </a:r>
          </a:p>
        </p:txBody>
      </p:sp>
    </p:spTree>
    <p:extLst>
      <p:ext uri="{BB962C8B-B14F-4D97-AF65-F5344CB8AC3E}">
        <p14:creationId xmlns:p14="http://schemas.microsoft.com/office/powerpoint/2010/main" val="112673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2F43DC-5793-4E74-ABE8-7D335FF4A8DC}"/>
              </a:ext>
            </a:extLst>
          </p:cNvPr>
          <p:cNvSpPr>
            <a:spLocks noGrp="1"/>
          </p:cNvSpPr>
          <p:nvPr>
            <p:ph type="title"/>
          </p:nvPr>
        </p:nvSpPr>
        <p:spPr/>
        <p:txBody>
          <a:bodyPr>
            <a:normAutofit/>
          </a:bodyPr>
          <a:lstStyle/>
          <a:p>
            <a:r>
              <a:rPr lang="nl-NL" sz="6000" dirty="0">
                <a:solidFill>
                  <a:srgbClr val="002060"/>
                </a:solidFill>
              </a:rPr>
              <a:t>Introductie SBR &amp; XBRL</a:t>
            </a:r>
          </a:p>
        </p:txBody>
      </p:sp>
    </p:spTree>
    <p:extLst>
      <p:ext uri="{BB962C8B-B14F-4D97-AF65-F5344CB8AC3E}">
        <p14:creationId xmlns:p14="http://schemas.microsoft.com/office/powerpoint/2010/main" val="77767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Taxonomy contains possible concepts</a:t>
            </a:r>
          </a:p>
        </p:txBody>
      </p:sp>
      <p:sp>
        <p:nvSpPr>
          <p:cNvPr id="6" name="Flowchart: Document 5"/>
          <p:cNvSpPr/>
          <p:nvPr/>
        </p:nvSpPr>
        <p:spPr>
          <a:xfrm>
            <a:off x="968892" y="2134559"/>
            <a:ext cx="5873565" cy="2713264"/>
          </a:xfrm>
          <a:prstGeom prst="flowChartDocument">
            <a:avLst/>
          </a:prstGeom>
          <a:noFill/>
          <a:ln/>
        </p:spPr>
        <p:style>
          <a:lnRef idx="2">
            <a:schemeClr val="accent4"/>
          </a:lnRef>
          <a:fillRef idx="1">
            <a:schemeClr val="lt1"/>
          </a:fillRef>
          <a:effectRef idx="0">
            <a:schemeClr val="accent4"/>
          </a:effectRef>
          <a:fontRef idx="minor">
            <a:schemeClr val="dk1"/>
          </a:fontRef>
        </p:style>
        <p:txBody>
          <a:bodyPr lIns="26895" tIns="26895" rIns="26895" bIns="26895" rtlCol="0" anchor="t">
            <a:noAutofit/>
          </a:bodyPr>
          <a:lstStyle/>
          <a:p>
            <a:r>
              <a:rPr lang="nl-NL" sz="1100" dirty="0">
                <a:solidFill>
                  <a:srgbClr val="002060"/>
                </a:solidFill>
                <a:latin typeface="Courier New" pitchFamily="49" charset="0"/>
                <a:cs typeface="Courier New" pitchFamily="49" charset="0"/>
              </a:rPr>
              <a:t>&lt;</a:t>
            </a:r>
            <a:r>
              <a:rPr lang="nl-NL" sz="1100" dirty="0" err="1">
                <a:solidFill>
                  <a:srgbClr val="002060"/>
                </a:solidFill>
                <a:latin typeface="Courier New" pitchFamily="49" charset="0"/>
                <a:cs typeface="Courier New" pitchFamily="49" charset="0"/>
              </a:rPr>
              <a:t>xsd:schema</a:t>
            </a:r>
            <a:r>
              <a:rPr lang="nl-NL" sz="1100" dirty="0">
                <a:solidFill>
                  <a:srgbClr val="002060"/>
                </a:solidFill>
                <a:latin typeface="Courier New" pitchFamily="49" charset="0"/>
                <a:cs typeface="Courier New" pitchFamily="49" charset="0"/>
              </a:rPr>
              <a:t> </a:t>
            </a:r>
            <a:r>
              <a:rPr lang="nl-NL" sz="1100" dirty="0" err="1">
                <a:solidFill>
                  <a:srgbClr val="002060"/>
                </a:solidFill>
                <a:latin typeface="Courier New" pitchFamily="49" charset="0"/>
                <a:cs typeface="Courier New" pitchFamily="49" charset="0"/>
              </a:rPr>
              <a:t>xmlns:ifrs</a:t>
            </a:r>
            <a:r>
              <a:rPr lang="nl-NL" sz="1100" dirty="0">
                <a:solidFill>
                  <a:srgbClr val="002060"/>
                </a:solidFill>
                <a:latin typeface="Courier New" pitchFamily="49" charset="0"/>
                <a:cs typeface="Courier New" pitchFamily="49" charset="0"/>
              </a:rPr>
              <a:t>="http://xbrl.ifrs.org/</a:t>
            </a:r>
            <a:r>
              <a:rPr lang="nl-NL" sz="1100" dirty="0" err="1">
                <a:solidFill>
                  <a:srgbClr val="002060"/>
                </a:solidFill>
                <a:latin typeface="Courier New" pitchFamily="49" charset="0"/>
                <a:cs typeface="Courier New" pitchFamily="49" charset="0"/>
              </a:rPr>
              <a:t>taxonomy</a:t>
            </a:r>
            <a:r>
              <a:rPr lang="nl-NL" sz="1100" dirty="0">
                <a:solidFill>
                  <a:srgbClr val="002060"/>
                </a:solidFill>
                <a:latin typeface="Courier New" pitchFamily="49" charset="0"/>
                <a:cs typeface="Courier New" pitchFamily="49" charset="0"/>
              </a:rPr>
              <a:t>/2011-03-25/</a:t>
            </a:r>
            <a:r>
              <a:rPr lang="nl-NL" sz="1100" dirty="0" err="1">
                <a:solidFill>
                  <a:srgbClr val="002060"/>
                </a:solidFill>
                <a:latin typeface="Courier New" pitchFamily="49" charset="0"/>
                <a:cs typeface="Courier New" pitchFamily="49" charset="0"/>
              </a:rPr>
              <a:t>ifrs</a:t>
            </a:r>
            <a:r>
              <a:rPr lang="nl-NL" sz="1100" dirty="0">
                <a:solidFill>
                  <a:srgbClr val="002060"/>
                </a:solidFill>
                <a:latin typeface="Courier New" pitchFamily="49" charset="0"/>
                <a:cs typeface="Courier New" pitchFamily="49" charset="0"/>
              </a:rPr>
              <a:t>"&gt;</a:t>
            </a:r>
          </a:p>
          <a:p>
            <a:endParaRPr lang="nl-NL" sz="1100" dirty="0">
              <a:solidFill>
                <a:srgbClr val="002060"/>
              </a:solidFill>
              <a:latin typeface="Courier New" pitchFamily="49" charset="0"/>
              <a:cs typeface="Courier New" pitchFamily="49" charset="0"/>
            </a:endParaRPr>
          </a:p>
          <a:p>
            <a:pPr marL="130465"/>
            <a:r>
              <a:rPr lang="nl-NL" sz="1100" dirty="0">
                <a:solidFill>
                  <a:srgbClr val="002060"/>
                </a:solidFill>
                <a:latin typeface="Courier New" pitchFamily="49" charset="0"/>
                <a:cs typeface="Courier New" pitchFamily="49" charset="0"/>
              </a:rPr>
              <a:t>&lt;</a:t>
            </a:r>
            <a:r>
              <a:rPr lang="nl-NL" sz="1100" dirty="0" err="1">
                <a:solidFill>
                  <a:srgbClr val="002060"/>
                </a:solidFill>
                <a:latin typeface="Courier New" pitchFamily="49" charset="0"/>
                <a:cs typeface="Courier New" pitchFamily="49" charset="0"/>
              </a:rPr>
              <a:t>xsd:element</a:t>
            </a:r>
            <a:r>
              <a:rPr lang="nl-NL" sz="1100" dirty="0">
                <a:solidFill>
                  <a:srgbClr val="002060"/>
                </a:solidFill>
                <a:latin typeface="Courier New" pitchFamily="49" charset="0"/>
                <a:cs typeface="Courier New" pitchFamily="49" charset="0"/>
              </a:rPr>
              <a:t> </a:t>
            </a:r>
            <a:r>
              <a:rPr lang="nl-NL" sz="1100" dirty="0" err="1">
                <a:solidFill>
                  <a:srgbClr val="002060"/>
                </a:solidFill>
                <a:latin typeface="Courier New" pitchFamily="49" charset="0"/>
                <a:cs typeface="Courier New" pitchFamily="49" charset="0"/>
              </a:rPr>
              <a:t>id</a:t>
            </a:r>
            <a:r>
              <a:rPr lang="nl-NL" sz="1100" dirty="0">
                <a:solidFill>
                  <a:srgbClr val="002060"/>
                </a:solidFill>
                <a:latin typeface="Courier New" pitchFamily="49" charset="0"/>
                <a:cs typeface="Courier New" pitchFamily="49" charset="0"/>
              </a:rPr>
              <a:t>="</a:t>
            </a:r>
            <a:r>
              <a:rPr lang="nl-NL" sz="1100" dirty="0" err="1">
                <a:solidFill>
                  <a:srgbClr val="002060"/>
                </a:solidFill>
                <a:latin typeface="Courier New" pitchFamily="49" charset="0"/>
                <a:cs typeface="Courier New" pitchFamily="49" charset="0"/>
              </a:rPr>
              <a:t>ifrs_Revenue</a:t>
            </a:r>
            <a:r>
              <a:rPr lang="nl-NL" sz="1100" dirty="0">
                <a:solidFill>
                  <a:srgbClr val="002060"/>
                </a:solidFill>
                <a:latin typeface="Courier New" pitchFamily="49" charset="0"/>
                <a:cs typeface="Courier New" pitchFamily="49" charset="0"/>
              </a:rPr>
              <a:t>" name="</a:t>
            </a:r>
            <a:r>
              <a:rPr lang="nl-NL" sz="1100" b="1" dirty="0" err="1">
                <a:solidFill>
                  <a:srgbClr val="002060"/>
                </a:solidFill>
                <a:latin typeface="Courier New" pitchFamily="49" charset="0"/>
                <a:cs typeface="Courier New" pitchFamily="49" charset="0"/>
              </a:rPr>
              <a:t>Revenue</a:t>
            </a:r>
            <a:r>
              <a:rPr lang="nl-NL" sz="1100" dirty="0">
                <a:solidFill>
                  <a:srgbClr val="002060"/>
                </a:solidFill>
                <a:latin typeface="Courier New" pitchFamily="49" charset="0"/>
                <a:cs typeface="Courier New" pitchFamily="49" charset="0"/>
              </a:rPr>
              <a:t>" </a:t>
            </a:r>
            <a:r>
              <a:rPr lang="nl-NL" sz="1100" dirty="0" err="1">
                <a:solidFill>
                  <a:srgbClr val="002060"/>
                </a:solidFill>
                <a:latin typeface="Courier New" pitchFamily="49" charset="0"/>
                <a:cs typeface="Courier New" pitchFamily="49" charset="0"/>
              </a:rPr>
              <a:t>nillable</a:t>
            </a:r>
            <a:r>
              <a:rPr lang="nl-NL" sz="1100" dirty="0">
                <a:solidFill>
                  <a:srgbClr val="002060"/>
                </a:solidFill>
                <a:latin typeface="Courier New" pitchFamily="49" charset="0"/>
                <a:cs typeface="Courier New" pitchFamily="49" charset="0"/>
              </a:rPr>
              <a:t>="</a:t>
            </a:r>
            <a:r>
              <a:rPr lang="nl-NL" sz="1100" dirty="0" err="1">
                <a:solidFill>
                  <a:srgbClr val="002060"/>
                </a:solidFill>
                <a:latin typeface="Courier New" pitchFamily="49" charset="0"/>
                <a:cs typeface="Courier New" pitchFamily="49" charset="0"/>
              </a:rPr>
              <a:t>true</a:t>
            </a:r>
            <a:r>
              <a:rPr lang="nl-NL" sz="1100" dirty="0">
                <a:solidFill>
                  <a:srgbClr val="002060"/>
                </a:solidFill>
                <a:latin typeface="Courier New" pitchFamily="49" charset="0"/>
                <a:cs typeface="Courier New" pitchFamily="49" charset="0"/>
              </a:rPr>
              <a:t>" </a:t>
            </a:r>
            <a:r>
              <a:rPr lang="nl-NL" sz="1100" dirty="0" err="1">
                <a:solidFill>
                  <a:srgbClr val="002060"/>
                </a:solidFill>
                <a:latin typeface="Courier New" pitchFamily="49" charset="0"/>
                <a:cs typeface="Courier New" pitchFamily="49" charset="0"/>
              </a:rPr>
              <a:t>substitutionGroup</a:t>
            </a:r>
            <a:r>
              <a:rPr lang="nl-NL" sz="1100" dirty="0">
                <a:solidFill>
                  <a:srgbClr val="002060"/>
                </a:solidFill>
                <a:latin typeface="Courier New" pitchFamily="49" charset="0"/>
                <a:cs typeface="Courier New" pitchFamily="49" charset="0"/>
              </a:rPr>
              <a:t>="</a:t>
            </a:r>
            <a:r>
              <a:rPr lang="nl-NL" sz="1100" dirty="0" err="1">
                <a:solidFill>
                  <a:srgbClr val="002060"/>
                </a:solidFill>
                <a:latin typeface="Courier New" pitchFamily="49" charset="0"/>
                <a:cs typeface="Courier New" pitchFamily="49" charset="0"/>
              </a:rPr>
              <a:t>xbrli:item</a:t>
            </a:r>
            <a:r>
              <a:rPr lang="nl-NL" sz="1100" dirty="0">
                <a:solidFill>
                  <a:srgbClr val="002060"/>
                </a:solidFill>
                <a:latin typeface="Courier New" pitchFamily="49" charset="0"/>
                <a:cs typeface="Courier New" pitchFamily="49" charset="0"/>
              </a:rPr>
              <a:t>" type="</a:t>
            </a:r>
            <a:r>
              <a:rPr lang="nl-NL" sz="1100" dirty="0" err="1">
                <a:solidFill>
                  <a:srgbClr val="002060"/>
                </a:solidFill>
                <a:latin typeface="Courier New" pitchFamily="49" charset="0"/>
                <a:cs typeface="Courier New" pitchFamily="49" charset="0"/>
              </a:rPr>
              <a:t>xbrli:monetaryItemType</a:t>
            </a:r>
            <a:r>
              <a:rPr lang="nl-NL" sz="1100" dirty="0">
                <a:solidFill>
                  <a:srgbClr val="002060"/>
                </a:solidFill>
                <a:latin typeface="Courier New" pitchFamily="49" charset="0"/>
                <a:cs typeface="Courier New" pitchFamily="49" charset="0"/>
              </a:rPr>
              <a:t>" </a:t>
            </a:r>
            <a:r>
              <a:rPr lang="nl-NL" sz="1100" dirty="0" err="1">
                <a:solidFill>
                  <a:srgbClr val="002060"/>
                </a:solidFill>
                <a:latin typeface="Courier New" pitchFamily="49" charset="0"/>
                <a:cs typeface="Courier New" pitchFamily="49" charset="0"/>
              </a:rPr>
              <a:t>xbrli:balance</a:t>
            </a:r>
            <a:r>
              <a:rPr lang="nl-NL" sz="1100" dirty="0">
                <a:solidFill>
                  <a:srgbClr val="002060"/>
                </a:solidFill>
                <a:latin typeface="Courier New" pitchFamily="49" charset="0"/>
                <a:cs typeface="Courier New" pitchFamily="49" charset="0"/>
              </a:rPr>
              <a:t>="credit" </a:t>
            </a:r>
            <a:r>
              <a:rPr lang="nl-NL" sz="1100" dirty="0" err="1">
                <a:solidFill>
                  <a:srgbClr val="002060"/>
                </a:solidFill>
                <a:latin typeface="Courier New" pitchFamily="49" charset="0"/>
                <a:cs typeface="Courier New" pitchFamily="49" charset="0"/>
              </a:rPr>
              <a:t>xbrli:periodType</a:t>
            </a:r>
            <a:r>
              <a:rPr lang="nl-NL" sz="1100" dirty="0">
                <a:solidFill>
                  <a:srgbClr val="002060"/>
                </a:solidFill>
                <a:latin typeface="Courier New" pitchFamily="49" charset="0"/>
                <a:cs typeface="Courier New" pitchFamily="49" charset="0"/>
              </a:rPr>
              <a:t>="</a:t>
            </a:r>
            <a:r>
              <a:rPr lang="nl-NL" sz="1100" dirty="0" err="1">
                <a:solidFill>
                  <a:srgbClr val="002060"/>
                </a:solidFill>
                <a:latin typeface="Courier New" pitchFamily="49" charset="0"/>
                <a:cs typeface="Courier New" pitchFamily="49" charset="0"/>
              </a:rPr>
              <a:t>duration</a:t>
            </a:r>
            <a:r>
              <a:rPr lang="nl-NL" sz="1100" dirty="0">
                <a:solidFill>
                  <a:srgbClr val="002060"/>
                </a:solidFill>
                <a:latin typeface="Courier New" pitchFamily="49" charset="0"/>
                <a:cs typeface="Courier New" pitchFamily="49" charset="0"/>
              </a:rPr>
              <a:t>"/&gt;</a:t>
            </a:r>
          </a:p>
          <a:p>
            <a:pPr marL="130465"/>
            <a:endParaRPr lang="en-GB" sz="1100" dirty="0">
              <a:solidFill>
                <a:srgbClr val="002060"/>
              </a:solidFill>
              <a:latin typeface="Courier New" pitchFamily="49" charset="0"/>
              <a:cs typeface="Courier New" pitchFamily="49" charset="0"/>
            </a:endParaRPr>
          </a:p>
          <a:p>
            <a:pPr marL="130465"/>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xsd:element</a:t>
            </a:r>
            <a:r>
              <a:rPr lang="en-GB" sz="1100" dirty="0">
                <a:solidFill>
                  <a:srgbClr val="002060"/>
                </a:solidFill>
                <a:latin typeface="Courier New" pitchFamily="49" charset="0"/>
                <a:cs typeface="Courier New" pitchFamily="49" charset="0"/>
              </a:rPr>
              <a:t> id="</a:t>
            </a:r>
            <a:r>
              <a:rPr lang="en-GB" sz="1100" dirty="0" err="1">
                <a:solidFill>
                  <a:srgbClr val="002060"/>
                </a:solidFill>
                <a:latin typeface="Courier New" pitchFamily="49" charset="0"/>
                <a:cs typeface="Courier New" pitchFamily="49" charset="0"/>
              </a:rPr>
              <a:t>ifrs_Assets</a:t>
            </a:r>
            <a:r>
              <a:rPr lang="en-GB" sz="1100" dirty="0">
                <a:solidFill>
                  <a:srgbClr val="002060"/>
                </a:solidFill>
                <a:latin typeface="Courier New" pitchFamily="49" charset="0"/>
                <a:cs typeface="Courier New" pitchFamily="49" charset="0"/>
              </a:rPr>
              <a:t>" name="</a:t>
            </a:r>
            <a:r>
              <a:rPr lang="en-GB" sz="1100" b="1" dirty="0">
                <a:solidFill>
                  <a:srgbClr val="002060"/>
                </a:solidFill>
                <a:latin typeface="Courier New" pitchFamily="49" charset="0"/>
                <a:cs typeface="Courier New" pitchFamily="49" charset="0"/>
              </a:rPr>
              <a:t>Assets</a:t>
            </a:r>
            <a:r>
              <a:rPr lang="en-GB" sz="1100" dirty="0">
                <a:solidFill>
                  <a:srgbClr val="002060"/>
                </a:solidFill>
                <a:latin typeface="Courier New" pitchFamily="49" charset="0"/>
                <a:cs typeface="Courier New" pitchFamily="49" charset="0"/>
              </a:rPr>
              <a:t>" </a:t>
            </a:r>
            <a:r>
              <a:rPr lang="en-GB" sz="1100" dirty="0" err="1">
                <a:solidFill>
                  <a:srgbClr val="002060"/>
                </a:solidFill>
                <a:latin typeface="Courier New" pitchFamily="49" charset="0"/>
                <a:cs typeface="Courier New" pitchFamily="49" charset="0"/>
              </a:rPr>
              <a:t>nillable</a:t>
            </a:r>
            <a:r>
              <a:rPr lang="en-GB" sz="1100" dirty="0">
                <a:solidFill>
                  <a:srgbClr val="002060"/>
                </a:solidFill>
                <a:latin typeface="Courier New" pitchFamily="49" charset="0"/>
                <a:cs typeface="Courier New" pitchFamily="49" charset="0"/>
              </a:rPr>
              <a:t>="true" </a:t>
            </a:r>
            <a:r>
              <a:rPr lang="en-GB" sz="1100" dirty="0" err="1">
                <a:solidFill>
                  <a:srgbClr val="002060"/>
                </a:solidFill>
                <a:latin typeface="Courier New" pitchFamily="49" charset="0"/>
                <a:cs typeface="Courier New" pitchFamily="49" charset="0"/>
              </a:rPr>
              <a:t>substitutionGroup</a:t>
            </a:r>
            <a:r>
              <a:rPr lang="en-GB" sz="1100" dirty="0">
                <a:solidFill>
                  <a:srgbClr val="002060"/>
                </a:solidFill>
                <a:latin typeface="Courier New" pitchFamily="49" charset="0"/>
                <a:cs typeface="Courier New" pitchFamily="49" charset="0"/>
              </a:rPr>
              <a:t>="</a:t>
            </a:r>
            <a:r>
              <a:rPr lang="en-GB" sz="1100" dirty="0" err="1">
                <a:solidFill>
                  <a:srgbClr val="002060"/>
                </a:solidFill>
                <a:latin typeface="Courier New" pitchFamily="49" charset="0"/>
                <a:cs typeface="Courier New" pitchFamily="49" charset="0"/>
              </a:rPr>
              <a:t>xbrli:item</a:t>
            </a:r>
            <a:r>
              <a:rPr lang="en-GB" sz="1100" dirty="0">
                <a:solidFill>
                  <a:srgbClr val="002060"/>
                </a:solidFill>
                <a:latin typeface="Courier New" pitchFamily="49" charset="0"/>
                <a:cs typeface="Courier New" pitchFamily="49" charset="0"/>
              </a:rPr>
              <a:t>" type="</a:t>
            </a:r>
            <a:r>
              <a:rPr lang="en-GB" sz="1100" dirty="0" err="1">
                <a:solidFill>
                  <a:srgbClr val="002060"/>
                </a:solidFill>
                <a:latin typeface="Courier New" pitchFamily="49" charset="0"/>
                <a:cs typeface="Courier New" pitchFamily="49" charset="0"/>
              </a:rPr>
              <a:t>xbrli:monetaryItemType</a:t>
            </a:r>
            <a:r>
              <a:rPr lang="en-GB" sz="1100" dirty="0">
                <a:solidFill>
                  <a:srgbClr val="002060"/>
                </a:solidFill>
                <a:latin typeface="Courier New" pitchFamily="49" charset="0"/>
                <a:cs typeface="Courier New" pitchFamily="49" charset="0"/>
              </a:rPr>
              <a:t>" xbrli:balance="debit" </a:t>
            </a:r>
            <a:r>
              <a:rPr lang="en-GB" sz="1100" dirty="0" err="1">
                <a:solidFill>
                  <a:srgbClr val="002060"/>
                </a:solidFill>
                <a:latin typeface="Courier New" pitchFamily="49" charset="0"/>
                <a:cs typeface="Courier New" pitchFamily="49" charset="0"/>
              </a:rPr>
              <a:t>xbrli:periodType</a:t>
            </a:r>
            <a:r>
              <a:rPr lang="en-GB" sz="1100" dirty="0">
                <a:solidFill>
                  <a:srgbClr val="002060"/>
                </a:solidFill>
                <a:latin typeface="Courier New" pitchFamily="49" charset="0"/>
                <a:cs typeface="Courier New" pitchFamily="49" charset="0"/>
              </a:rPr>
              <a:t>="instant"/&gt;</a:t>
            </a:r>
          </a:p>
          <a:p>
            <a:endParaRPr lang="en-GB" sz="1100" dirty="0">
              <a:solidFill>
                <a:srgbClr val="002060"/>
              </a:solidFill>
              <a:latin typeface="Courier New" pitchFamily="49" charset="0"/>
              <a:cs typeface="Courier New" pitchFamily="49" charset="0"/>
            </a:endParaRPr>
          </a:p>
          <a:p>
            <a:endParaRPr lang="en-GB" sz="1100" dirty="0">
              <a:solidFill>
                <a:srgbClr val="002060"/>
              </a:solidFill>
              <a:latin typeface="Courier New" pitchFamily="49" charset="0"/>
              <a:cs typeface="Courier New" pitchFamily="49" charset="0"/>
            </a:endParaRPr>
          </a:p>
          <a:p>
            <a:endParaRPr lang="en-GB" sz="1100" dirty="0">
              <a:solidFill>
                <a:srgbClr val="002060"/>
              </a:solidFill>
              <a:latin typeface="Courier New" pitchFamily="49" charset="0"/>
              <a:cs typeface="Courier New" pitchFamily="49" charset="0"/>
            </a:endParaRPr>
          </a:p>
          <a:p>
            <a:r>
              <a:rPr lang="en-GB" sz="1100" dirty="0">
                <a:solidFill>
                  <a:srgbClr val="002060"/>
                </a:solidFill>
                <a:latin typeface="Courier New" pitchFamily="49" charset="0"/>
                <a:cs typeface="Courier New" pitchFamily="49" charset="0"/>
              </a:rPr>
              <a:t>&lt;/</a:t>
            </a:r>
            <a:r>
              <a:rPr lang="en-GB" sz="1100" dirty="0" err="1">
                <a:solidFill>
                  <a:srgbClr val="002060"/>
                </a:solidFill>
                <a:latin typeface="Courier New" pitchFamily="49" charset="0"/>
                <a:cs typeface="Courier New" pitchFamily="49" charset="0"/>
              </a:rPr>
              <a:t>xsd:schema</a:t>
            </a:r>
            <a:r>
              <a:rPr lang="en-GB" sz="1100" dirty="0">
                <a:solidFill>
                  <a:srgbClr val="002060"/>
                </a:solidFill>
                <a:latin typeface="Courier New" pitchFamily="49" charset="0"/>
                <a:cs typeface="Courier New" pitchFamily="49" charset="0"/>
              </a:rPr>
              <a:t>&gt;</a:t>
            </a:r>
          </a:p>
        </p:txBody>
      </p:sp>
      <p:sp>
        <p:nvSpPr>
          <p:cNvPr id="8" name="TextBox 7"/>
          <p:cNvSpPr txBox="1"/>
          <p:nvPr/>
        </p:nvSpPr>
        <p:spPr>
          <a:xfrm>
            <a:off x="968893" y="1638292"/>
            <a:ext cx="2069290" cy="238258"/>
          </a:xfrm>
          <a:prstGeom prst="rect">
            <a:avLst/>
          </a:prstGeom>
          <a:noFill/>
        </p:spPr>
        <p:txBody>
          <a:bodyPr wrap="none" lIns="26895" tIns="34157" rIns="26895" bIns="34157" rtlCol="0">
            <a:spAutoFit/>
          </a:bodyPr>
          <a:lstStyle/>
          <a:p>
            <a:r>
              <a:rPr lang="en-GB" sz="1100" dirty="0">
                <a:solidFill>
                  <a:srgbClr val="002060"/>
                </a:solidFill>
              </a:rPr>
              <a:t>Sample IFRS schema (XSD file)</a:t>
            </a:r>
          </a:p>
        </p:txBody>
      </p:sp>
      <p:sp>
        <p:nvSpPr>
          <p:cNvPr id="10" name="TextBox 9"/>
          <p:cNvSpPr txBox="1"/>
          <p:nvPr/>
        </p:nvSpPr>
        <p:spPr>
          <a:xfrm>
            <a:off x="968892" y="4921467"/>
            <a:ext cx="4338680" cy="407535"/>
          </a:xfrm>
          <a:prstGeom prst="rect">
            <a:avLst/>
          </a:prstGeom>
          <a:noFill/>
        </p:spPr>
        <p:txBody>
          <a:bodyPr wrap="square" lIns="26895" tIns="34157" rIns="26895" bIns="34157" rtlCol="0">
            <a:spAutoFit/>
          </a:bodyPr>
          <a:lstStyle/>
          <a:p>
            <a:r>
              <a:rPr lang="en-GB" sz="1100" dirty="0">
                <a:solidFill>
                  <a:srgbClr val="002060"/>
                </a:solidFill>
              </a:rPr>
              <a:t>This file contains a list of possible concepts that are allowed in an XBRL instance document</a:t>
            </a:r>
          </a:p>
        </p:txBody>
      </p:sp>
    </p:spTree>
    <p:extLst>
      <p:ext uri="{BB962C8B-B14F-4D97-AF65-F5344CB8AC3E}">
        <p14:creationId xmlns:p14="http://schemas.microsoft.com/office/powerpoint/2010/main" val="137373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 taxonomy is a combination of elements and structure</a:t>
            </a:r>
          </a:p>
        </p:txBody>
      </p:sp>
      <p:sp>
        <p:nvSpPr>
          <p:cNvPr id="4" name="Slide Number Placeholder 3"/>
          <p:cNvSpPr>
            <a:spLocks noGrp="1"/>
          </p:cNvSpPr>
          <p:nvPr>
            <p:ph type="sldNum" sz="quarter" idx="12"/>
          </p:nvPr>
        </p:nvSpPr>
        <p:spPr/>
        <p:txBody>
          <a:bodyPr/>
          <a:lstStyle/>
          <a:p>
            <a:fld id="{BB3EB412-ADD0-4785-835D-74F14F7EE1C4}" type="slidenum">
              <a:rPr lang="en-GB" smtClean="0"/>
              <a:pPr/>
              <a:t>31</a:t>
            </a:fld>
            <a:endParaRPr lang="en-GB"/>
          </a:p>
        </p:txBody>
      </p:sp>
      <p:sp>
        <p:nvSpPr>
          <p:cNvPr id="5" name="Flowchart: Document 4"/>
          <p:cNvSpPr/>
          <p:nvPr/>
        </p:nvSpPr>
        <p:spPr>
          <a:xfrm>
            <a:off x="6476243" y="3159305"/>
            <a:ext cx="999487" cy="663581"/>
          </a:xfrm>
          <a:prstGeom prst="flowChartDocument">
            <a:avLst/>
          </a:prstGeom>
          <a:ln/>
        </p:spPr>
        <p:style>
          <a:lnRef idx="2">
            <a:schemeClr val="accent5">
              <a:shade val="50000"/>
            </a:schemeClr>
          </a:lnRef>
          <a:fillRef idx="1">
            <a:schemeClr val="accent5"/>
          </a:fillRef>
          <a:effectRef idx="0">
            <a:schemeClr val="accent5"/>
          </a:effectRef>
          <a:fontRef idx="minor">
            <a:schemeClr val="lt1"/>
          </a:fontRef>
        </p:style>
        <p:txBody>
          <a:bodyPr lIns="26895" tIns="26895" rIns="26895" bIns="26895" rtlCol="0" anchor="t">
            <a:noAutofit/>
          </a:bodyPr>
          <a:lstStyle/>
          <a:p>
            <a:r>
              <a:rPr lang="en-GB" sz="1100" dirty="0">
                <a:solidFill>
                  <a:schemeClr val="bg1"/>
                </a:solidFill>
              </a:rPr>
              <a:t>Definition </a:t>
            </a:r>
            <a:r>
              <a:rPr lang="en-GB" sz="1100" dirty="0" err="1">
                <a:solidFill>
                  <a:schemeClr val="bg1"/>
                </a:solidFill>
              </a:rPr>
              <a:t>linkbase</a:t>
            </a:r>
            <a:r>
              <a:rPr lang="en-GB" sz="1100" dirty="0">
                <a:solidFill>
                  <a:schemeClr val="bg1"/>
                </a:solidFill>
              </a:rPr>
              <a:t> (XML)</a:t>
            </a:r>
          </a:p>
        </p:txBody>
      </p:sp>
      <p:sp>
        <p:nvSpPr>
          <p:cNvPr id="6" name="Flowchart: Document 5"/>
          <p:cNvSpPr/>
          <p:nvPr/>
        </p:nvSpPr>
        <p:spPr>
          <a:xfrm>
            <a:off x="3691256" y="2096443"/>
            <a:ext cx="999487" cy="663581"/>
          </a:xfrm>
          <a:prstGeom prst="flowChartDocument">
            <a:avLst/>
          </a:prstGeom>
          <a:ln/>
        </p:spPr>
        <p:style>
          <a:lnRef idx="2">
            <a:schemeClr val="accent1">
              <a:shade val="50000"/>
            </a:schemeClr>
          </a:lnRef>
          <a:fillRef idx="1">
            <a:schemeClr val="accent1"/>
          </a:fillRef>
          <a:effectRef idx="0">
            <a:schemeClr val="accent1"/>
          </a:effectRef>
          <a:fontRef idx="minor">
            <a:schemeClr val="lt1"/>
          </a:fontRef>
        </p:style>
        <p:txBody>
          <a:bodyPr lIns="26895" tIns="26895" rIns="26895" bIns="26895" rtlCol="0" anchor="t">
            <a:noAutofit/>
          </a:bodyPr>
          <a:lstStyle/>
          <a:p>
            <a:endParaRPr lang="en-GB" sz="1100" dirty="0">
              <a:solidFill>
                <a:schemeClr val="bg1"/>
              </a:solidFill>
            </a:endParaRPr>
          </a:p>
        </p:txBody>
      </p:sp>
      <p:sp>
        <p:nvSpPr>
          <p:cNvPr id="7" name="TextBox 6"/>
          <p:cNvSpPr txBox="1"/>
          <p:nvPr/>
        </p:nvSpPr>
        <p:spPr>
          <a:xfrm>
            <a:off x="2916383" y="1782764"/>
            <a:ext cx="2876947" cy="284425"/>
          </a:xfrm>
          <a:prstGeom prst="rect">
            <a:avLst/>
          </a:prstGeom>
          <a:noFill/>
        </p:spPr>
        <p:txBody>
          <a:bodyPr wrap="none" lIns="26895" tIns="34157" rIns="26895" bIns="34157" rtlCol="0">
            <a:spAutoFit/>
          </a:bodyPr>
          <a:lstStyle/>
          <a:p>
            <a:r>
              <a:rPr lang="en-GB" sz="1400" dirty="0">
                <a:solidFill>
                  <a:srgbClr val="002060"/>
                </a:solidFill>
              </a:rPr>
              <a:t>Sample XBRL entry point (XSD file)</a:t>
            </a:r>
          </a:p>
        </p:txBody>
      </p:sp>
      <p:sp>
        <p:nvSpPr>
          <p:cNvPr id="8" name="Flowchart: Document 7"/>
          <p:cNvSpPr/>
          <p:nvPr/>
        </p:nvSpPr>
        <p:spPr>
          <a:xfrm>
            <a:off x="4522095" y="3159305"/>
            <a:ext cx="999487" cy="663581"/>
          </a:xfrm>
          <a:prstGeom prst="flowChartDocument">
            <a:avLst/>
          </a:prstGeom>
          <a:ln/>
        </p:spPr>
        <p:style>
          <a:lnRef idx="2">
            <a:schemeClr val="accent5">
              <a:shade val="50000"/>
            </a:schemeClr>
          </a:lnRef>
          <a:fillRef idx="1">
            <a:schemeClr val="accent5"/>
          </a:fillRef>
          <a:effectRef idx="0">
            <a:schemeClr val="accent5"/>
          </a:effectRef>
          <a:fontRef idx="minor">
            <a:schemeClr val="lt1"/>
          </a:fontRef>
        </p:style>
        <p:txBody>
          <a:bodyPr lIns="26895" tIns="26895" rIns="26895" bIns="26895" rtlCol="0" anchor="t">
            <a:noAutofit/>
          </a:bodyPr>
          <a:lstStyle/>
          <a:p>
            <a:r>
              <a:rPr lang="en-GB" sz="1100" dirty="0">
                <a:solidFill>
                  <a:schemeClr val="bg1"/>
                </a:solidFill>
              </a:rPr>
              <a:t>Formula </a:t>
            </a:r>
            <a:r>
              <a:rPr lang="en-GB" sz="1100" dirty="0" err="1">
                <a:solidFill>
                  <a:schemeClr val="bg1"/>
                </a:solidFill>
              </a:rPr>
              <a:t>linkbase</a:t>
            </a:r>
            <a:r>
              <a:rPr lang="en-GB" sz="1100" dirty="0">
                <a:solidFill>
                  <a:schemeClr val="bg1"/>
                </a:solidFill>
              </a:rPr>
              <a:t> (XML)</a:t>
            </a:r>
          </a:p>
        </p:txBody>
      </p:sp>
      <p:sp>
        <p:nvSpPr>
          <p:cNvPr id="9" name="Flowchart: Document 8"/>
          <p:cNvSpPr/>
          <p:nvPr/>
        </p:nvSpPr>
        <p:spPr>
          <a:xfrm>
            <a:off x="2567947" y="3159305"/>
            <a:ext cx="999487" cy="663581"/>
          </a:xfrm>
          <a:prstGeom prst="flowChartDocument">
            <a:avLst/>
          </a:prstGeom>
          <a:ln/>
        </p:spPr>
        <p:style>
          <a:lnRef idx="2">
            <a:schemeClr val="accent5">
              <a:shade val="50000"/>
            </a:schemeClr>
          </a:lnRef>
          <a:fillRef idx="1">
            <a:schemeClr val="accent5"/>
          </a:fillRef>
          <a:effectRef idx="0">
            <a:schemeClr val="accent5"/>
          </a:effectRef>
          <a:fontRef idx="minor">
            <a:schemeClr val="lt1"/>
          </a:fontRef>
        </p:style>
        <p:txBody>
          <a:bodyPr lIns="26895" tIns="26895" rIns="26895" bIns="26895" rtlCol="0" anchor="t">
            <a:noAutofit/>
          </a:bodyPr>
          <a:lstStyle/>
          <a:p>
            <a:r>
              <a:rPr lang="en-GB" sz="1100" dirty="0">
                <a:solidFill>
                  <a:schemeClr val="bg1"/>
                </a:solidFill>
              </a:rPr>
              <a:t>Presentation </a:t>
            </a:r>
            <a:r>
              <a:rPr lang="en-GB" sz="1100" dirty="0" err="1">
                <a:solidFill>
                  <a:schemeClr val="bg1"/>
                </a:solidFill>
              </a:rPr>
              <a:t>linkbase</a:t>
            </a:r>
            <a:r>
              <a:rPr lang="en-GB" sz="1100" dirty="0">
                <a:solidFill>
                  <a:schemeClr val="bg1"/>
                </a:solidFill>
              </a:rPr>
              <a:t> (XML)</a:t>
            </a:r>
          </a:p>
        </p:txBody>
      </p:sp>
      <p:sp>
        <p:nvSpPr>
          <p:cNvPr id="10" name="Flowchart: Document 9"/>
          <p:cNvSpPr/>
          <p:nvPr/>
        </p:nvSpPr>
        <p:spPr>
          <a:xfrm>
            <a:off x="613799" y="3159305"/>
            <a:ext cx="999487" cy="663581"/>
          </a:xfrm>
          <a:prstGeom prst="flowChartDocument">
            <a:avLst/>
          </a:prstGeom>
          <a:ln/>
        </p:spPr>
        <p:style>
          <a:lnRef idx="2">
            <a:schemeClr val="accent5">
              <a:shade val="50000"/>
            </a:schemeClr>
          </a:lnRef>
          <a:fillRef idx="1">
            <a:schemeClr val="accent5"/>
          </a:fillRef>
          <a:effectRef idx="0">
            <a:schemeClr val="accent5"/>
          </a:effectRef>
          <a:fontRef idx="minor">
            <a:schemeClr val="lt1"/>
          </a:fontRef>
        </p:style>
        <p:txBody>
          <a:bodyPr lIns="26895" tIns="26895" rIns="26895" bIns="26895" rtlCol="0" anchor="t">
            <a:noAutofit/>
          </a:bodyPr>
          <a:lstStyle/>
          <a:p>
            <a:r>
              <a:rPr lang="en-GB" sz="1100" dirty="0">
                <a:solidFill>
                  <a:schemeClr val="bg1"/>
                </a:solidFill>
              </a:rPr>
              <a:t>Label </a:t>
            </a:r>
            <a:r>
              <a:rPr lang="en-GB" sz="1100" dirty="0" err="1">
                <a:solidFill>
                  <a:schemeClr val="bg1"/>
                </a:solidFill>
              </a:rPr>
              <a:t>linkbase</a:t>
            </a:r>
            <a:r>
              <a:rPr lang="en-GB" sz="1100" dirty="0">
                <a:solidFill>
                  <a:schemeClr val="bg1"/>
                </a:solidFill>
              </a:rPr>
              <a:t> (XML)</a:t>
            </a:r>
          </a:p>
        </p:txBody>
      </p:sp>
      <p:cxnSp>
        <p:nvCxnSpPr>
          <p:cNvPr id="12" name="Elbow Connector 11"/>
          <p:cNvCxnSpPr>
            <a:stCxn id="6" idx="2"/>
            <a:endCxn id="10" idx="0"/>
          </p:cNvCxnSpPr>
          <p:nvPr/>
        </p:nvCxnSpPr>
        <p:spPr>
          <a:xfrm rot="5400000">
            <a:off x="2430696" y="1399001"/>
            <a:ext cx="443151" cy="3077456"/>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0"/>
          </p:cNvCxnSpPr>
          <p:nvPr/>
        </p:nvCxnSpPr>
        <p:spPr>
          <a:xfrm rot="5400000">
            <a:off x="3407770" y="2376076"/>
            <a:ext cx="443151" cy="1123309"/>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8" idx="0"/>
          </p:cNvCxnSpPr>
          <p:nvPr/>
        </p:nvCxnSpPr>
        <p:spPr>
          <a:xfrm rot="16200000" flipH="1">
            <a:off x="4384843" y="2522307"/>
            <a:ext cx="443153" cy="830840"/>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5" idx="0"/>
          </p:cNvCxnSpPr>
          <p:nvPr/>
        </p:nvCxnSpPr>
        <p:spPr>
          <a:xfrm rot="16200000" flipH="1">
            <a:off x="5361917" y="1545235"/>
            <a:ext cx="443151" cy="2784988"/>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3800" y="3932289"/>
            <a:ext cx="1709159" cy="2007973"/>
          </a:xfrm>
          <a:prstGeom prst="rect">
            <a:avLst/>
          </a:prstGeom>
          <a:noFill/>
        </p:spPr>
        <p:txBody>
          <a:bodyPr wrap="square" lIns="26895" tIns="34157" rIns="26895" bIns="34157" rtlCol="0">
            <a:spAutoFit/>
          </a:bodyPr>
          <a:lstStyle/>
          <a:p>
            <a:r>
              <a:rPr lang="en-GB" sz="1400" dirty="0">
                <a:solidFill>
                  <a:srgbClr val="002060"/>
                </a:solidFill>
              </a:rPr>
              <a:t>Used by software to show labels (multiple languages possible)</a:t>
            </a:r>
          </a:p>
          <a:p>
            <a:endParaRPr lang="en-GB" sz="1400" dirty="0">
              <a:solidFill>
                <a:srgbClr val="002060"/>
              </a:solidFill>
            </a:endParaRPr>
          </a:p>
          <a:p>
            <a:r>
              <a:rPr lang="en-GB" sz="1400" dirty="0" err="1">
                <a:solidFill>
                  <a:srgbClr val="002060"/>
                </a:solidFill>
              </a:rPr>
              <a:t>ifrs:Revenue</a:t>
            </a:r>
            <a:r>
              <a:rPr lang="en-GB" sz="1400" dirty="0">
                <a:solidFill>
                  <a:srgbClr val="002060"/>
                </a:solidFill>
              </a:rPr>
              <a:t> </a:t>
            </a:r>
            <a:r>
              <a:rPr lang="en-GB" sz="1400" dirty="0">
                <a:solidFill>
                  <a:srgbClr val="002060"/>
                </a:solidFill>
                <a:sym typeface="Wingdings" pitchFamily="2" charset="2"/>
              </a:rPr>
              <a:t> Revenue</a:t>
            </a:r>
          </a:p>
          <a:p>
            <a:endParaRPr lang="en-GB" sz="1400" dirty="0">
              <a:solidFill>
                <a:srgbClr val="002060"/>
              </a:solidFill>
              <a:sym typeface="Wingdings" pitchFamily="2" charset="2"/>
            </a:endParaRPr>
          </a:p>
          <a:p>
            <a:r>
              <a:rPr lang="en-GB" sz="1400" dirty="0" err="1">
                <a:solidFill>
                  <a:srgbClr val="002060"/>
                </a:solidFill>
              </a:rPr>
              <a:t>ifrs:Assets</a:t>
            </a:r>
            <a:r>
              <a:rPr lang="en-GB" sz="1400" dirty="0">
                <a:solidFill>
                  <a:srgbClr val="002060"/>
                </a:solidFill>
              </a:rPr>
              <a:t> </a:t>
            </a:r>
            <a:r>
              <a:rPr lang="en-GB" sz="1400" dirty="0">
                <a:solidFill>
                  <a:srgbClr val="002060"/>
                </a:solidFill>
                <a:sym typeface="Wingdings" pitchFamily="2" charset="2"/>
              </a:rPr>
              <a:t> Assets, total</a:t>
            </a:r>
            <a:endParaRPr lang="en-GB" sz="1400" dirty="0">
              <a:solidFill>
                <a:srgbClr val="002060"/>
              </a:solidFill>
            </a:endParaRPr>
          </a:p>
        </p:txBody>
      </p:sp>
      <p:sp>
        <p:nvSpPr>
          <p:cNvPr id="29" name="TextBox 28"/>
          <p:cNvSpPr txBox="1"/>
          <p:nvPr/>
        </p:nvSpPr>
        <p:spPr>
          <a:xfrm>
            <a:off x="2565402" y="3914859"/>
            <a:ext cx="1707749" cy="2007973"/>
          </a:xfrm>
          <a:prstGeom prst="rect">
            <a:avLst/>
          </a:prstGeom>
          <a:noFill/>
        </p:spPr>
        <p:txBody>
          <a:bodyPr wrap="square" lIns="26895" tIns="34157" rIns="26895" bIns="34157" rtlCol="0">
            <a:spAutoFit/>
          </a:bodyPr>
          <a:lstStyle/>
          <a:p>
            <a:r>
              <a:rPr lang="en-GB" sz="1400" dirty="0">
                <a:solidFill>
                  <a:srgbClr val="002060"/>
                </a:solidFill>
              </a:rPr>
              <a:t>Determines presentation order and hierarchy</a:t>
            </a:r>
          </a:p>
          <a:p>
            <a:endParaRPr lang="en-GB" sz="1400" dirty="0">
              <a:solidFill>
                <a:srgbClr val="002060"/>
              </a:solidFill>
            </a:endParaRPr>
          </a:p>
          <a:p>
            <a:r>
              <a:rPr lang="en-GB" sz="1400" dirty="0">
                <a:solidFill>
                  <a:srgbClr val="002060"/>
                </a:solidFill>
              </a:rPr>
              <a:t>Assets</a:t>
            </a:r>
          </a:p>
          <a:p>
            <a:pPr marL="213491" indent="-213491">
              <a:buFont typeface="Arial" pitchFamily="34" charset="0"/>
              <a:buChar char="•"/>
            </a:pPr>
            <a:r>
              <a:rPr lang="en-GB" sz="1400" dirty="0">
                <a:solidFill>
                  <a:srgbClr val="002060"/>
                </a:solidFill>
              </a:rPr>
              <a:t>Current assets</a:t>
            </a:r>
          </a:p>
          <a:p>
            <a:pPr marL="213491" indent="-213491">
              <a:buFont typeface="Arial" pitchFamily="34" charset="0"/>
              <a:buChar char="•"/>
            </a:pPr>
            <a:r>
              <a:rPr lang="en-GB" sz="1400" dirty="0">
                <a:solidFill>
                  <a:srgbClr val="002060"/>
                </a:solidFill>
              </a:rPr>
              <a:t>Non-current assets</a:t>
            </a:r>
          </a:p>
          <a:p>
            <a:pPr marL="213491" indent="-213491">
              <a:buFont typeface="Arial" pitchFamily="34" charset="0"/>
              <a:buChar char="•"/>
            </a:pPr>
            <a:r>
              <a:rPr lang="en-GB" sz="1400" dirty="0">
                <a:solidFill>
                  <a:srgbClr val="002060"/>
                </a:solidFill>
              </a:rPr>
              <a:t>Assets, total</a:t>
            </a:r>
          </a:p>
        </p:txBody>
      </p:sp>
      <p:sp>
        <p:nvSpPr>
          <p:cNvPr id="30" name="TextBox 29"/>
          <p:cNvSpPr txBox="1"/>
          <p:nvPr/>
        </p:nvSpPr>
        <p:spPr>
          <a:xfrm>
            <a:off x="8430391" y="3932287"/>
            <a:ext cx="1612517" cy="1361643"/>
          </a:xfrm>
          <a:prstGeom prst="rect">
            <a:avLst/>
          </a:prstGeom>
          <a:noFill/>
        </p:spPr>
        <p:txBody>
          <a:bodyPr wrap="square" lIns="26895" tIns="34157" rIns="26895" bIns="34157" rtlCol="0">
            <a:spAutoFit/>
          </a:bodyPr>
          <a:lstStyle/>
          <a:p>
            <a:r>
              <a:rPr lang="en-GB" sz="1400" dirty="0">
                <a:solidFill>
                  <a:srgbClr val="002060"/>
                </a:solidFill>
              </a:rPr>
              <a:t>Universal relations between objects in taxonomy</a:t>
            </a:r>
          </a:p>
          <a:p>
            <a:endParaRPr lang="en-GB" sz="1400" dirty="0">
              <a:solidFill>
                <a:srgbClr val="002060"/>
              </a:solidFill>
            </a:endParaRPr>
          </a:p>
          <a:p>
            <a:r>
              <a:rPr lang="en-GB" sz="1400" dirty="0">
                <a:solidFill>
                  <a:srgbClr val="002060"/>
                </a:solidFill>
              </a:rPr>
              <a:t>E.g. labels on </a:t>
            </a:r>
            <a:r>
              <a:rPr lang="en-GB" sz="1400" dirty="0" err="1">
                <a:solidFill>
                  <a:srgbClr val="002060"/>
                </a:solidFill>
              </a:rPr>
              <a:t>linkroles</a:t>
            </a:r>
            <a:endParaRPr lang="en-GB" sz="1400" dirty="0">
              <a:solidFill>
                <a:srgbClr val="002060"/>
              </a:solidFill>
            </a:endParaRPr>
          </a:p>
        </p:txBody>
      </p:sp>
      <p:sp>
        <p:nvSpPr>
          <p:cNvPr id="36" name="TextBox 35"/>
          <p:cNvSpPr txBox="1"/>
          <p:nvPr/>
        </p:nvSpPr>
        <p:spPr>
          <a:xfrm>
            <a:off x="6487811" y="3932291"/>
            <a:ext cx="1370717" cy="1146199"/>
          </a:xfrm>
          <a:prstGeom prst="rect">
            <a:avLst/>
          </a:prstGeom>
          <a:noFill/>
        </p:spPr>
        <p:txBody>
          <a:bodyPr wrap="square" lIns="26895" tIns="34157" rIns="26895" bIns="34157" rtlCol="0">
            <a:spAutoFit/>
          </a:bodyPr>
          <a:lstStyle/>
          <a:p>
            <a:r>
              <a:rPr lang="en-GB" sz="1400" dirty="0">
                <a:solidFill>
                  <a:srgbClr val="002060"/>
                </a:solidFill>
              </a:rPr>
              <a:t>Contains hypercube definitions for dimensions; synonyms, etc.</a:t>
            </a:r>
          </a:p>
        </p:txBody>
      </p:sp>
      <p:cxnSp>
        <p:nvCxnSpPr>
          <p:cNvPr id="19" name="Elbow Connector 16">
            <a:extLst>
              <a:ext uri="{FF2B5EF4-FFF2-40B4-BE49-F238E27FC236}">
                <a16:creationId xmlns:a16="http://schemas.microsoft.com/office/drawing/2014/main" id="{89AA7259-26D7-4EC1-A453-15E1CF763400}"/>
              </a:ext>
            </a:extLst>
          </p:cNvPr>
          <p:cNvCxnSpPr>
            <a:cxnSpLocks/>
            <a:stCxn id="6" idx="2"/>
            <a:endCxn id="21" idx="0"/>
          </p:cNvCxnSpPr>
          <p:nvPr/>
        </p:nvCxnSpPr>
        <p:spPr>
          <a:xfrm rot="16200000" flipH="1">
            <a:off x="6338992" y="568161"/>
            <a:ext cx="443151" cy="4739135"/>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Document 20">
            <a:extLst>
              <a:ext uri="{FF2B5EF4-FFF2-40B4-BE49-F238E27FC236}">
                <a16:creationId xmlns:a16="http://schemas.microsoft.com/office/drawing/2014/main" id="{5691CED6-D061-4B72-A5DD-33430C9392B8}"/>
              </a:ext>
            </a:extLst>
          </p:cNvPr>
          <p:cNvSpPr/>
          <p:nvPr/>
        </p:nvSpPr>
        <p:spPr>
          <a:xfrm>
            <a:off x="8430391" y="3159305"/>
            <a:ext cx="999487" cy="663581"/>
          </a:xfrm>
          <a:prstGeom prst="flowChartDocument">
            <a:avLst/>
          </a:prstGeom>
          <a:ln/>
        </p:spPr>
        <p:style>
          <a:lnRef idx="2">
            <a:schemeClr val="accent5">
              <a:shade val="50000"/>
            </a:schemeClr>
          </a:lnRef>
          <a:fillRef idx="1">
            <a:schemeClr val="accent5"/>
          </a:fillRef>
          <a:effectRef idx="0">
            <a:schemeClr val="accent5"/>
          </a:effectRef>
          <a:fontRef idx="minor">
            <a:schemeClr val="lt1"/>
          </a:fontRef>
        </p:style>
        <p:txBody>
          <a:bodyPr lIns="26895" tIns="26895" rIns="26895" bIns="26895" rtlCol="0" anchor="t">
            <a:noAutofit/>
          </a:bodyPr>
          <a:lstStyle/>
          <a:p>
            <a:r>
              <a:rPr lang="en-GB" sz="1100" dirty="0">
                <a:solidFill>
                  <a:schemeClr val="bg1"/>
                </a:solidFill>
              </a:rPr>
              <a:t>Generic </a:t>
            </a:r>
            <a:r>
              <a:rPr lang="en-GB" sz="1100" dirty="0" err="1">
                <a:solidFill>
                  <a:schemeClr val="bg1"/>
                </a:solidFill>
              </a:rPr>
              <a:t>linkbase</a:t>
            </a:r>
            <a:r>
              <a:rPr lang="en-GB" sz="1100" dirty="0">
                <a:solidFill>
                  <a:schemeClr val="bg1"/>
                </a:solidFill>
              </a:rPr>
              <a:t> (XML)</a:t>
            </a:r>
          </a:p>
          <a:p>
            <a:endParaRPr lang="en-GB" sz="1100" dirty="0">
              <a:solidFill>
                <a:schemeClr val="bg1"/>
              </a:solidFill>
            </a:endParaRPr>
          </a:p>
        </p:txBody>
      </p:sp>
      <p:sp>
        <p:nvSpPr>
          <p:cNvPr id="24" name="TextBox 23">
            <a:extLst>
              <a:ext uri="{FF2B5EF4-FFF2-40B4-BE49-F238E27FC236}">
                <a16:creationId xmlns:a16="http://schemas.microsoft.com/office/drawing/2014/main" id="{F96E7443-B374-441A-96BF-B541C8AABAB7}"/>
              </a:ext>
            </a:extLst>
          </p:cNvPr>
          <p:cNvSpPr txBox="1"/>
          <p:nvPr/>
        </p:nvSpPr>
        <p:spPr>
          <a:xfrm>
            <a:off x="4515594" y="3932287"/>
            <a:ext cx="1612517" cy="1577086"/>
          </a:xfrm>
          <a:prstGeom prst="rect">
            <a:avLst/>
          </a:prstGeom>
          <a:noFill/>
        </p:spPr>
        <p:txBody>
          <a:bodyPr wrap="square" lIns="26895" tIns="34157" rIns="26895" bIns="34157" rtlCol="0">
            <a:spAutoFit/>
          </a:bodyPr>
          <a:lstStyle/>
          <a:p>
            <a:r>
              <a:rPr lang="en-GB" sz="1400" dirty="0">
                <a:solidFill>
                  <a:srgbClr val="002060"/>
                </a:solidFill>
              </a:rPr>
              <a:t>Allows software to validate data</a:t>
            </a:r>
          </a:p>
          <a:p>
            <a:endParaRPr lang="en-GB" sz="1400" dirty="0">
              <a:solidFill>
                <a:srgbClr val="002060"/>
              </a:solidFill>
            </a:endParaRPr>
          </a:p>
          <a:p>
            <a:pPr marL="285750" indent="-285750">
              <a:buFont typeface="Arial" panose="020B0604020202020204" pitchFamily="34" charset="0"/>
              <a:buChar char="•"/>
            </a:pPr>
            <a:r>
              <a:rPr lang="en-GB" sz="1400" dirty="0">
                <a:solidFill>
                  <a:srgbClr val="002060"/>
                </a:solidFill>
              </a:rPr>
              <a:t>If x exists, then y must exist</a:t>
            </a:r>
          </a:p>
          <a:p>
            <a:pPr marL="285750" indent="-285750">
              <a:buFont typeface="Arial" panose="020B0604020202020204" pitchFamily="34" charset="0"/>
              <a:buChar char="•"/>
            </a:pPr>
            <a:r>
              <a:rPr lang="en-GB" sz="1400" dirty="0">
                <a:solidFill>
                  <a:srgbClr val="002060"/>
                </a:solidFill>
              </a:rPr>
              <a:t>A + B &gt; C</a:t>
            </a:r>
          </a:p>
          <a:p>
            <a:endParaRPr lang="en-GB" sz="1400" dirty="0">
              <a:solidFill>
                <a:srgbClr val="002060"/>
              </a:solidFill>
            </a:endParaRPr>
          </a:p>
        </p:txBody>
      </p:sp>
      <p:cxnSp>
        <p:nvCxnSpPr>
          <p:cNvPr id="27" name="Elbow Connector 16">
            <a:extLst>
              <a:ext uri="{FF2B5EF4-FFF2-40B4-BE49-F238E27FC236}">
                <a16:creationId xmlns:a16="http://schemas.microsoft.com/office/drawing/2014/main" id="{63D3CF46-9F56-4007-ACC4-FDEED401391F}"/>
              </a:ext>
            </a:extLst>
          </p:cNvPr>
          <p:cNvCxnSpPr>
            <a:cxnSpLocks/>
            <a:stCxn id="6" idx="2"/>
            <a:endCxn id="31" idx="0"/>
          </p:cNvCxnSpPr>
          <p:nvPr/>
        </p:nvCxnSpPr>
        <p:spPr>
          <a:xfrm rot="16200000" flipH="1">
            <a:off x="7318606" y="-411453"/>
            <a:ext cx="443151" cy="6698363"/>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Flowchart: Document 30">
            <a:extLst>
              <a:ext uri="{FF2B5EF4-FFF2-40B4-BE49-F238E27FC236}">
                <a16:creationId xmlns:a16="http://schemas.microsoft.com/office/drawing/2014/main" id="{1289EC58-522C-4C09-9272-44B99E89302C}"/>
              </a:ext>
            </a:extLst>
          </p:cNvPr>
          <p:cNvSpPr/>
          <p:nvPr/>
        </p:nvSpPr>
        <p:spPr>
          <a:xfrm>
            <a:off x="10389619" y="3159305"/>
            <a:ext cx="999487" cy="663581"/>
          </a:xfrm>
          <a:prstGeom prst="flowChartDocument">
            <a:avLst/>
          </a:prstGeom>
          <a:ln/>
        </p:spPr>
        <p:style>
          <a:lnRef idx="1">
            <a:schemeClr val="dk1"/>
          </a:lnRef>
          <a:fillRef idx="2">
            <a:schemeClr val="dk1"/>
          </a:fillRef>
          <a:effectRef idx="1">
            <a:schemeClr val="dk1"/>
          </a:effectRef>
          <a:fontRef idx="minor">
            <a:schemeClr val="dk1"/>
          </a:fontRef>
        </p:style>
        <p:txBody>
          <a:bodyPr lIns="26895" tIns="26895" rIns="26895" bIns="26895" rtlCol="0" anchor="t">
            <a:noAutofit/>
          </a:bodyPr>
          <a:lstStyle/>
          <a:p>
            <a:r>
              <a:rPr lang="en-GB" sz="1100" dirty="0">
                <a:solidFill>
                  <a:schemeClr val="bg1"/>
                </a:solidFill>
              </a:rPr>
              <a:t>Calculation </a:t>
            </a:r>
            <a:r>
              <a:rPr lang="en-GB" sz="1100" dirty="0" err="1">
                <a:solidFill>
                  <a:schemeClr val="bg1"/>
                </a:solidFill>
              </a:rPr>
              <a:t>linkbase</a:t>
            </a:r>
            <a:r>
              <a:rPr lang="en-GB" sz="1100" dirty="0">
                <a:solidFill>
                  <a:schemeClr val="bg1"/>
                </a:solidFill>
              </a:rPr>
              <a:t> (XML)</a:t>
            </a:r>
          </a:p>
          <a:p>
            <a:endParaRPr lang="en-GB" sz="1100" dirty="0">
              <a:solidFill>
                <a:schemeClr val="bg1"/>
              </a:solidFill>
            </a:endParaRPr>
          </a:p>
        </p:txBody>
      </p:sp>
      <p:sp>
        <p:nvSpPr>
          <p:cNvPr id="32" name="TextBox 31">
            <a:extLst>
              <a:ext uri="{FF2B5EF4-FFF2-40B4-BE49-F238E27FC236}">
                <a16:creationId xmlns:a16="http://schemas.microsoft.com/office/drawing/2014/main" id="{EB4A90A6-7D13-437B-9523-10D3A96EC905}"/>
              </a:ext>
            </a:extLst>
          </p:cNvPr>
          <p:cNvSpPr txBox="1"/>
          <p:nvPr/>
        </p:nvSpPr>
        <p:spPr>
          <a:xfrm>
            <a:off x="10360537" y="3932287"/>
            <a:ext cx="1612517" cy="1792530"/>
          </a:xfrm>
          <a:prstGeom prst="rect">
            <a:avLst/>
          </a:prstGeom>
          <a:noFill/>
        </p:spPr>
        <p:txBody>
          <a:bodyPr wrap="square" lIns="26895" tIns="34157" rIns="26895" bIns="34157" rtlCol="0">
            <a:spAutoFit/>
          </a:bodyPr>
          <a:lstStyle/>
          <a:p>
            <a:r>
              <a:rPr lang="en-GB" sz="1400" dirty="0">
                <a:solidFill>
                  <a:srgbClr val="002060"/>
                </a:solidFill>
              </a:rPr>
              <a:t>Allows software to check calculations</a:t>
            </a:r>
          </a:p>
          <a:p>
            <a:endParaRPr lang="en-GB" sz="1400" dirty="0">
              <a:solidFill>
                <a:srgbClr val="002060"/>
              </a:solidFill>
            </a:endParaRPr>
          </a:p>
          <a:p>
            <a:endParaRPr lang="en-GB" sz="1400" dirty="0">
              <a:solidFill>
                <a:srgbClr val="002060"/>
              </a:solidFill>
            </a:endParaRPr>
          </a:p>
          <a:p>
            <a:r>
              <a:rPr lang="en-GB" sz="1400" dirty="0">
                <a:solidFill>
                  <a:srgbClr val="002060"/>
                </a:solidFill>
              </a:rPr>
              <a:t>Assets, total</a:t>
            </a:r>
          </a:p>
          <a:p>
            <a:r>
              <a:rPr lang="en-GB" sz="1400" dirty="0">
                <a:solidFill>
                  <a:srgbClr val="002060"/>
                </a:solidFill>
              </a:rPr>
              <a:t>+ Current assets</a:t>
            </a:r>
          </a:p>
          <a:p>
            <a:r>
              <a:rPr lang="en-GB" sz="1400" dirty="0">
                <a:solidFill>
                  <a:srgbClr val="002060"/>
                </a:solidFill>
              </a:rPr>
              <a:t>+ Non-current assets</a:t>
            </a:r>
          </a:p>
        </p:txBody>
      </p:sp>
    </p:spTree>
    <p:extLst>
      <p:ext uri="{BB962C8B-B14F-4D97-AF65-F5344CB8AC3E}">
        <p14:creationId xmlns:p14="http://schemas.microsoft.com/office/powerpoint/2010/main" val="130442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owchart: Document 34">
            <a:extLst>
              <a:ext uri="{FF2B5EF4-FFF2-40B4-BE49-F238E27FC236}">
                <a16:creationId xmlns:a16="http://schemas.microsoft.com/office/drawing/2014/main" id="{8F72454F-3434-4D45-9AEF-D610DED92420}"/>
              </a:ext>
            </a:extLst>
          </p:cNvPr>
          <p:cNvSpPr/>
          <p:nvPr/>
        </p:nvSpPr>
        <p:spPr>
          <a:xfrm>
            <a:off x="7538066" y="2434580"/>
            <a:ext cx="999487" cy="705521"/>
          </a:xfrm>
          <a:prstGeom prst="flowChartDocument">
            <a:avLst/>
          </a:prstGeom>
          <a:ln>
            <a:prstDash val="dash"/>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Other taxonomies</a:t>
            </a:r>
          </a:p>
          <a:p>
            <a:pPr algn="ctr"/>
            <a:r>
              <a:rPr lang="en-GB" sz="900" dirty="0">
                <a:solidFill>
                  <a:srgbClr val="002060"/>
                </a:solidFill>
              </a:rPr>
              <a:t>(XSD)</a:t>
            </a:r>
          </a:p>
        </p:txBody>
      </p:sp>
      <p:cxnSp>
        <p:nvCxnSpPr>
          <p:cNvPr id="36" name="Elbow Connector 59">
            <a:extLst>
              <a:ext uri="{FF2B5EF4-FFF2-40B4-BE49-F238E27FC236}">
                <a16:creationId xmlns:a16="http://schemas.microsoft.com/office/drawing/2014/main" id="{6CC81E7D-18FC-42E4-B453-75F03F06E547}"/>
              </a:ext>
            </a:extLst>
          </p:cNvPr>
          <p:cNvCxnSpPr>
            <a:stCxn id="35" idx="3"/>
          </p:cNvCxnSpPr>
          <p:nvPr/>
        </p:nvCxnSpPr>
        <p:spPr>
          <a:xfrm>
            <a:off x="8537532" y="2787320"/>
            <a:ext cx="547434" cy="9525"/>
          </a:xfrm>
          <a:prstGeom prst="bentConnector3">
            <a:avLst>
              <a:gd name="adj1" fmla="val 50000"/>
            </a:avLst>
          </a:prstGeom>
          <a:ln w="19050">
            <a:solidFill>
              <a:schemeClr val="tx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61">
            <a:extLst>
              <a:ext uri="{FF2B5EF4-FFF2-40B4-BE49-F238E27FC236}">
                <a16:creationId xmlns:a16="http://schemas.microsoft.com/office/drawing/2014/main" id="{18EBC192-3430-40C5-BA9A-8CDA00E4E9EB}"/>
              </a:ext>
            </a:extLst>
          </p:cNvPr>
          <p:cNvCxnSpPr/>
          <p:nvPr/>
        </p:nvCxnSpPr>
        <p:spPr>
          <a:xfrm rot="16200000" flipH="1">
            <a:off x="7784683" y="3345186"/>
            <a:ext cx="651490" cy="145241"/>
          </a:xfrm>
          <a:prstGeom prst="bentConnector2">
            <a:avLst/>
          </a:prstGeom>
          <a:ln w="19050">
            <a:solidFill>
              <a:schemeClr val="tx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Flowchart: Document 37">
            <a:extLst>
              <a:ext uri="{FF2B5EF4-FFF2-40B4-BE49-F238E27FC236}">
                <a16:creationId xmlns:a16="http://schemas.microsoft.com/office/drawing/2014/main" id="{2B47042C-0183-4D03-BC72-69D827B2AD94}"/>
              </a:ext>
            </a:extLst>
          </p:cNvPr>
          <p:cNvSpPr/>
          <p:nvPr/>
        </p:nvSpPr>
        <p:spPr>
          <a:xfrm>
            <a:off x="8183050" y="3497931"/>
            <a:ext cx="999487" cy="491235"/>
          </a:xfrm>
          <a:prstGeom prst="flowChartDocument">
            <a:avLst/>
          </a:prstGeom>
          <a:ln>
            <a:prstDash val="dash"/>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err="1">
                <a:solidFill>
                  <a:srgbClr val="002060"/>
                </a:solidFill>
              </a:rPr>
              <a:t>Linkbases</a:t>
            </a:r>
            <a:endParaRPr lang="en-GB" sz="900" dirty="0">
              <a:solidFill>
                <a:srgbClr val="002060"/>
              </a:solidFill>
            </a:endParaRPr>
          </a:p>
        </p:txBody>
      </p:sp>
      <p:sp>
        <p:nvSpPr>
          <p:cNvPr id="87" name="Freeform 86"/>
          <p:cNvSpPr/>
          <p:nvPr/>
        </p:nvSpPr>
        <p:spPr>
          <a:xfrm>
            <a:off x="4042075" y="2289706"/>
            <a:ext cx="4951009" cy="3714660"/>
          </a:xfrm>
          <a:custGeom>
            <a:avLst/>
            <a:gdLst>
              <a:gd name="connsiteX0" fmla="*/ 4846759 w 6859967"/>
              <a:gd name="connsiteY0" fmla="*/ 4669851 h 5063311"/>
              <a:gd name="connsiteX1" fmla="*/ 1265359 w 6859967"/>
              <a:gd name="connsiteY1" fmla="*/ 4724280 h 5063311"/>
              <a:gd name="connsiteX2" fmla="*/ 57044 w 6859967"/>
              <a:gd name="connsiteY2" fmla="*/ 1153766 h 5063311"/>
              <a:gd name="connsiteX3" fmla="*/ 405387 w 6859967"/>
              <a:gd name="connsiteY3" fmla="*/ 108737 h 5063311"/>
              <a:gd name="connsiteX4" fmla="*/ 2223301 w 6859967"/>
              <a:gd name="connsiteY4" fmla="*/ 32537 h 5063311"/>
              <a:gd name="connsiteX5" fmla="*/ 4912073 w 6859967"/>
              <a:gd name="connsiteY5" fmla="*/ 108737 h 5063311"/>
              <a:gd name="connsiteX6" fmla="*/ 5793816 w 6859967"/>
              <a:gd name="connsiteY6" fmla="*/ 163166 h 5063311"/>
              <a:gd name="connsiteX7" fmla="*/ 6697330 w 6859967"/>
              <a:gd name="connsiteY7" fmla="*/ 1502109 h 5063311"/>
              <a:gd name="connsiteX8" fmla="*/ 6675559 w 6859967"/>
              <a:gd name="connsiteY8" fmla="*/ 2547137 h 5063311"/>
              <a:gd name="connsiteX9" fmla="*/ 4846759 w 6859967"/>
              <a:gd name="connsiteY9" fmla="*/ 4669851 h 506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9967" h="5063311">
                <a:moveTo>
                  <a:pt x="4846759" y="4669851"/>
                </a:moveTo>
                <a:cubicBezTo>
                  <a:pt x="3945059" y="5032708"/>
                  <a:pt x="2063645" y="5310294"/>
                  <a:pt x="1265359" y="4724280"/>
                </a:cubicBezTo>
                <a:cubicBezTo>
                  <a:pt x="467073" y="4138266"/>
                  <a:pt x="200373" y="1923023"/>
                  <a:pt x="57044" y="1153766"/>
                </a:cubicBezTo>
                <a:cubicBezTo>
                  <a:pt x="-86285" y="384509"/>
                  <a:pt x="44344" y="295608"/>
                  <a:pt x="405387" y="108737"/>
                </a:cubicBezTo>
                <a:cubicBezTo>
                  <a:pt x="766430" y="-78134"/>
                  <a:pt x="1472187" y="32537"/>
                  <a:pt x="2223301" y="32537"/>
                </a:cubicBezTo>
                <a:cubicBezTo>
                  <a:pt x="2974415" y="32537"/>
                  <a:pt x="4316987" y="86966"/>
                  <a:pt x="4912073" y="108737"/>
                </a:cubicBezTo>
                <a:cubicBezTo>
                  <a:pt x="5507159" y="130508"/>
                  <a:pt x="5496273" y="-69063"/>
                  <a:pt x="5793816" y="163166"/>
                </a:cubicBezTo>
                <a:cubicBezTo>
                  <a:pt x="6091359" y="395395"/>
                  <a:pt x="6550373" y="1104780"/>
                  <a:pt x="6697330" y="1502109"/>
                </a:cubicBezTo>
                <a:cubicBezTo>
                  <a:pt x="6844287" y="1899437"/>
                  <a:pt x="6983987" y="2020994"/>
                  <a:pt x="6675559" y="2547137"/>
                </a:cubicBezTo>
                <a:cubicBezTo>
                  <a:pt x="6367131" y="3073280"/>
                  <a:pt x="5748459" y="4306994"/>
                  <a:pt x="4846759" y="4669851"/>
                </a:cubicBezTo>
                <a:close/>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26895" tIns="26895" rIns="26895" bIns="26895" rtlCol="0" anchor="ctr">
            <a:noAutofit/>
          </a:bodyPr>
          <a:lstStyle/>
          <a:p>
            <a:pPr algn="ctr"/>
            <a:endParaRPr lang="nl-NL" sz="1050" dirty="0" err="1">
              <a:solidFill>
                <a:srgbClr val="002060"/>
              </a:solidFill>
            </a:endParaRPr>
          </a:p>
        </p:txBody>
      </p:sp>
      <p:sp>
        <p:nvSpPr>
          <p:cNvPr id="6" name="Rectangle 5"/>
          <p:cNvSpPr/>
          <p:nvPr/>
        </p:nvSpPr>
        <p:spPr bwMode="auto">
          <a:xfrm>
            <a:off x="8903841" y="4701685"/>
            <a:ext cx="548698" cy="118310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rmAutofit/>
          </a:bodyPr>
          <a:lstStyle/>
          <a:p>
            <a:pPr defTabSz="685800" fontAlgn="base">
              <a:spcBef>
                <a:spcPct val="50000"/>
              </a:spcBef>
              <a:spcAft>
                <a:spcPct val="0"/>
              </a:spcAft>
            </a:pPr>
            <a:endParaRPr lang="nl-NL" sz="1200">
              <a:latin typeface="Verdana" pitchFamily="34" charset="0"/>
            </a:endParaRPr>
          </a:p>
        </p:txBody>
      </p:sp>
      <p:sp>
        <p:nvSpPr>
          <p:cNvPr id="2" name="Title 1"/>
          <p:cNvSpPr>
            <a:spLocks noGrp="1"/>
          </p:cNvSpPr>
          <p:nvPr>
            <p:ph type="title"/>
          </p:nvPr>
        </p:nvSpPr>
        <p:spPr>
          <a:xfrm>
            <a:off x="831574" y="365125"/>
            <a:ext cx="10515600" cy="1325563"/>
          </a:xfrm>
        </p:spPr>
        <p:txBody>
          <a:bodyPr>
            <a:normAutofit/>
          </a:bodyPr>
          <a:lstStyle/>
          <a:p>
            <a:r>
              <a:rPr lang="en-GB" dirty="0"/>
              <a:t>Overview of XBRL file dependencies</a:t>
            </a:r>
          </a:p>
        </p:txBody>
      </p:sp>
      <p:sp>
        <p:nvSpPr>
          <p:cNvPr id="4" name="Slide Number Placeholder 3"/>
          <p:cNvSpPr>
            <a:spLocks noGrp="1"/>
          </p:cNvSpPr>
          <p:nvPr>
            <p:ph type="sldNum" sz="quarter" idx="12"/>
          </p:nvPr>
        </p:nvSpPr>
        <p:spPr/>
        <p:txBody>
          <a:bodyPr/>
          <a:lstStyle/>
          <a:p>
            <a:fld id="{BB3EB412-ADD0-4785-835D-74F14F7EE1C4}" type="slidenum">
              <a:rPr lang="en-GB" smtClean="0"/>
              <a:pPr/>
              <a:t>32</a:t>
            </a:fld>
            <a:endParaRPr lang="en-GB"/>
          </a:p>
        </p:txBody>
      </p:sp>
      <p:sp>
        <p:nvSpPr>
          <p:cNvPr id="5" name="Flowchart: Document 4"/>
          <p:cNvSpPr/>
          <p:nvPr/>
        </p:nvSpPr>
        <p:spPr>
          <a:xfrm>
            <a:off x="1350426" y="2433201"/>
            <a:ext cx="999487" cy="705521"/>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Instance document (XML)</a:t>
            </a:r>
          </a:p>
        </p:txBody>
      </p:sp>
      <p:sp>
        <p:nvSpPr>
          <p:cNvPr id="7" name="TextBox 6"/>
          <p:cNvSpPr txBox="1"/>
          <p:nvPr/>
        </p:nvSpPr>
        <p:spPr>
          <a:xfrm>
            <a:off x="989396" y="1951264"/>
            <a:ext cx="6011074" cy="230564"/>
          </a:xfrm>
          <a:prstGeom prst="rect">
            <a:avLst/>
          </a:prstGeom>
          <a:noFill/>
        </p:spPr>
        <p:txBody>
          <a:bodyPr wrap="none" lIns="26895" tIns="34157" rIns="26895" bIns="34157" rtlCol="0">
            <a:spAutoFit/>
          </a:bodyPr>
          <a:lstStyle/>
          <a:p>
            <a:r>
              <a:rPr lang="en-GB" sz="1050" dirty="0">
                <a:solidFill>
                  <a:srgbClr val="002060"/>
                </a:solidFill>
              </a:rPr>
              <a:t>XBRL file has a fixed structure according to definition xbrl-instance-2003-12-31.xsd on </a:t>
            </a:r>
            <a:r>
              <a:rPr lang="en-GB" sz="1050" dirty="0">
                <a:solidFill>
                  <a:srgbClr val="002060"/>
                </a:solidFill>
                <a:hlinkClick r:id="rId2">
                  <a:extLst>
                    <a:ext uri="{A12FA001-AC4F-418D-AE19-62706E023703}">
                      <ahyp:hlinkClr xmlns:ahyp="http://schemas.microsoft.com/office/drawing/2018/hyperlinkcolor" val="tx"/>
                    </a:ext>
                  </a:extLst>
                </a:hlinkClick>
              </a:rPr>
              <a:t>www.xbrl.org</a:t>
            </a:r>
            <a:endParaRPr lang="en-GB" sz="1050" dirty="0">
              <a:solidFill>
                <a:srgbClr val="002060"/>
              </a:solidFill>
            </a:endParaRPr>
          </a:p>
        </p:txBody>
      </p:sp>
      <p:sp>
        <p:nvSpPr>
          <p:cNvPr id="16" name="Flowchart: Document 15"/>
          <p:cNvSpPr/>
          <p:nvPr/>
        </p:nvSpPr>
        <p:spPr>
          <a:xfrm>
            <a:off x="4444266" y="2433201"/>
            <a:ext cx="999487" cy="705521"/>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Taxonomy entry-point</a:t>
            </a:r>
          </a:p>
          <a:p>
            <a:pPr algn="ctr"/>
            <a:r>
              <a:rPr lang="en-GB" sz="900" dirty="0">
                <a:solidFill>
                  <a:srgbClr val="002060"/>
                </a:solidFill>
              </a:rPr>
              <a:t>(XSD)</a:t>
            </a:r>
          </a:p>
        </p:txBody>
      </p:sp>
      <p:sp>
        <p:nvSpPr>
          <p:cNvPr id="18" name="Flowchart: Document 17"/>
          <p:cNvSpPr/>
          <p:nvPr/>
        </p:nvSpPr>
        <p:spPr>
          <a:xfrm>
            <a:off x="5991187" y="2434580"/>
            <a:ext cx="999487" cy="705521"/>
          </a:xfrm>
          <a:prstGeom prst="flowChartDocument">
            <a:avLst/>
          </a:prstGeom>
          <a:ln>
            <a:prstDash val="dash"/>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Other taxonomy files</a:t>
            </a:r>
          </a:p>
          <a:p>
            <a:pPr algn="ctr"/>
            <a:r>
              <a:rPr lang="en-GB" sz="900" dirty="0">
                <a:solidFill>
                  <a:srgbClr val="002060"/>
                </a:solidFill>
              </a:rPr>
              <a:t>(XSD)</a:t>
            </a:r>
          </a:p>
        </p:txBody>
      </p:sp>
      <p:cxnSp>
        <p:nvCxnSpPr>
          <p:cNvPr id="19" name="Elbow Connector 18"/>
          <p:cNvCxnSpPr>
            <a:cxnSpLocks/>
            <a:stCxn id="5" idx="3"/>
            <a:endCxn id="16" idx="1"/>
          </p:cNvCxnSpPr>
          <p:nvPr/>
        </p:nvCxnSpPr>
        <p:spPr>
          <a:xfrm>
            <a:off x="2349913" y="2785962"/>
            <a:ext cx="2094353" cy="0"/>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cxnSpLocks/>
            <a:stCxn id="16" idx="3"/>
            <a:endCxn id="18" idx="1"/>
          </p:cNvCxnSpPr>
          <p:nvPr/>
        </p:nvCxnSpPr>
        <p:spPr>
          <a:xfrm>
            <a:off x="5443732" y="2785962"/>
            <a:ext cx="547434" cy="1379"/>
          </a:xfrm>
          <a:prstGeom prst="bentConnector3">
            <a:avLst>
              <a:gd name="adj1" fmla="val 50000"/>
            </a:avLst>
          </a:prstGeom>
          <a:ln w="19050">
            <a:solidFill>
              <a:schemeClr val="tx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Flowchart: Document 45"/>
          <p:cNvSpPr/>
          <p:nvPr/>
        </p:nvSpPr>
        <p:spPr>
          <a:xfrm>
            <a:off x="5089250" y="3497931"/>
            <a:ext cx="999487" cy="491235"/>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Presentation </a:t>
            </a:r>
            <a:r>
              <a:rPr lang="en-GB" sz="900" dirty="0" err="1">
                <a:solidFill>
                  <a:srgbClr val="002060"/>
                </a:solidFill>
              </a:rPr>
              <a:t>linkbase</a:t>
            </a:r>
            <a:endParaRPr lang="en-GB" sz="900" dirty="0">
              <a:solidFill>
                <a:srgbClr val="002060"/>
              </a:solidFill>
            </a:endParaRPr>
          </a:p>
          <a:p>
            <a:pPr algn="ctr"/>
            <a:r>
              <a:rPr lang="en-GB" sz="900" dirty="0">
                <a:solidFill>
                  <a:srgbClr val="002060"/>
                </a:solidFill>
              </a:rPr>
              <a:t>(XML)</a:t>
            </a:r>
          </a:p>
        </p:txBody>
      </p:sp>
      <p:sp>
        <p:nvSpPr>
          <p:cNvPr id="47" name="Flowchart: Document 46"/>
          <p:cNvSpPr/>
          <p:nvPr/>
        </p:nvSpPr>
        <p:spPr>
          <a:xfrm>
            <a:off x="5089249" y="4099808"/>
            <a:ext cx="999487" cy="491235"/>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Calculation </a:t>
            </a:r>
            <a:r>
              <a:rPr lang="en-GB" sz="900" dirty="0" err="1">
                <a:solidFill>
                  <a:srgbClr val="002060"/>
                </a:solidFill>
              </a:rPr>
              <a:t>linkbase</a:t>
            </a:r>
            <a:endParaRPr lang="en-GB" sz="900" dirty="0">
              <a:solidFill>
                <a:srgbClr val="002060"/>
              </a:solidFill>
            </a:endParaRPr>
          </a:p>
          <a:p>
            <a:pPr algn="ctr"/>
            <a:r>
              <a:rPr lang="en-GB" sz="900" dirty="0">
                <a:solidFill>
                  <a:srgbClr val="002060"/>
                </a:solidFill>
              </a:rPr>
              <a:t>(XML)</a:t>
            </a:r>
          </a:p>
        </p:txBody>
      </p:sp>
      <p:sp>
        <p:nvSpPr>
          <p:cNvPr id="48" name="Flowchart: Document 47"/>
          <p:cNvSpPr/>
          <p:nvPr/>
        </p:nvSpPr>
        <p:spPr>
          <a:xfrm>
            <a:off x="5089249" y="4701685"/>
            <a:ext cx="999487" cy="491235"/>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Label </a:t>
            </a:r>
            <a:r>
              <a:rPr lang="en-GB" sz="900" dirty="0" err="1">
                <a:solidFill>
                  <a:srgbClr val="002060"/>
                </a:solidFill>
              </a:rPr>
              <a:t>linkbase</a:t>
            </a:r>
            <a:endParaRPr lang="en-GB" sz="900" dirty="0">
              <a:solidFill>
                <a:srgbClr val="002060"/>
              </a:solidFill>
            </a:endParaRPr>
          </a:p>
          <a:p>
            <a:pPr algn="ctr"/>
            <a:r>
              <a:rPr lang="en-GB" sz="900" dirty="0">
                <a:solidFill>
                  <a:srgbClr val="002060"/>
                </a:solidFill>
              </a:rPr>
              <a:t>(XML)</a:t>
            </a:r>
          </a:p>
        </p:txBody>
      </p:sp>
      <p:sp>
        <p:nvSpPr>
          <p:cNvPr id="49" name="Flowchart: Document 48"/>
          <p:cNvSpPr/>
          <p:nvPr/>
        </p:nvSpPr>
        <p:spPr>
          <a:xfrm>
            <a:off x="5089249" y="5303563"/>
            <a:ext cx="999487" cy="491235"/>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Definition </a:t>
            </a:r>
            <a:r>
              <a:rPr lang="en-GB" sz="900" dirty="0" err="1">
                <a:solidFill>
                  <a:srgbClr val="002060"/>
                </a:solidFill>
              </a:rPr>
              <a:t>linkbase</a:t>
            </a:r>
            <a:endParaRPr lang="en-GB" sz="900" dirty="0">
              <a:solidFill>
                <a:srgbClr val="002060"/>
              </a:solidFill>
            </a:endParaRPr>
          </a:p>
          <a:p>
            <a:pPr algn="ctr"/>
            <a:r>
              <a:rPr lang="en-GB" sz="900" dirty="0">
                <a:solidFill>
                  <a:srgbClr val="002060"/>
                </a:solidFill>
              </a:rPr>
              <a:t>(XML)</a:t>
            </a:r>
          </a:p>
        </p:txBody>
      </p:sp>
      <p:cxnSp>
        <p:nvCxnSpPr>
          <p:cNvPr id="50" name="Elbow Connector 49"/>
          <p:cNvCxnSpPr>
            <a:stCxn id="16" idx="2"/>
            <a:endCxn id="46" idx="1"/>
          </p:cNvCxnSpPr>
          <p:nvPr/>
        </p:nvCxnSpPr>
        <p:spPr>
          <a:xfrm rot="16200000" flipH="1">
            <a:off x="4690884" y="3345183"/>
            <a:ext cx="651490" cy="145241"/>
          </a:xfrm>
          <a:prstGeom prst="bentConnector2">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6" idx="2"/>
            <a:endCxn id="47" idx="1"/>
          </p:cNvCxnSpPr>
          <p:nvPr/>
        </p:nvCxnSpPr>
        <p:spPr>
          <a:xfrm rot="16200000" flipH="1">
            <a:off x="4389926" y="3646123"/>
            <a:ext cx="1253367" cy="145240"/>
          </a:xfrm>
          <a:prstGeom prst="bentConnector2">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6" idx="2"/>
            <a:endCxn id="48" idx="1"/>
          </p:cNvCxnSpPr>
          <p:nvPr/>
        </p:nvCxnSpPr>
        <p:spPr>
          <a:xfrm rot="16200000" flipH="1">
            <a:off x="4089007" y="3947062"/>
            <a:ext cx="1855244" cy="145240"/>
          </a:xfrm>
          <a:prstGeom prst="bentConnector2">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6" idx="2"/>
            <a:endCxn id="49" idx="1"/>
          </p:cNvCxnSpPr>
          <p:nvPr/>
        </p:nvCxnSpPr>
        <p:spPr>
          <a:xfrm rot="16200000" flipH="1">
            <a:off x="3788047" y="4248003"/>
            <a:ext cx="2457122" cy="145240"/>
          </a:xfrm>
          <a:prstGeom prst="bentConnector2">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cxnSpLocks/>
            <a:stCxn id="18" idx="3"/>
            <a:endCxn id="35" idx="1"/>
          </p:cNvCxnSpPr>
          <p:nvPr/>
        </p:nvCxnSpPr>
        <p:spPr>
          <a:xfrm>
            <a:off x="6990674" y="2787341"/>
            <a:ext cx="547392" cy="12700"/>
          </a:xfrm>
          <a:prstGeom prst="bentConnector3">
            <a:avLst>
              <a:gd name="adj1" fmla="val 50000"/>
            </a:avLst>
          </a:prstGeom>
          <a:ln w="19050">
            <a:solidFill>
              <a:schemeClr val="tx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6200000" flipH="1">
            <a:off x="6237804" y="3345186"/>
            <a:ext cx="651490" cy="145241"/>
          </a:xfrm>
          <a:prstGeom prst="bentConnector2">
            <a:avLst/>
          </a:prstGeom>
          <a:ln w="19050">
            <a:solidFill>
              <a:schemeClr val="tx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Flowchart: Document 63"/>
          <p:cNvSpPr/>
          <p:nvPr/>
        </p:nvSpPr>
        <p:spPr>
          <a:xfrm>
            <a:off x="6636171" y="3497931"/>
            <a:ext cx="999487" cy="491235"/>
          </a:xfrm>
          <a:prstGeom prst="flowChartDocument">
            <a:avLst/>
          </a:prstGeom>
          <a:ln>
            <a:prstDash val="dash"/>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err="1">
                <a:solidFill>
                  <a:srgbClr val="002060"/>
                </a:solidFill>
              </a:rPr>
              <a:t>Linkbases</a:t>
            </a:r>
            <a:endParaRPr lang="en-GB" sz="900" dirty="0">
              <a:solidFill>
                <a:srgbClr val="002060"/>
              </a:solidFill>
            </a:endParaRPr>
          </a:p>
        </p:txBody>
      </p:sp>
      <p:cxnSp>
        <p:nvCxnSpPr>
          <p:cNvPr id="65" name="Elbow Connector 64"/>
          <p:cNvCxnSpPr>
            <a:stCxn id="5" idx="2"/>
            <a:endCxn id="74" idx="0"/>
          </p:cNvCxnSpPr>
          <p:nvPr/>
        </p:nvCxnSpPr>
        <p:spPr>
          <a:xfrm rot="5400000">
            <a:off x="922528" y="4019701"/>
            <a:ext cx="1855242" cy="1"/>
          </a:xfrm>
          <a:prstGeom prst="bentConnector3">
            <a:avLst>
              <a:gd name="adj1" fmla="val 50000"/>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Flowchart: Document 73"/>
          <p:cNvSpPr/>
          <p:nvPr/>
        </p:nvSpPr>
        <p:spPr>
          <a:xfrm>
            <a:off x="1350425" y="4947322"/>
            <a:ext cx="999487" cy="705521"/>
          </a:xfrm>
          <a:prstGeom prst="flowChartDocument">
            <a:avLst/>
          </a:prstGeom>
          <a:ln/>
        </p:spPr>
        <p:style>
          <a:lnRef idx="2">
            <a:schemeClr val="accent4"/>
          </a:lnRef>
          <a:fillRef idx="1">
            <a:schemeClr val="lt1"/>
          </a:fillRef>
          <a:effectRef idx="0">
            <a:schemeClr val="accent4"/>
          </a:effectRef>
          <a:fontRef idx="minor">
            <a:schemeClr val="dk1"/>
          </a:fontRef>
        </p:style>
        <p:txBody>
          <a:bodyPr lIns="26895" tIns="26895" rIns="26895" bIns="26895" rtlCol="0" anchor="ctr">
            <a:noAutofit/>
          </a:bodyPr>
          <a:lstStyle/>
          <a:p>
            <a:pPr algn="ctr"/>
            <a:r>
              <a:rPr lang="en-GB" sz="900" dirty="0">
                <a:solidFill>
                  <a:srgbClr val="002060"/>
                </a:solidFill>
              </a:rPr>
              <a:t>XBRL specification</a:t>
            </a:r>
          </a:p>
        </p:txBody>
      </p:sp>
      <p:sp>
        <p:nvSpPr>
          <p:cNvPr id="81" name="Freeform 80"/>
          <p:cNvSpPr/>
          <p:nvPr/>
        </p:nvSpPr>
        <p:spPr>
          <a:xfrm>
            <a:off x="4292112" y="2272128"/>
            <a:ext cx="3425499" cy="3666924"/>
          </a:xfrm>
          <a:custGeom>
            <a:avLst/>
            <a:gdLst>
              <a:gd name="connsiteX0" fmla="*/ 224006 w 4567332"/>
              <a:gd name="connsiteY0" fmla="*/ 1226877 h 5117807"/>
              <a:gd name="connsiteX1" fmla="*/ 6292 w 4567332"/>
              <a:gd name="connsiteY1" fmla="*/ 693477 h 5117807"/>
              <a:gd name="connsiteX2" fmla="*/ 441720 w 4567332"/>
              <a:gd name="connsiteY2" fmla="*/ 94763 h 5117807"/>
              <a:gd name="connsiteX3" fmla="*/ 3598577 w 4567332"/>
              <a:gd name="connsiteY3" fmla="*/ 170963 h 5117807"/>
              <a:gd name="connsiteX4" fmla="*/ 4512977 w 4567332"/>
              <a:gd name="connsiteY4" fmla="*/ 1694963 h 5117807"/>
              <a:gd name="connsiteX5" fmla="*/ 4306149 w 4567332"/>
              <a:gd name="connsiteY5" fmla="*/ 2729106 h 5117807"/>
              <a:gd name="connsiteX6" fmla="*/ 3021635 w 4567332"/>
              <a:gd name="connsiteY6" fmla="*/ 3327820 h 5117807"/>
              <a:gd name="connsiteX7" fmla="*/ 2553549 w 4567332"/>
              <a:gd name="connsiteY7" fmla="*/ 4536134 h 5117807"/>
              <a:gd name="connsiteX8" fmla="*/ 2085463 w 4567332"/>
              <a:gd name="connsiteY8" fmla="*/ 4949791 h 5117807"/>
              <a:gd name="connsiteX9" fmla="*/ 953349 w 4567332"/>
              <a:gd name="connsiteY9" fmla="*/ 4851820 h 5117807"/>
              <a:gd name="connsiteX10" fmla="*/ 746520 w 4567332"/>
              <a:gd name="connsiteY10" fmla="*/ 1945334 h 5117807"/>
              <a:gd name="connsiteX11" fmla="*/ 398177 w 4567332"/>
              <a:gd name="connsiteY11" fmla="*/ 1390163 h 5117807"/>
              <a:gd name="connsiteX12" fmla="*/ 82492 w 4567332"/>
              <a:gd name="connsiteY12" fmla="*/ 1041820 h 511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7332" h="5117807">
                <a:moveTo>
                  <a:pt x="224006" y="1226877"/>
                </a:moveTo>
                <a:cubicBezTo>
                  <a:pt x="97006" y="1054520"/>
                  <a:pt x="-29994" y="882163"/>
                  <a:pt x="6292" y="693477"/>
                </a:cubicBezTo>
                <a:cubicBezTo>
                  <a:pt x="42578" y="504791"/>
                  <a:pt x="-156994" y="181849"/>
                  <a:pt x="441720" y="94763"/>
                </a:cubicBezTo>
                <a:cubicBezTo>
                  <a:pt x="1040434" y="7677"/>
                  <a:pt x="2920034" y="-95737"/>
                  <a:pt x="3598577" y="170963"/>
                </a:cubicBezTo>
                <a:cubicBezTo>
                  <a:pt x="4277120" y="437663"/>
                  <a:pt x="4395048" y="1268606"/>
                  <a:pt x="4512977" y="1694963"/>
                </a:cubicBezTo>
                <a:cubicBezTo>
                  <a:pt x="4630906" y="2121320"/>
                  <a:pt x="4554706" y="2456963"/>
                  <a:pt x="4306149" y="2729106"/>
                </a:cubicBezTo>
                <a:cubicBezTo>
                  <a:pt x="4057592" y="3001249"/>
                  <a:pt x="3313735" y="3026649"/>
                  <a:pt x="3021635" y="3327820"/>
                </a:cubicBezTo>
                <a:cubicBezTo>
                  <a:pt x="2729535" y="3628991"/>
                  <a:pt x="2709578" y="4265806"/>
                  <a:pt x="2553549" y="4536134"/>
                </a:cubicBezTo>
                <a:cubicBezTo>
                  <a:pt x="2397520" y="4806463"/>
                  <a:pt x="2352163" y="4897177"/>
                  <a:pt x="2085463" y="4949791"/>
                </a:cubicBezTo>
                <a:cubicBezTo>
                  <a:pt x="1818763" y="5002405"/>
                  <a:pt x="1176506" y="5352563"/>
                  <a:pt x="953349" y="4851820"/>
                </a:cubicBezTo>
                <a:cubicBezTo>
                  <a:pt x="730192" y="4351077"/>
                  <a:pt x="839049" y="2522277"/>
                  <a:pt x="746520" y="1945334"/>
                </a:cubicBezTo>
                <a:cubicBezTo>
                  <a:pt x="653991" y="1368391"/>
                  <a:pt x="508848" y="1540749"/>
                  <a:pt x="398177" y="1390163"/>
                </a:cubicBezTo>
                <a:cubicBezTo>
                  <a:pt x="287506" y="1239577"/>
                  <a:pt x="62535" y="1072663"/>
                  <a:pt x="82492" y="1041820"/>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lIns="68316" tIns="34157" rIns="68316" bIns="34157" rtlCol="0" anchor="ctr"/>
          <a:lstStyle/>
          <a:p>
            <a:pPr algn="ctr"/>
            <a:endParaRPr lang="nl-NL" sz="1350">
              <a:solidFill>
                <a:srgbClr val="002060"/>
              </a:solidFill>
            </a:endParaRPr>
          </a:p>
        </p:txBody>
      </p:sp>
      <p:sp>
        <p:nvSpPr>
          <p:cNvPr id="84" name="Rounded Rectangle 83"/>
          <p:cNvSpPr/>
          <p:nvPr/>
        </p:nvSpPr>
        <p:spPr>
          <a:xfrm>
            <a:off x="8993084" y="4879946"/>
            <a:ext cx="341578" cy="18777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537928" tIns="26895" rIns="26895" bIns="26895" rtlCol="0" anchor="ctr">
            <a:noAutofit/>
          </a:bodyPr>
          <a:lstStyle/>
          <a:p>
            <a:r>
              <a:rPr lang="nl-NL" sz="1050" dirty="0">
                <a:solidFill>
                  <a:srgbClr val="002060"/>
                </a:solidFill>
              </a:rPr>
              <a:t>Company XBRL set</a:t>
            </a:r>
          </a:p>
        </p:txBody>
      </p:sp>
      <p:sp>
        <p:nvSpPr>
          <p:cNvPr id="85" name="Rounded Rectangle 84"/>
          <p:cNvSpPr/>
          <p:nvPr/>
        </p:nvSpPr>
        <p:spPr>
          <a:xfrm>
            <a:off x="8993084" y="5118532"/>
            <a:ext cx="341578" cy="18777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37928" tIns="26895" rIns="26895" bIns="26895" rtlCol="0" anchor="ctr">
            <a:noAutofit/>
          </a:bodyPr>
          <a:lstStyle/>
          <a:p>
            <a:r>
              <a:rPr lang="nl-NL" sz="1050" dirty="0">
                <a:solidFill>
                  <a:srgbClr val="002060"/>
                </a:solidFill>
              </a:rPr>
              <a:t>Public </a:t>
            </a:r>
            <a:r>
              <a:rPr lang="nl-NL" sz="1050" dirty="0" err="1">
                <a:solidFill>
                  <a:srgbClr val="002060"/>
                </a:solidFill>
              </a:rPr>
              <a:t>taxonomy</a:t>
            </a:r>
            <a:r>
              <a:rPr lang="nl-NL" sz="1050" dirty="0">
                <a:solidFill>
                  <a:srgbClr val="002060"/>
                </a:solidFill>
              </a:rPr>
              <a:t> (e.g. IFRS, NT, etc.)</a:t>
            </a:r>
          </a:p>
        </p:txBody>
      </p:sp>
      <p:sp>
        <p:nvSpPr>
          <p:cNvPr id="86" name="Rounded Rectangle 85"/>
          <p:cNvSpPr/>
          <p:nvPr/>
        </p:nvSpPr>
        <p:spPr>
          <a:xfrm>
            <a:off x="8993084" y="5361401"/>
            <a:ext cx="341578" cy="18777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537928" tIns="26895" rIns="26895" bIns="26895" rtlCol="0" anchor="ctr">
            <a:noAutofit/>
          </a:bodyPr>
          <a:lstStyle/>
          <a:p>
            <a:r>
              <a:rPr lang="nl-NL" sz="1050" dirty="0" err="1">
                <a:solidFill>
                  <a:srgbClr val="002060"/>
                </a:solidFill>
              </a:rPr>
              <a:t>Discoverable</a:t>
            </a:r>
            <a:r>
              <a:rPr lang="nl-NL" sz="1050" dirty="0">
                <a:solidFill>
                  <a:srgbClr val="002060"/>
                </a:solidFill>
              </a:rPr>
              <a:t> </a:t>
            </a:r>
            <a:r>
              <a:rPr lang="nl-NL" sz="1050" dirty="0" err="1">
                <a:solidFill>
                  <a:srgbClr val="002060"/>
                </a:solidFill>
              </a:rPr>
              <a:t>Taxonomy</a:t>
            </a:r>
            <a:r>
              <a:rPr lang="nl-NL" sz="1050" dirty="0">
                <a:solidFill>
                  <a:srgbClr val="002060"/>
                </a:solidFill>
              </a:rPr>
              <a:t> Set (DTS)</a:t>
            </a:r>
          </a:p>
        </p:txBody>
      </p:sp>
      <p:sp>
        <p:nvSpPr>
          <p:cNvPr id="9" name="Oval 8">
            <a:extLst>
              <a:ext uri="{FF2B5EF4-FFF2-40B4-BE49-F238E27FC236}">
                <a16:creationId xmlns:a16="http://schemas.microsoft.com/office/drawing/2014/main" id="{2C076250-718E-449F-9F85-376347C00417}"/>
              </a:ext>
            </a:extLst>
          </p:cNvPr>
          <p:cNvSpPr/>
          <p:nvPr/>
        </p:nvSpPr>
        <p:spPr>
          <a:xfrm>
            <a:off x="802991" y="2200475"/>
            <a:ext cx="2239597" cy="11709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26895" tIns="26895" rIns="26895" bIns="26895" rtlCol="0" anchor="ctr">
            <a:noAutofit/>
          </a:bodyPr>
          <a:lstStyle/>
          <a:p>
            <a:pPr algn="ctr"/>
            <a:endParaRPr lang="en-GB" sz="1050">
              <a:solidFill>
                <a:srgbClr val="002060"/>
              </a:solidFill>
            </a:endParaRPr>
          </a:p>
        </p:txBody>
      </p:sp>
    </p:spTree>
    <p:extLst>
      <p:ext uri="{BB962C8B-B14F-4D97-AF65-F5344CB8AC3E}">
        <p14:creationId xmlns:p14="http://schemas.microsoft.com/office/powerpoint/2010/main" val="21471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1"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Validaties</a:t>
            </a:r>
            <a:r>
              <a:rPr lang="nl-NL" dirty="0"/>
              <a:t> XBRL</a:t>
            </a:r>
          </a:p>
        </p:txBody>
      </p:sp>
      <p:sp>
        <p:nvSpPr>
          <p:cNvPr id="3" name="Content Placeholder 2"/>
          <p:cNvSpPr>
            <a:spLocks noGrp="1"/>
          </p:cNvSpPr>
          <p:nvPr>
            <p:ph idx="1"/>
          </p:nvPr>
        </p:nvSpPr>
        <p:spPr/>
        <p:txBody>
          <a:bodyPr>
            <a:normAutofit/>
          </a:bodyPr>
          <a:lstStyle/>
          <a:p>
            <a:pPr lvl="1"/>
            <a:r>
              <a:rPr lang="nl-NL" sz="1800" b="1" dirty="0">
                <a:solidFill>
                  <a:srgbClr val="002060"/>
                </a:solidFill>
              </a:rPr>
              <a:t>XML Schema </a:t>
            </a:r>
            <a:r>
              <a:rPr lang="nl-NL" sz="1800" b="1" dirty="0" err="1">
                <a:solidFill>
                  <a:srgbClr val="002060"/>
                </a:solidFill>
              </a:rPr>
              <a:t>validation</a:t>
            </a:r>
            <a:endParaRPr lang="nl-NL" sz="1800" b="1" dirty="0">
              <a:solidFill>
                <a:srgbClr val="002060"/>
              </a:solidFill>
            </a:endParaRPr>
          </a:p>
          <a:p>
            <a:pPr lvl="1"/>
            <a:r>
              <a:rPr lang="nl-NL" sz="1800" b="1" dirty="0">
                <a:solidFill>
                  <a:srgbClr val="002060"/>
                </a:solidFill>
              </a:rPr>
              <a:t>XBRL </a:t>
            </a:r>
            <a:r>
              <a:rPr lang="nl-NL" sz="1800" b="1" dirty="0" err="1">
                <a:solidFill>
                  <a:srgbClr val="002060"/>
                </a:solidFill>
              </a:rPr>
              <a:t>validation</a:t>
            </a:r>
            <a:endParaRPr lang="nl-NL" sz="1800" b="1" dirty="0">
              <a:solidFill>
                <a:srgbClr val="002060"/>
              </a:solidFill>
            </a:endParaRPr>
          </a:p>
          <a:p>
            <a:pPr lvl="2"/>
            <a:r>
              <a:rPr lang="nl-NL" sz="1800" dirty="0" err="1">
                <a:solidFill>
                  <a:srgbClr val="002060"/>
                </a:solidFill>
              </a:rPr>
              <a:t>Equality</a:t>
            </a:r>
            <a:r>
              <a:rPr lang="nl-NL" sz="1800" dirty="0">
                <a:solidFill>
                  <a:srgbClr val="002060"/>
                </a:solidFill>
              </a:rPr>
              <a:t> (C/U/S/P/V/X)</a:t>
            </a:r>
          </a:p>
          <a:p>
            <a:pPr lvl="1"/>
            <a:r>
              <a:rPr lang="nl-NL" sz="1800" b="1" dirty="0">
                <a:solidFill>
                  <a:srgbClr val="002060"/>
                </a:solidFill>
              </a:rPr>
              <a:t>XBRL Financial Reporting </a:t>
            </a:r>
            <a:r>
              <a:rPr lang="nl-NL" sz="1800" b="1" dirty="0" err="1">
                <a:solidFill>
                  <a:srgbClr val="002060"/>
                </a:solidFill>
              </a:rPr>
              <a:t>Instance</a:t>
            </a:r>
            <a:r>
              <a:rPr lang="nl-NL" sz="1800" b="1" dirty="0">
                <a:solidFill>
                  <a:srgbClr val="002060"/>
                </a:solidFill>
              </a:rPr>
              <a:t> Standards (FRIS) / </a:t>
            </a:r>
            <a:r>
              <a:rPr lang="nl-NL" sz="1800" b="1" dirty="0" err="1">
                <a:solidFill>
                  <a:srgbClr val="002060"/>
                </a:solidFill>
              </a:rPr>
              <a:t>Filing</a:t>
            </a:r>
            <a:r>
              <a:rPr lang="nl-NL" sz="1800" b="1" dirty="0">
                <a:solidFill>
                  <a:srgbClr val="002060"/>
                </a:solidFill>
              </a:rPr>
              <a:t> Rules</a:t>
            </a:r>
          </a:p>
          <a:p>
            <a:pPr lvl="2"/>
            <a:r>
              <a:rPr lang="nl-NL" sz="1800" dirty="0">
                <a:solidFill>
                  <a:srgbClr val="002060"/>
                </a:solidFill>
              </a:rPr>
              <a:t>xbrl.org</a:t>
            </a:r>
          </a:p>
          <a:p>
            <a:pPr lvl="2"/>
            <a:r>
              <a:rPr lang="nl-NL" sz="1800" dirty="0">
                <a:solidFill>
                  <a:srgbClr val="002060"/>
                </a:solidFill>
              </a:rPr>
              <a:t>NL gen, KvK/BD/CBS, SBR Nexus</a:t>
            </a:r>
          </a:p>
          <a:p>
            <a:pPr lvl="1"/>
            <a:r>
              <a:rPr lang="nl-NL" sz="1800" b="1" dirty="0" err="1">
                <a:solidFill>
                  <a:srgbClr val="002060"/>
                </a:solidFill>
              </a:rPr>
              <a:t>Calculation</a:t>
            </a:r>
            <a:r>
              <a:rPr lang="nl-NL" sz="1800" b="1" dirty="0">
                <a:solidFill>
                  <a:srgbClr val="002060"/>
                </a:solidFill>
              </a:rPr>
              <a:t> linkbase (niet in NL)</a:t>
            </a:r>
          </a:p>
          <a:p>
            <a:pPr lvl="1"/>
            <a:r>
              <a:rPr lang="nl-NL" sz="1800" b="1" dirty="0">
                <a:solidFill>
                  <a:srgbClr val="002060"/>
                </a:solidFill>
              </a:rPr>
              <a:t>XBRL </a:t>
            </a:r>
            <a:r>
              <a:rPr lang="nl-NL" sz="1800" b="1" dirty="0" err="1">
                <a:solidFill>
                  <a:srgbClr val="002060"/>
                </a:solidFill>
              </a:rPr>
              <a:t>dimensions</a:t>
            </a:r>
            <a:r>
              <a:rPr lang="nl-NL" sz="1800" b="1" dirty="0">
                <a:solidFill>
                  <a:srgbClr val="002060"/>
                </a:solidFill>
              </a:rPr>
              <a:t> (</a:t>
            </a:r>
            <a:r>
              <a:rPr lang="nl-NL" sz="1800" b="1" dirty="0" err="1">
                <a:solidFill>
                  <a:srgbClr val="002060"/>
                </a:solidFill>
              </a:rPr>
              <a:t>definition</a:t>
            </a:r>
            <a:r>
              <a:rPr lang="nl-NL" sz="1800" b="1" dirty="0">
                <a:solidFill>
                  <a:srgbClr val="002060"/>
                </a:solidFill>
              </a:rPr>
              <a:t> linkbase)</a:t>
            </a:r>
          </a:p>
          <a:p>
            <a:pPr lvl="1"/>
            <a:r>
              <a:rPr lang="nl-NL" sz="1800" b="1" dirty="0" err="1">
                <a:solidFill>
                  <a:srgbClr val="002060"/>
                </a:solidFill>
              </a:rPr>
              <a:t>Formulas</a:t>
            </a:r>
            <a:r>
              <a:rPr lang="nl-NL" sz="1800" b="1" dirty="0">
                <a:solidFill>
                  <a:srgbClr val="002060"/>
                </a:solidFill>
              </a:rPr>
              <a:t> (</a:t>
            </a:r>
            <a:r>
              <a:rPr lang="nl-NL" sz="1800" b="1" dirty="0" err="1">
                <a:solidFill>
                  <a:srgbClr val="002060"/>
                </a:solidFill>
              </a:rPr>
              <a:t>formula</a:t>
            </a:r>
            <a:r>
              <a:rPr lang="nl-NL" sz="1800" b="1" dirty="0">
                <a:solidFill>
                  <a:srgbClr val="002060"/>
                </a:solidFill>
              </a:rPr>
              <a:t> linkbase)</a:t>
            </a:r>
          </a:p>
        </p:txBody>
      </p:sp>
      <p:sp>
        <p:nvSpPr>
          <p:cNvPr id="4" name="Slide Number Placeholder 3"/>
          <p:cNvSpPr>
            <a:spLocks noGrp="1"/>
          </p:cNvSpPr>
          <p:nvPr>
            <p:ph type="sldNum" sz="quarter" idx="12"/>
          </p:nvPr>
        </p:nvSpPr>
        <p:spPr/>
        <p:txBody>
          <a:bodyPr/>
          <a:lstStyle/>
          <a:p>
            <a:pPr>
              <a:defRPr/>
            </a:pPr>
            <a:fld id="{A193775F-1196-417B-ADFD-1E049B2FBD9A}" type="slidenum">
              <a:rPr lang="en-GB" smtClean="0">
                <a:solidFill>
                  <a:schemeClr val="tx1"/>
                </a:solidFill>
              </a:rPr>
              <a:pPr>
                <a:defRPr/>
              </a:pPr>
              <a:t>33</a:t>
            </a:fld>
            <a:endParaRPr lang="en-GB">
              <a:solidFill>
                <a:schemeClr val="tx1"/>
              </a:solidFill>
            </a:endParaRPr>
          </a:p>
        </p:txBody>
      </p:sp>
      <p:sp>
        <p:nvSpPr>
          <p:cNvPr id="6" name="Arrow: Down 5">
            <a:extLst>
              <a:ext uri="{FF2B5EF4-FFF2-40B4-BE49-F238E27FC236}">
                <a16:creationId xmlns:a16="http://schemas.microsoft.com/office/drawing/2014/main" id="{6D694F8A-269F-4419-8EB1-8B4609A3CFF0}"/>
              </a:ext>
            </a:extLst>
          </p:cNvPr>
          <p:cNvSpPr/>
          <p:nvPr/>
        </p:nvSpPr>
        <p:spPr>
          <a:xfrm>
            <a:off x="9226063" y="2103799"/>
            <a:ext cx="696686" cy="232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8295F9AC-C3DD-4CDC-8E61-CBCE4CB64093}"/>
              </a:ext>
            </a:extLst>
          </p:cNvPr>
          <p:cNvSpPr txBox="1"/>
          <p:nvPr/>
        </p:nvSpPr>
        <p:spPr>
          <a:xfrm>
            <a:off x="8860108" y="4459765"/>
            <a:ext cx="1428596" cy="369332"/>
          </a:xfrm>
          <a:prstGeom prst="rect">
            <a:avLst/>
          </a:prstGeom>
          <a:noFill/>
        </p:spPr>
        <p:txBody>
          <a:bodyPr wrap="none" rtlCol="0">
            <a:spAutoFit/>
          </a:bodyPr>
          <a:lstStyle/>
          <a:p>
            <a:r>
              <a:rPr lang="en-GB" b="1" dirty="0">
                <a:solidFill>
                  <a:srgbClr val="002060"/>
                </a:solidFill>
              </a:rPr>
              <a:t>Complexity</a:t>
            </a:r>
          </a:p>
        </p:txBody>
      </p:sp>
      <p:sp>
        <p:nvSpPr>
          <p:cNvPr id="5" name="TextBox 6">
            <a:extLst>
              <a:ext uri="{FF2B5EF4-FFF2-40B4-BE49-F238E27FC236}">
                <a16:creationId xmlns:a16="http://schemas.microsoft.com/office/drawing/2014/main" id="{F06D4380-9885-4DF1-B498-60061F9E4591}"/>
              </a:ext>
            </a:extLst>
          </p:cNvPr>
          <p:cNvSpPr txBox="1"/>
          <p:nvPr/>
        </p:nvSpPr>
        <p:spPr>
          <a:xfrm>
            <a:off x="8860108" y="1555080"/>
            <a:ext cx="1274708" cy="369332"/>
          </a:xfrm>
          <a:prstGeom prst="rect">
            <a:avLst/>
          </a:prstGeom>
          <a:noFill/>
        </p:spPr>
        <p:txBody>
          <a:bodyPr wrap="none" rtlCol="0">
            <a:spAutoFit/>
          </a:bodyPr>
          <a:lstStyle/>
          <a:p>
            <a:r>
              <a:rPr lang="en-GB" b="1" dirty="0">
                <a:solidFill>
                  <a:srgbClr val="002060"/>
                </a:solidFill>
              </a:rPr>
              <a:t>Simplicity</a:t>
            </a:r>
          </a:p>
        </p:txBody>
      </p:sp>
    </p:spTree>
    <p:extLst>
      <p:ext uri="{BB962C8B-B14F-4D97-AF65-F5344CB8AC3E}">
        <p14:creationId xmlns:p14="http://schemas.microsoft.com/office/powerpoint/2010/main" val="2435501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2F43DC-5793-4E74-ABE8-7D335FF4A8DC}"/>
              </a:ext>
            </a:extLst>
          </p:cNvPr>
          <p:cNvSpPr>
            <a:spLocks noGrp="1"/>
          </p:cNvSpPr>
          <p:nvPr>
            <p:ph type="title"/>
          </p:nvPr>
        </p:nvSpPr>
        <p:spPr/>
        <p:txBody>
          <a:bodyPr>
            <a:normAutofit/>
          </a:bodyPr>
          <a:lstStyle/>
          <a:p>
            <a:r>
              <a:rPr lang="nl-NL" sz="6000" dirty="0">
                <a:solidFill>
                  <a:srgbClr val="002060"/>
                </a:solidFill>
              </a:rPr>
              <a:t>Proces &amp; techniek</a:t>
            </a:r>
          </a:p>
        </p:txBody>
      </p:sp>
    </p:spTree>
    <p:extLst>
      <p:ext uri="{BB962C8B-B14F-4D97-AF65-F5344CB8AC3E}">
        <p14:creationId xmlns:p14="http://schemas.microsoft.com/office/powerpoint/2010/main" val="1560271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A9D6D4-9270-47D3-A627-AC75BB7804D7}"/>
              </a:ext>
            </a:extLst>
          </p:cNvPr>
          <p:cNvSpPr>
            <a:spLocks noGrp="1"/>
          </p:cNvSpPr>
          <p:nvPr>
            <p:ph type="ctrTitle"/>
          </p:nvPr>
        </p:nvSpPr>
        <p:spPr/>
        <p:txBody>
          <a:bodyPr>
            <a:noAutofit/>
          </a:bodyPr>
          <a:lstStyle/>
          <a:p>
            <a:r>
              <a:rPr lang="nl-NL" sz="4800" dirty="0">
                <a:solidFill>
                  <a:srgbClr val="A71680"/>
                </a:solidFill>
              </a:rPr>
              <a:t>CERTIFICATEN</a:t>
            </a:r>
          </a:p>
        </p:txBody>
      </p:sp>
    </p:spTree>
    <p:extLst>
      <p:ext uri="{BB962C8B-B14F-4D97-AF65-F5344CB8AC3E}">
        <p14:creationId xmlns:p14="http://schemas.microsoft.com/office/powerpoint/2010/main" val="3737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8840D287-3921-46B5-92EB-324D98D924E4}"/>
              </a:ext>
            </a:extLst>
          </p:cNvPr>
          <p:cNvSpPr>
            <a:spLocks noChangeArrowheads="1"/>
          </p:cNvSpPr>
          <p:nvPr/>
        </p:nvSpPr>
        <p:spPr bwMode="gray">
          <a:xfrm>
            <a:off x="1600933" y="2220029"/>
            <a:ext cx="1233488" cy="1291571"/>
          </a:xfrm>
          <a:prstGeom prst="roundRect">
            <a:avLst>
              <a:gd name="adj" fmla="val 893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b" anchorCtr="1"/>
          <a:lstStyle/>
          <a:p>
            <a:pPr algn="ctr" eaLnBrk="0" fontAlgn="auto" hangingPunct="0">
              <a:spcBef>
                <a:spcPts val="0"/>
              </a:spcBef>
              <a:spcAft>
                <a:spcPts val="0"/>
              </a:spcAft>
              <a:defRPr/>
            </a:pPr>
            <a:r>
              <a:rPr lang="nl-NL" sz="1500" kern="0" dirty="0">
                <a:solidFill>
                  <a:schemeClr val="bg1"/>
                </a:solidFill>
              </a:rPr>
              <a:t>Software</a:t>
            </a:r>
          </a:p>
        </p:txBody>
      </p:sp>
      <p:sp>
        <p:nvSpPr>
          <p:cNvPr id="2" name="Title 1">
            <a:extLst>
              <a:ext uri="{FF2B5EF4-FFF2-40B4-BE49-F238E27FC236}">
                <a16:creationId xmlns:a16="http://schemas.microsoft.com/office/drawing/2014/main" id="{C5B3819C-FBEE-4D06-BB3E-D6B54AF209A3}"/>
              </a:ext>
            </a:extLst>
          </p:cNvPr>
          <p:cNvSpPr>
            <a:spLocks noGrp="1"/>
          </p:cNvSpPr>
          <p:nvPr>
            <p:ph type="title"/>
          </p:nvPr>
        </p:nvSpPr>
        <p:spPr/>
        <p:txBody>
          <a:bodyPr/>
          <a:lstStyle/>
          <a:p>
            <a:r>
              <a:rPr lang="nl-NL" dirty="0"/>
              <a:t>De keten van SBR Nexus </a:t>
            </a:r>
            <a:r>
              <a:rPr lang="nl-NL"/>
              <a:t>&amp; certificaten</a:t>
            </a:r>
            <a:endParaRPr lang="nl-NL" dirty="0"/>
          </a:p>
        </p:txBody>
      </p:sp>
      <p:cxnSp>
        <p:nvCxnSpPr>
          <p:cNvPr id="4" name="Straight Arrow Connector 27">
            <a:extLst>
              <a:ext uri="{FF2B5EF4-FFF2-40B4-BE49-F238E27FC236}">
                <a16:creationId xmlns:a16="http://schemas.microsoft.com/office/drawing/2014/main" id="{E6719226-0C5D-43C0-B666-E339C610DD08}"/>
              </a:ext>
            </a:extLst>
          </p:cNvPr>
          <p:cNvCxnSpPr>
            <a:cxnSpLocks noChangeShapeType="1"/>
            <a:stCxn id="25" idx="3"/>
          </p:cNvCxnSpPr>
          <p:nvPr/>
        </p:nvCxnSpPr>
        <p:spPr bwMode="gray">
          <a:xfrm>
            <a:off x="8910678" y="2935587"/>
            <a:ext cx="816105" cy="49530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25">
            <a:extLst>
              <a:ext uri="{FF2B5EF4-FFF2-40B4-BE49-F238E27FC236}">
                <a16:creationId xmlns:a16="http://schemas.microsoft.com/office/drawing/2014/main" id="{88188BE5-C1CA-4021-B5F6-E04F90366E3F}"/>
              </a:ext>
            </a:extLst>
          </p:cNvPr>
          <p:cNvCxnSpPr>
            <a:cxnSpLocks noChangeShapeType="1"/>
            <a:stCxn id="28" idx="3"/>
            <a:endCxn id="25" idx="1"/>
          </p:cNvCxnSpPr>
          <p:nvPr/>
        </p:nvCxnSpPr>
        <p:spPr bwMode="gray">
          <a:xfrm>
            <a:off x="2834421" y="2865815"/>
            <a:ext cx="5068195" cy="69772"/>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4" name="Rectangle 31">
            <a:extLst>
              <a:ext uri="{FF2B5EF4-FFF2-40B4-BE49-F238E27FC236}">
                <a16:creationId xmlns:a16="http://schemas.microsoft.com/office/drawing/2014/main" id="{A757E2AE-29EE-47DE-B0A1-55B013F2E159}"/>
              </a:ext>
            </a:extLst>
          </p:cNvPr>
          <p:cNvSpPr>
            <a:spLocks noChangeArrowheads="1"/>
          </p:cNvSpPr>
          <p:nvPr/>
        </p:nvSpPr>
        <p:spPr bwMode="gray">
          <a:xfrm>
            <a:off x="9780758" y="1854499"/>
            <a:ext cx="1152525" cy="2160588"/>
          </a:xfrm>
          <a:prstGeom prst="roundRect">
            <a:avLst>
              <a:gd name="adj" fmla="val 8272"/>
            </a:avLst>
          </a:prstGeom>
          <a:solidFill>
            <a:srgbClr val="FFFFFF"/>
          </a:solidFill>
          <a:ln w="19050" algn="ctr">
            <a:solidFill>
              <a:schemeClr val="accent3"/>
            </a:solidFill>
            <a:round/>
            <a:headEnd/>
            <a:tailEnd/>
          </a:ln>
          <a:effectLst>
            <a:outerShdw blurRad="101600" algn="ctr" rotWithShape="0">
              <a:prstClr val="black">
                <a:alpha val="60000"/>
              </a:prstClr>
            </a:outerShdw>
          </a:effectLst>
        </p:spPr>
        <p:txBody>
          <a:bodyPr wrap="none" lIns="0" tIns="0" rIns="0" bIns="0" anchor="ctr" anchorCtr="1"/>
          <a:lstStyle/>
          <a:p>
            <a:pPr algn="ctr" eaLnBrk="0" fontAlgn="auto" hangingPunct="0">
              <a:spcBef>
                <a:spcPts val="0"/>
              </a:spcBef>
              <a:spcAft>
                <a:spcPts val="0"/>
              </a:spcAft>
              <a:defRPr/>
            </a:pPr>
            <a:endParaRPr lang="nl-NL" sz="2000" kern="0" dirty="0">
              <a:solidFill>
                <a:srgbClr val="FFFFFF"/>
              </a:solidFill>
            </a:endParaRPr>
          </a:p>
        </p:txBody>
      </p:sp>
      <p:cxnSp>
        <p:nvCxnSpPr>
          <p:cNvPr id="15" name="Straight Arrow Connector 27">
            <a:extLst>
              <a:ext uri="{FF2B5EF4-FFF2-40B4-BE49-F238E27FC236}">
                <a16:creationId xmlns:a16="http://schemas.microsoft.com/office/drawing/2014/main" id="{45B4213F-F874-4923-981F-18466823B70D}"/>
              </a:ext>
            </a:extLst>
          </p:cNvPr>
          <p:cNvCxnSpPr>
            <a:cxnSpLocks noChangeShapeType="1"/>
            <a:stCxn id="25" idx="3"/>
          </p:cNvCxnSpPr>
          <p:nvPr/>
        </p:nvCxnSpPr>
        <p:spPr bwMode="gray">
          <a:xfrm flipV="1">
            <a:off x="8910678" y="2440287"/>
            <a:ext cx="816105" cy="49530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29">
            <a:extLst>
              <a:ext uri="{FF2B5EF4-FFF2-40B4-BE49-F238E27FC236}">
                <a16:creationId xmlns:a16="http://schemas.microsoft.com/office/drawing/2014/main" id="{22C3C17C-9DF1-4466-9857-36C671CB0B9D}"/>
              </a:ext>
            </a:extLst>
          </p:cNvPr>
          <p:cNvCxnSpPr>
            <a:cxnSpLocks noChangeShapeType="1"/>
            <a:stCxn id="25" idx="3"/>
          </p:cNvCxnSpPr>
          <p:nvPr/>
        </p:nvCxnSpPr>
        <p:spPr bwMode="gray">
          <a:xfrm>
            <a:off x="8910678" y="2935587"/>
            <a:ext cx="816105" cy="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19" name="Picture 37" descr="D:\Data\Accounts 2011\ABN Amro\Templates\Pitch book\LO ABN AMRO.png">
            <a:extLst>
              <a:ext uri="{FF2B5EF4-FFF2-40B4-BE49-F238E27FC236}">
                <a16:creationId xmlns:a16="http://schemas.microsoft.com/office/drawing/2014/main" id="{84E8D9AF-979C-4CFE-876E-BAE0B23BD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1136"/>
          <a:stretch>
            <a:fillRect/>
          </a:stretch>
        </p:blipFill>
        <p:spPr bwMode="gray">
          <a:xfrm>
            <a:off x="10206208" y="2008487"/>
            <a:ext cx="3016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8" descr="D:\Data\Accounts 2012\Delta Lloyd\Schade Zakelijk\Fotomap\LO rabobank_small.png">
            <a:extLst>
              <a:ext uri="{FF2B5EF4-FFF2-40B4-BE49-F238E27FC236}">
                <a16:creationId xmlns:a16="http://schemas.microsoft.com/office/drawing/2014/main" id="{3AB0FFBF-7D9D-467E-BB4D-7F62CFBA3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0028408" y="2584749"/>
            <a:ext cx="6572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9" descr="D:\Data\Accounts 2012\Ricoh\VPC award\Fotomap\LO ing.png">
            <a:extLst>
              <a:ext uri="{FF2B5EF4-FFF2-40B4-BE49-F238E27FC236}">
                <a16:creationId xmlns:a16="http://schemas.microsoft.com/office/drawing/2014/main" id="{94900143-ED30-4EAA-AA9B-C8FEAD8A5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9907758" y="3592812"/>
            <a:ext cx="898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
            <a:extLst>
              <a:ext uri="{FF2B5EF4-FFF2-40B4-BE49-F238E27FC236}">
                <a16:creationId xmlns:a16="http://schemas.microsoft.com/office/drawing/2014/main" id="{9E295E75-4A52-49B0-9DD1-606236578948}"/>
              </a:ext>
            </a:extLst>
          </p:cNvPr>
          <p:cNvSpPr>
            <a:spLocks noChangeArrowheads="1"/>
          </p:cNvSpPr>
          <p:nvPr/>
        </p:nvSpPr>
        <p:spPr bwMode="gray">
          <a:xfrm>
            <a:off x="7902616" y="2395837"/>
            <a:ext cx="1008062" cy="1079500"/>
          </a:xfrm>
          <a:prstGeom prst="roundRect">
            <a:avLst>
              <a:gd name="adj" fmla="val 10009"/>
            </a:avLst>
          </a:prstGeom>
          <a:solidFill>
            <a:schemeClr val="accent2"/>
          </a:solidFill>
          <a:ln w="19050" algn="ctr">
            <a:solidFill>
              <a:srgbClr val="FFFFFF"/>
            </a:solidFill>
            <a:round/>
            <a:headEnd/>
            <a:tailEnd/>
          </a:ln>
          <a:effectLst>
            <a:outerShdw blurRad="101600" algn="ctr" rotWithShape="0">
              <a:prstClr val="black">
                <a:alpha val="60000"/>
              </a:prstClr>
            </a:outerShdw>
          </a:effectLst>
        </p:spPr>
        <p:txBody>
          <a:bodyPr wrap="none" lIns="0" tIns="0" rIns="0" bIns="0" anchor="ctr" anchorCtr="1"/>
          <a:lstStyle/>
          <a:p>
            <a:pPr algn="ctr" eaLnBrk="0" fontAlgn="auto" hangingPunct="0">
              <a:spcBef>
                <a:spcPts val="0"/>
              </a:spcBef>
              <a:spcAft>
                <a:spcPts val="0"/>
              </a:spcAft>
              <a:defRPr/>
            </a:pPr>
            <a:r>
              <a:rPr lang="nl-NL" kern="0" dirty="0">
                <a:solidFill>
                  <a:srgbClr val="FFFFFF"/>
                </a:solidFill>
              </a:rPr>
              <a:t>BIV</a:t>
            </a:r>
          </a:p>
        </p:txBody>
      </p:sp>
      <p:sp>
        <p:nvSpPr>
          <p:cNvPr id="26" name="Rectangle 7">
            <a:extLst>
              <a:ext uri="{FF2B5EF4-FFF2-40B4-BE49-F238E27FC236}">
                <a16:creationId xmlns:a16="http://schemas.microsoft.com/office/drawing/2014/main" id="{E1721BF5-02EE-415C-9411-8D89F7D8C495}"/>
              </a:ext>
            </a:extLst>
          </p:cNvPr>
          <p:cNvSpPr>
            <a:spLocks noChangeArrowheads="1"/>
          </p:cNvSpPr>
          <p:nvPr/>
        </p:nvSpPr>
        <p:spPr bwMode="gray">
          <a:xfrm>
            <a:off x="1432528" y="1927577"/>
            <a:ext cx="1233488" cy="1291571"/>
          </a:xfrm>
          <a:prstGeom prst="roundRect">
            <a:avLst>
              <a:gd name="adj" fmla="val 8939"/>
            </a:avLst>
          </a:prstGeom>
          <a:solidFill>
            <a:srgbClr val="FFFFFF"/>
          </a:solidFill>
          <a:ln w="19050" algn="ctr">
            <a:solidFill>
              <a:schemeClr val="accent1"/>
            </a:solidFill>
            <a:round/>
            <a:headEnd/>
            <a:tailEnd/>
          </a:ln>
        </p:spPr>
        <p:txBody>
          <a:bodyPr lIns="0" tIns="45712" rIns="0" bIns="45712" anchorCtr="1"/>
          <a:lstStyle/>
          <a:p>
            <a:pPr algn="ctr" eaLnBrk="0" fontAlgn="auto" hangingPunct="0">
              <a:spcBef>
                <a:spcPts val="0"/>
              </a:spcBef>
              <a:spcAft>
                <a:spcPts val="0"/>
              </a:spcAft>
              <a:defRPr/>
            </a:pPr>
            <a:r>
              <a:rPr lang="nl-NL" sz="1500" kern="0" dirty="0">
                <a:solidFill>
                  <a:sysClr val="windowText" lastClr="000000"/>
                </a:solidFill>
              </a:rPr>
              <a:t>Intermediair</a:t>
            </a:r>
          </a:p>
        </p:txBody>
      </p:sp>
      <p:pic>
        <p:nvPicPr>
          <p:cNvPr id="27" name="Picture 43">
            <a:extLst>
              <a:ext uri="{FF2B5EF4-FFF2-40B4-BE49-F238E27FC236}">
                <a16:creationId xmlns:a16="http://schemas.microsoft.com/office/drawing/2014/main" id="{31E70215-48D4-462E-B6CD-F5528B468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37328" y="2254347"/>
            <a:ext cx="638174" cy="9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8C18CC6-C1B0-48D7-812E-427A4342F7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1352" y="2102780"/>
            <a:ext cx="702206" cy="702206"/>
          </a:xfrm>
          <a:prstGeom prst="rect">
            <a:avLst/>
          </a:prstGeom>
        </p:spPr>
      </p:pic>
      <p:pic>
        <p:nvPicPr>
          <p:cNvPr id="33" name="Picture 32">
            <a:extLst>
              <a:ext uri="{FF2B5EF4-FFF2-40B4-BE49-F238E27FC236}">
                <a16:creationId xmlns:a16="http://schemas.microsoft.com/office/drawing/2014/main" id="{EF3E4CD7-BA23-4614-BC75-13DE6977B4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627" y="2581857"/>
            <a:ext cx="702206" cy="702206"/>
          </a:xfrm>
          <a:prstGeom prst="rect">
            <a:avLst/>
          </a:prstGeom>
        </p:spPr>
      </p:pic>
      <p:sp>
        <p:nvSpPr>
          <p:cNvPr id="40" name="TextBox 39">
            <a:extLst>
              <a:ext uri="{FF2B5EF4-FFF2-40B4-BE49-F238E27FC236}">
                <a16:creationId xmlns:a16="http://schemas.microsoft.com/office/drawing/2014/main" id="{5CF09A5F-8E23-4EC6-8FB8-0DF918063FF4}"/>
              </a:ext>
            </a:extLst>
          </p:cNvPr>
          <p:cNvSpPr txBox="1"/>
          <p:nvPr/>
        </p:nvSpPr>
        <p:spPr>
          <a:xfrm>
            <a:off x="3445633" y="1880443"/>
            <a:ext cx="3641574" cy="184666"/>
          </a:xfrm>
          <a:prstGeom prst="rect">
            <a:avLst/>
          </a:prstGeom>
          <a:noFill/>
        </p:spPr>
        <p:txBody>
          <a:bodyPr wrap="none" lIns="0" tIns="0" rIns="0" bIns="0" rtlCol="0">
            <a:spAutoFit/>
          </a:bodyPr>
          <a:lstStyle/>
          <a:p>
            <a:r>
              <a:rPr lang="nl-NL" sz="1200" dirty="0"/>
              <a:t>A. Traditionele situatie. Intermediair beheert omgeving</a:t>
            </a:r>
          </a:p>
        </p:txBody>
      </p:sp>
      <p:sp>
        <p:nvSpPr>
          <p:cNvPr id="41" name="Rectangle 7">
            <a:extLst>
              <a:ext uri="{FF2B5EF4-FFF2-40B4-BE49-F238E27FC236}">
                <a16:creationId xmlns:a16="http://schemas.microsoft.com/office/drawing/2014/main" id="{14DD509C-9DDC-4F59-8F9B-FFD8FD0B8FB0}"/>
              </a:ext>
            </a:extLst>
          </p:cNvPr>
          <p:cNvSpPr>
            <a:spLocks noChangeArrowheads="1"/>
          </p:cNvSpPr>
          <p:nvPr/>
        </p:nvSpPr>
        <p:spPr bwMode="gray">
          <a:xfrm>
            <a:off x="1562867" y="4045041"/>
            <a:ext cx="1233488" cy="1291571"/>
          </a:xfrm>
          <a:prstGeom prst="roundRect">
            <a:avLst>
              <a:gd name="adj" fmla="val 8939"/>
            </a:avLst>
          </a:prstGeom>
          <a:solidFill>
            <a:srgbClr val="FFFFFF"/>
          </a:solidFill>
          <a:ln w="19050" algn="ctr">
            <a:solidFill>
              <a:schemeClr val="accent1"/>
            </a:solidFill>
            <a:round/>
            <a:headEnd/>
            <a:tailEnd/>
          </a:ln>
        </p:spPr>
        <p:txBody>
          <a:bodyPr lIns="0" tIns="45712" rIns="0" bIns="45712" anchorCtr="1"/>
          <a:lstStyle/>
          <a:p>
            <a:pPr algn="ctr" eaLnBrk="0" fontAlgn="auto" hangingPunct="0">
              <a:spcBef>
                <a:spcPts val="0"/>
              </a:spcBef>
              <a:spcAft>
                <a:spcPts val="0"/>
              </a:spcAft>
              <a:defRPr/>
            </a:pPr>
            <a:r>
              <a:rPr lang="nl-NL" sz="1500" kern="0" dirty="0">
                <a:solidFill>
                  <a:sysClr val="windowText" lastClr="000000"/>
                </a:solidFill>
              </a:rPr>
              <a:t>Intermediair</a:t>
            </a:r>
          </a:p>
        </p:txBody>
      </p:sp>
      <p:pic>
        <p:nvPicPr>
          <p:cNvPr id="42" name="Picture 43">
            <a:extLst>
              <a:ext uri="{FF2B5EF4-FFF2-40B4-BE49-F238E27FC236}">
                <a16:creationId xmlns:a16="http://schemas.microsoft.com/office/drawing/2014/main" id="{812F8AE9-2CE3-4CF0-B76C-A38ECB6A9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7667" y="4371811"/>
            <a:ext cx="638174" cy="9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7">
            <a:extLst>
              <a:ext uri="{FF2B5EF4-FFF2-40B4-BE49-F238E27FC236}">
                <a16:creationId xmlns:a16="http://schemas.microsoft.com/office/drawing/2014/main" id="{67DB039F-C056-404E-9793-1CFEE1864332}"/>
              </a:ext>
            </a:extLst>
          </p:cNvPr>
          <p:cNvSpPr>
            <a:spLocks noChangeArrowheads="1"/>
          </p:cNvSpPr>
          <p:nvPr/>
        </p:nvSpPr>
        <p:spPr bwMode="gray">
          <a:xfrm>
            <a:off x="4368971" y="4045041"/>
            <a:ext cx="1233488" cy="1291571"/>
          </a:xfrm>
          <a:prstGeom prst="roundRect">
            <a:avLst>
              <a:gd name="adj" fmla="val 893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45712" rIns="0" bIns="45712" anchor="ctr" anchorCtr="1"/>
          <a:lstStyle/>
          <a:p>
            <a:pPr algn="ctr" eaLnBrk="0" fontAlgn="auto" hangingPunct="0">
              <a:spcBef>
                <a:spcPts val="0"/>
              </a:spcBef>
              <a:spcAft>
                <a:spcPts val="0"/>
              </a:spcAft>
              <a:defRPr/>
            </a:pPr>
            <a:r>
              <a:rPr lang="nl-NL" sz="1500" kern="0" dirty="0">
                <a:solidFill>
                  <a:schemeClr val="bg1"/>
                </a:solidFill>
              </a:rPr>
              <a:t>Cloud-software</a:t>
            </a:r>
          </a:p>
        </p:txBody>
      </p:sp>
      <p:cxnSp>
        <p:nvCxnSpPr>
          <p:cNvPr id="45" name="Straight Arrow Connector 25">
            <a:extLst>
              <a:ext uri="{FF2B5EF4-FFF2-40B4-BE49-F238E27FC236}">
                <a16:creationId xmlns:a16="http://schemas.microsoft.com/office/drawing/2014/main" id="{FC7F5CC7-D1A7-4AB4-829E-384C2757AA68}"/>
              </a:ext>
            </a:extLst>
          </p:cNvPr>
          <p:cNvCxnSpPr>
            <a:cxnSpLocks noChangeShapeType="1"/>
            <a:stCxn id="44" idx="3"/>
            <a:endCxn id="25" idx="1"/>
          </p:cNvCxnSpPr>
          <p:nvPr/>
        </p:nvCxnSpPr>
        <p:spPr bwMode="gray">
          <a:xfrm flipV="1">
            <a:off x="5602459" y="2935587"/>
            <a:ext cx="2300157" cy="175524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25">
            <a:extLst>
              <a:ext uri="{FF2B5EF4-FFF2-40B4-BE49-F238E27FC236}">
                <a16:creationId xmlns:a16="http://schemas.microsoft.com/office/drawing/2014/main" id="{32826D7C-2638-4AEB-93F0-9A93EFDD15C8}"/>
              </a:ext>
            </a:extLst>
          </p:cNvPr>
          <p:cNvCxnSpPr>
            <a:cxnSpLocks noChangeShapeType="1"/>
            <a:stCxn id="41" idx="3"/>
            <a:endCxn id="44" idx="1"/>
          </p:cNvCxnSpPr>
          <p:nvPr/>
        </p:nvCxnSpPr>
        <p:spPr bwMode="gray">
          <a:xfrm>
            <a:off x="2796355" y="4690827"/>
            <a:ext cx="1572616" cy="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pic>
        <p:nvPicPr>
          <p:cNvPr id="51" name="Picture 50">
            <a:extLst>
              <a:ext uri="{FF2B5EF4-FFF2-40B4-BE49-F238E27FC236}">
                <a16:creationId xmlns:a16="http://schemas.microsoft.com/office/drawing/2014/main" id="{12B2DE58-0B30-4C22-9887-23D77F445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8771" y="3581373"/>
            <a:ext cx="702206" cy="702206"/>
          </a:xfrm>
          <a:prstGeom prst="rect">
            <a:avLst/>
          </a:prstGeom>
        </p:spPr>
      </p:pic>
      <p:sp>
        <p:nvSpPr>
          <p:cNvPr id="52" name="TextBox 51">
            <a:extLst>
              <a:ext uri="{FF2B5EF4-FFF2-40B4-BE49-F238E27FC236}">
                <a16:creationId xmlns:a16="http://schemas.microsoft.com/office/drawing/2014/main" id="{BE3BFA00-BE8F-4C50-8723-321ACD26F1F9}"/>
              </a:ext>
            </a:extLst>
          </p:cNvPr>
          <p:cNvSpPr txBox="1"/>
          <p:nvPr/>
        </p:nvSpPr>
        <p:spPr>
          <a:xfrm>
            <a:off x="4253644" y="2538919"/>
            <a:ext cx="2653290" cy="184666"/>
          </a:xfrm>
          <a:prstGeom prst="rect">
            <a:avLst/>
          </a:prstGeom>
          <a:noFill/>
        </p:spPr>
        <p:txBody>
          <a:bodyPr wrap="none" lIns="0" tIns="0" rIns="0" bIns="0" rtlCol="0">
            <a:spAutoFit/>
          </a:bodyPr>
          <a:lstStyle/>
          <a:p>
            <a:r>
              <a:rPr lang="nl-NL" sz="1200" dirty="0"/>
              <a:t>Directe verbinding met BIV, met PKIO</a:t>
            </a:r>
          </a:p>
        </p:txBody>
      </p:sp>
      <p:sp>
        <p:nvSpPr>
          <p:cNvPr id="53" name="TextBox 52">
            <a:extLst>
              <a:ext uri="{FF2B5EF4-FFF2-40B4-BE49-F238E27FC236}">
                <a16:creationId xmlns:a16="http://schemas.microsoft.com/office/drawing/2014/main" id="{77A43F83-D1AB-418C-9D40-40F687B3DEE9}"/>
              </a:ext>
            </a:extLst>
          </p:cNvPr>
          <p:cNvSpPr txBox="1"/>
          <p:nvPr/>
        </p:nvSpPr>
        <p:spPr>
          <a:xfrm>
            <a:off x="2994137" y="4426249"/>
            <a:ext cx="1018356" cy="184666"/>
          </a:xfrm>
          <a:prstGeom prst="rect">
            <a:avLst/>
          </a:prstGeom>
          <a:noFill/>
        </p:spPr>
        <p:txBody>
          <a:bodyPr wrap="none" lIns="0" tIns="0" rIns="0" bIns="0" rtlCol="0">
            <a:spAutoFit/>
          </a:bodyPr>
          <a:lstStyle/>
          <a:p>
            <a:r>
              <a:rPr lang="nl-NL" sz="1200" dirty="0" err="1"/>
              <a:t>Webverbinding</a:t>
            </a:r>
            <a:endParaRPr lang="nl-NL" sz="1200" dirty="0"/>
          </a:p>
        </p:txBody>
      </p:sp>
      <p:sp>
        <p:nvSpPr>
          <p:cNvPr id="54" name="TextBox 53">
            <a:extLst>
              <a:ext uri="{FF2B5EF4-FFF2-40B4-BE49-F238E27FC236}">
                <a16:creationId xmlns:a16="http://schemas.microsoft.com/office/drawing/2014/main" id="{B8BC983F-F6AC-4B8A-9DBF-5296A7F69B1F}"/>
              </a:ext>
            </a:extLst>
          </p:cNvPr>
          <p:cNvSpPr txBox="1"/>
          <p:nvPr/>
        </p:nvSpPr>
        <p:spPr>
          <a:xfrm>
            <a:off x="5778042" y="4576567"/>
            <a:ext cx="5417702" cy="923330"/>
          </a:xfrm>
          <a:prstGeom prst="rect">
            <a:avLst/>
          </a:prstGeom>
          <a:noFill/>
        </p:spPr>
        <p:txBody>
          <a:bodyPr wrap="none" lIns="0" tIns="0" rIns="0" bIns="0" rtlCol="0">
            <a:spAutoFit/>
          </a:bodyPr>
          <a:lstStyle/>
          <a:p>
            <a:r>
              <a:rPr lang="nl-NL" sz="1200" dirty="0"/>
              <a:t>B. Cloudsoftware communiceert met BIV</a:t>
            </a:r>
          </a:p>
          <a:p>
            <a:endParaRPr lang="nl-NL" sz="1200" dirty="0"/>
          </a:p>
          <a:p>
            <a:r>
              <a:rPr lang="nl-NL" sz="1200" dirty="0"/>
              <a:t>2 keuzes:</a:t>
            </a:r>
          </a:p>
          <a:p>
            <a:pPr marL="171450" indent="-171450">
              <a:buFont typeface="Arial" panose="020B0604020202020204" pitchFamily="34" charset="0"/>
              <a:buChar char="•"/>
            </a:pPr>
            <a:r>
              <a:rPr lang="nl-NL" sz="1200" dirty="0"/>
              <a:t>Gebruik PKIO van intermediair, maar dan heb je wel ‘pinpas en –code’ nodig!</a:t>
            </a:r>
          </a:p>
          <a:p>
            <a:pPr marL="171450" indent="-171450">
              <a:buFont typeface="Arial" panose="020B0604020202020204" pitchFamily="34" charset="0"/>
              <a:buChar char="•"/>
            </a:pPr>
            <a:r>
              <a:rPr lang="nl-NL" sz="1200" dirty="0"/>
              <a:t>Gebruik PKIO van </a:t>
            </a:r>
            <a:r>
              <a:rPr lang="nl-NL" sz="1200" dirty="0" err="1"/>
              <a:t>cloudsoftware</a:t>
            </a:r>
            <a:r>
              <a:rPr lang="nl-NL" sz="1200" dirty="0"/>
              <a:t>, maar dan kun je niet identificeren</a:t>
            </a:r>
          </a:p>
        </p:txBody>
      </p:sp>
      <p:pic>
        <p:nvPicPr>
          <p:cNvPr id="55" name="Picture 54">
            <a:extLst>
              <a:ext uri="{FF2B5EF4-FFF2-40B4-BE49-F238E27FC236}">
                <a16:creationId xmlns:a16="http://schemas.microsoft.com/office/drawing/2014/main" id="{04CFF2F5-4FD8-47F1-A4B6-C407D0603527}"/>
              </a:ext>
            </a:extLst>
          </p:cNvPr>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152212" y="4527453"/>
            <a:ext cx="702206" cy="702206"/>
          </a:xfrm>
          <a:prstGeom prst="rect">
            <a:avLst/>
          </a:prstGeom>
        </p:spPr>
      </p:pic>
      <p:sp>
        <p:nvSpPr>
          <p:cNvPr id="56" name="TextBox 55">
            <a:extLst>
              <a:ext uri="{FF2B5EF4-FFF2-40B4-BE49-F238E27FC236}">
                <a16:creationId xmlns:a16="http://schemas.microsoft.com/office/drawing/2014/main" id="{5E8F48FE-18FD-4BE1-B1A2-70177CB94127}"/>
              </a:ext>
            </a:extLst>
          </p:cNvPr>
          <p:cNvSpPr txBox="1"/>
          <p:nvPr/>
        </p:nvSpPr>
        <p:spPr>
          <a:xfrm>
            <a:off x="1092369" y="3581373"/>
            <a:ext cx="2250616" cy="369332"/>
          </a:xfrm>
          <a:prstGeom prst="rect">
            <a:avLst/>
          </a:prstGeom>
          <a:noFill/>
        </p:spPr>
        <p:txBody>
          <a:bodyPr wrap="none" lIns="0" tIns="0" rIns="0" bIns="0" rtlCol="0">
            <a:spAutoFit/>
          </a:bodyPr>
          <a:lstStyle/>
          <a:p>
            <a:r>
              <a:rPr lang="nl-NL" sz="1200" dirty="0"/>
              <a:t>Lokale software kiest aanwezige </a:t>
            </a:r>
          </a:p>
          <a:p>
            <a:r>
              <a:rPr lang="nl-NL" sz="1200" dirty="0"/>
              <a:t>PKIO-certificaat</a:t>
            </a:r>
          </a:p>
        </p:txBody>
      </p:sp>
      <p:pic>
        <p:nvPicPr>
          <p:cNvPr id="57" name="Picture 2" descr="Safe icon">
            <a:extLst>
              <a:ext uri="{FF2B5EF4-FFF2-40B4-BE49-F238E27FC236}">
                <a16:creationId xmlns:a16="http://schemas.microsoft.com/office/drawing/2014/main" id="{317CC712-12A9-4415-9758-C83D8E65D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776" y="5386365"/>
            <a:ext cx="737288" cy="73728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8726432C-46AB-4FF1-BB4D-5F8FE5A9E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5409" y="5612258"/>
            <a:ext cx="702206" cy="702206"/>
          </a:xfrm>
          <a:prstGeom prst="rect">
            <a:avLst/>
          </a:prstGeom>
        </p:spPr>
      </p:pic>
    </p:spTree>
    <p:extLst>
      <p:ext uri="{BB962C8B-B14F-4D97-AF65-F5344CB8AC3E}">
        <p14:creationId xmlns:p14="http://schemas.microsoft.com/office/powerpoint/2010/main" val="29098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0561-B9A0-4EAD-8EB1-8F057E1A6F39}"/>
              </a:ext>
            </a:extLst>
          </p:cNvPr>
          <p:cNvSpPr>
            <a:spLocks noGrp="1"/>
          </p:cNvSpPr>
          <p:nvPr>
            <p:ph type="title"/>
          </p:nvPr>
        </p:nvSpPr>
        <p:spPr/>
        <p:txBody>
          <a:bodyPr/>
          <a:lstStyle/>
          <a:p>
            <a:r>
              <a:rPr lang="en-GB" dirty="0"/>
              <a:t>RSA cryptography</a:t>
            </a:r>
          </a:p>
        </p:txBody>
      </p:sp>
      <p:pic>
        <p:nvPicPr>
          <p:cNvPr id="4098" name="Picture 2" descr="Image result for Ron Rivest, Adi Shamir, and Leonard Adleman">
            <a:extLst>
              <a:ext uri="{FF2B5EF4-FFF2-40B4-BE49-F238E27FC236}">
                <a16:creationId xmlns:a16="http://schemas.microsoft.com/office/drawing/2014/main" id="{0C02CCF1-E3D7-4D40-A6D5-20D4456A7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032" y="1622211"/>
            <a:ext cx="442912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9A730F-D346-40CF-B4D7-1E60BF243952}"/>
              </a:ext>
            </a:extLst>
          </p:cNvPr>
          <p:cNvPicPr>
            <a:picLocks noChangeAspect="1"/>
          </p:cNvPicPr>
          <p:nvPr/>
        </p:nvPicPr>
        <p:blipFill>
          <a:blip r:embed="rId3"/>
          <a:stretch>
            <a:fillRect/>
          </a:stretch>
        </p:blipFill>
        <p:spPr>
          <a:xfrm>
            <a:off x="6725132" y="499136"/>
            <a:ext cx="4762500" cy="4914900"/>
          </a:xfrm>
          <a:prstGeom prst="rect">
            <a:avLst/>
          </a:prstGeom>
        </p:spPr>
      </p:pic>
    </p:spTree>
    <p:extLst>
      <p:ext uri="{BB962C8B-B14F-4D97-AF65-F5344CB8AC3E}">
        <p14:creationId xmlns:p14="http://schemas.microsoft.com/office/powerpoint/2010/main" val="1674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4F49F-805B-46D3-9117-D6CA49C7B42C}"/>
              </a:ext>
            </a:extLst>
          </p:cNvPr>
          <p:cNvSpPr>
            <a:spLocks noGrp="1"/>
          </p:cNvSpPr>
          <p:nvPr>
            <p:ph type="title"/>
          </p:nvPr>
        </p:nvSpPr>
        <p:spPr/>
        <p:txBody>
          <a:bodyPr/>
          <a:lstStyle/>
          <a:p>
            <a:r>
              <a:rPr lang="nl-NL" dirty="0"/>
              <a:t>Waarom Public </a:t>
            </a:r>
            <a:r>
              <a:rPr lang="nl-NL" dirty="0" err="1"/>
              <a:t>Key</a:t>
            </a:r>
            <a:r>
              <a:rPr lang="nl-NL" dirty="0"/>
              <a:t> </a:t>
            </a:r>
            <a:r>
              <a:rPr lang="nl-NL" dirty="0" err="1"/>
              <a:t>Infrastructure</a:t>
            </a:r>
            <a:r>
              <a:rPr lang="nl-NL" dirty="0"/>
              <a:t> (PKI)?</a:t>
            </a:r>
          </a:p>
        </p:txBody>
      </p:sp>
      <p:pic>
        <p:nvPicPr>
          <p:cNvPr id="8194" name="Picture 2" descr="http://richardgoyette.com/Infosec/Alice/images/encrypt.jpg">
            <a:extLst>
              <a:ext uri="{FF2B5EF4-FFF2-40B4-BE49-F238E27FC236}">
                <a16:creationId xmlns:a16="http://schemas.microsoft.com/office/drawing/2014/main" id="{5FA92528-FF68-4BD6-A4F1-AAD481E87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800600" cy="24483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richardgoyette.com/Infosec/Alice/images/encrypt2.jpg">
            <a:extLst>
              <a:ext uri="{FF2B5EF4-FFF2-40B4-BE49-F238E27FC236}">
                <a16:creationId xmlns:a16="http://schemas.microsoft.com/office/drawing/2014/main" id="{B00F9B14-7F79-4AB9-8025-BF510E25C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2197527"/>
            <a:ext cx="5600700" cy="3208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4282B3-72D6-420C-92E6-B88CEF28D39C}"/>
              </a:ext>
            </a:extLst>
          </p:cNvPr>
          <p:cNvSpPr txBox="1"/>
          <p:nvPr/>
        </p:nvSpPr>
        <p:spPr>
          <a:xfrm>
            <a:off x="2411467" y="4105935"/>
            <a:ext cx="1196866" cy="276999"/>
          </a:xfrm>
          <a:prstGeom prst="rect">
            <a:avLst/>
          </a:prstGeom>
          <a:noFill/>
        </p:spPr>
        <p:txBody>
          <a:bodyPr wrap="none" lIns="0" tIns="0" rIns="0" bIns="0" rtlCol="0">
            <a:spAutoFit/>
          </a:bodyPr>
          <a:lstStyle/>
          <a:p>
            <a:r>
              <a:rPr lang="en-GB" dirty="0" err="1">
                <a:solidFill>
                  <a:srgbClr val="A71680"/>
                </a:solidFill>
              </a:rPr>
              <a:t>Traditioneel</a:t>
            </a:r>
            <a:endParaRPr lang="en-GB" dirty="0">
              <a:solidFill>
                <a:srgbClr val="A71680"/>
              </a:solidFill>
            </a:endParaRPr>
          </a:p>
        </p:txBody>
      </p:sp>
      <p:sp>
        <p:nvSpPr>
          <p:cNvPr id="13" name="TextBox 12">
            <a:extLst>
              <a:ext uri="{FF2B5EF4-FFF2-40B4-BE49-F238E27FC236}">
                <a16:creationId xmlns:a16="http://schemas.microsoft.com/office/drawing/2014/main" id="{C59ABB90-833E-4A04-A84B-BD6C95837939}"/>
              </a:ext>
            </a:extLst>
          </p:cNvPr>
          <p:cNvSpPr txBox="1"/>
          <p:nvPr/>
        </p:nvSpPr>
        <p:spPr>
          <a:xfrm>
            <a:off x="8596101" y="5267428"/>
            <a:ext cx="371897" cy="276999"/>
          </a:xfrm>
          <a:prstGeom prst="rect">
            <a:avLst/>
          </a:prstGeom>
          <a:noFill/>
        </p:spPr>
        <p:txBody>
          <a:bodyPr wrap="none" lIns="0" tIns="0" rIns="0" bIns="0" rtlCol="0">
            <a:spAutoFit/>
          </a:bodyPr>
          <a:lstStyle/>
          <a:p>
            <a:r>
              <a:rPr lang="en-GB" dirty="0">
                <a:solidFill>
                  <a:srgbClr val="A71680"/>
                </a:solidFill>
              </a:rPr>
              <a:t>PKI</a:t>
            </a:r>
          </a:p>
        </p:txBody>
      </p:sp>
    </p:spTree>
    <p:extLst>
      <p:ext uri="{BB962C8B-B14F-4D97-AF65-F5344CB8AC3E}">
        <p14:creationId xmlns:p14="http://schemas.microsoft.com/office/powerpoint/2010/main" val="1016840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4F49F-805B-46D3-9117-D6CA49C7B42C}"/>
              </a:ext>
            </a:extLst>
          </p:cNvPr>
          <p:cNvSpPr>
            <a:spLocks noGrp="1"/>
          </p:cNvSpPr>
          <p:nvPr>
            <p:ph type="title"/>
          </p:nvPr>
        </p:nvSpPr>
        <p:spPr>
          <a:xfrm>
            <a:off x="838200" y="364500"/>
            <a:ext cx="10515600" cy="1325563"/>
          </a:xfrm>
        </p:spPr>
        <p:txBody>
          <a:bodyPr/>
          <a:lstStyle/>
          <a:p>
            <a:r>
              <a:rPr lang="nl-NL"/>
              <a:t>Certificaten</a:t>
            </a:r>
          </a:p>
        </p:txBody>
      </p:sp>
      <p:grpSp>
        <p:nvGrpSpPr>
          <p:cNvPr id="2" name="Groep 1">
            <a:extLst>
              <a:ext uri="{FF2B5EF4-FFF2-40B4-BE49-F238E27FC236}">
                <a16:creationId xmlns:a16="http://schemas.microsoft.com/office/drawing/2014/main" id="{A8220B02-64F0-445C-9863-4BE618FE6DC2}"/>
              </a:ext>
            </a:extLst>
          </p:cNvPr>
          <p:cNvGrpSpPr/>
          <p:nvPr/>
        </p:nvGrpSpPr>
        <p:grpSpPr>
          <a:xfrm>
            <a:off x="7794903" y="1925457"/>
            <a:ext cx="4210050" cy="3657600"/>
            <a:chOff x="7162800" y="2148480"/>
            <a:chExt cx="4210050" cy="3657600"/>
          </a:xfrm>
        </p:grpSpPr>
        <p:pic>
          <p:nvPicPr>
            <p:cNvPr id="5122" name="Picture 2" descr="PKIX-Trust.jpg">
              <a:extLst>
                <a:ext uri="{FF2B5EF4-FFF2-40B4-BE49-F238E27FC236}">
                  <a16:creationId xmlns:a16="http://schemas.microsoft.com/office/drawing/2014/main" id="{3B761C82-F331-4A93-B017-F3821BC32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148480"/>
              <a:ext cx="421005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9602731-D2A9-43F7-A31E-0AC1EA73A3C8}"/>
                </a:ext>
              </a:extLst>
            </p:cNvPr>
            <p:cNvSpPr/>
            <p:nvPr/>
          </p:nvSpPr>
          <p:spPr>
            <a:xfrm>
              <a:off x="9677400" y="2438400"/>
              <a:ext cx="1311600" cy="1524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00" b="1" dirty="0">
                  <a:solidFill>
                    <a:sysClr val="windowText" lastClr="000000"/>
                  </a:solidFill>
                </a:rPr>
                <a:t>O=</a:t>
              </a:r>
              <a:r>
                <a:rPr lang="en-GB" sz="700" b="1" dirty="0" err="1">
                  <a:solidFill>
                    <a:sysClr val="windowText" lastClr="000000"/>
                  </a:solidFill>
                </a:rPr>
                <a:t>Nederlandse</a:t>
              </a:r>
              <a:r>
                <a:rPr lang="en-GB" sz="700" b="1" dirty="0">
                  <a:solidFill>
                    <a:sysClr val="windowText" lastClr="000000"/>
                  </a:solidFill>
                </a:rPr>
                <a:t> </a:t>
              </a:r>
              <a:r>
                <a:rPr lang="en-GB" sz="700" b="1" dirty="0" err="1">
                  <a:solidFill>
                    <a:sysClr val="windowText" lastClr="000000"/>
                  </a:solidFill>
                </a:rPr>
                <a:t>overheid</a:t>
              </a:r>
              <a:endParaRPr lang="en-GB" sz="700" b="1" dirty="0">
                <a:solidFill>
                  <a:sysClr val="windowText" lastClr="000000"/>
                </a:solidFill>
              </a:endParaRPr>
            </a:p>
          </p:txBody>
        </p:sp>
        <p:sp>
          <p:nvSpPr>
            <p:cNvPr id="8" name="Rectangle 7">
              <a:extLst>
                <a:ext uri="{FF2B5EF4-FFF2-40B4-BE49-F238E27FC236}">
                  <a16:creationId xmlns:a16="http://schemas.microsoft.com/office/drawing/2014/main" id="{DF59C193-D7DC-462F-87F7-9651C15A834C}"/>
                </a:ext>
              </a:extLst>
            </p:cNvPr>
            <p:cNvSpPr/>
            <p:nvPr/>
          </p:nvSpPr>
          <p:spPr>
            <a:xfrm>
              <a:off x="8686800" y="3824880"/>
              <a:ext cx="1311600" cy="152400"/>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00" b="1" dirty="0">
                  <a:solidFill>
                    <a:sysClr val="windowText" lastClr="000000"/>
                  </a:solidFill>
                </a:rPr>
                <a:t>O=KPN</a:t>
              </a:r>
            </a:p>
          </p:txBody>
        </p:sp>
        <p:sp>
          <p:nvSpPr>
            <p:cNvPr id="9" name="Rectangle 8">
              <a:extLst>
                <a:ext uri="{FF2B5EF4-FFF2-40B4-BE49-F238E27FC236}">
                  <a16:creationId xmlns:a16="http://schemas.microsoft.com/office/drawing/2014/main" id="{F8D82F37-7278-4EBE-850A-19F0DB378042}"/>
                </a:ext>
              </a:extLst>
            </p:cNvPr>
            <p:cNvSpPr/>
            <p:nvPr/>
          </p:nvSpPr>
          <p:spPr>
            <a:xfrm>
              <a:off x="7543800" y="5135160"/>
              <a:ext cx="1311600" cy="212503"/>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700" b="1" dirty="0">
                  <a:solidFill>
                    <a:sysClr val="windowText" lastClr="000000"/>
                  </a:solidFill>
                </a:rPr>
                <a:t>O=… </a:t>
              </a:r>
              <a:r>
                <a:rPr lang="en-GB" sz="700" b="1" dirty="0" err="1">
                  <a:solidFill>
                    <a:sysClr val="windowText" lastClr="000000"/>
                  </a:solidFill>
                </a:rPr>
                <a:t>intermediair</a:t>
              </a:r>
              <a:r>
                <a:rPr lang="en-GB" sz="700" b="1" dirty="0">
                  <a:solidFill>
                    <a:sysClr val="windowText" lastClr="000000"/>
                  </a:solidFill>
                </a:rPr>
                <a:t>…</a:t>
              </a:r>
            </a:p>
          </p:txBody>
        </p:sp>
      </p:grpSp>
      <p:sp>
        <p:nvSpPr>
          <p:cNvPr id="4" name="Content Placeholder 3">
            <a:extLst>
              <a:ext uri="{FF2B5EF4-FFF2-40B4-BE49-F238E27FC236}">
                <a16:creationId xmlns:a16="http://schemas.microsoft.com/office/drawing/2014/main" id="{AF237396-14F9-43F4-B34D-E587EB7A9D36}"/>
              </a:ext>
            </a:extLst>
          </p:cNvPr>
          <p:cNvSpPr>
            <a:spLocks noGrp="1"/>
          </p:cNvSpPr>
          <p:nvPr>
            <p:ph idx="1"/>
          </p:nvPr>
        </p:nvSpPr>
        <p:spPr/>
        <p:txBody>
          <a:bodyPr>
            <a:normAutofit/>
          </a:bodyPr>
          <a:lstStyle/>
          <a:p>
            <a:endParaRPr lang="nl-NL" sz="2000" dirty="0">
              <a:solidFill>
                <a:srgbClr val="002060"/>
              </a:solidFill>
            </a:endParaRPr>
          </a:p>
          <a:p>
            <a:r>
              <a:rPr lang="nl-NL" sz="2000" dirty="0">
                <a:solidFill>
                  <a:srgbClr val="002060"/>
                </a:solidFill>
              </a:rPr>
              <a:t>Techniek achter digitale certificaten is een standaard (X.509)</a:t>
            </a:r>
          </a:p>
          <a:p>
            <a:r>
              <a:rPr lang="nl-NL" sz="2000" dirty="0">
                <a:solidFill>
                  <a:srgbClr val="002060"/>
                </a:solidFill>
              </a:rPr>
              <a:t>Computers (besturingssystemen) hebben een kluis voor certificaten</a:t>
            </a:r>
          </a:p>
          <a:p>
            <a:endParaRPr lang="nl-NL" sz="2000" dirty="0">
              <a:solidFill>
                <a:srgbClr val="002060"/>
              </a:solidFill>
            </a:endParaRPr>
          </a:p>
          <a:p>
            <a:r>
              <a:rPr lang="nl-NL" sz="2000" dirty="0">
                <a:solidFill>
                  <a:srgbClr val="002060"/>
                </a:solidFill>
              </a:rPr>
              <a:t>Tientallen certificaten zijn vooraf goedgekeurd, </a:t>
            </a:r>
            <a:br>
              <a:rPr lang="nl-NL" sz="2000" dirty="0">
                <a:solidFill>
                  <a:srgbClr val="002060"/>
                </a:solidFill>
              </a:rPr>
            </a:br>
            <a:r>
              <a:rPr lang="nl-NL" sz="2000" dirty="0">
                <a:solidFill>
                  <a:srgbClr val="002060"/>
                </a:solidFill>
              </a:rPr>
              <a:t>waaronder het Nederlandse </a:t>
            </a:r>
            <a:r>
              <a:rPr lang="nl-NL" sz="2000" i="1" dirty="0">
                <a:solidFill>
                  <a:srgbClr val="002060"/>
                </a:solidFill>
              </a:rPr>
              <a:t>root </a:t>
            </a:r>
            <a:r>
              <a:rPr lang="nl-NL" sz="2000" i="1" dirty="0" err="1">
                <a:solidFill>
                  <a:srgbClr val="002060"/>
                </a:solidFill>
              </a:rPr>
              <a:t>certificate</a:t>
            </a:r>
            <a:endParaRPr lang="nl-NL" sz="2000" dirty="0">
              <a:solidFill>
                <a:srgbClr val="002060"/>
              </a:solidFill>
            </a:endParaRPr>
          </a:p>
          <a:p>
            <a:endParaRPr lang="nl-NL" sz="2000" dirty="0">
              <a:solidFill>
                <a:srgbClr val="002060"/>
              </a:solidFill>
            </a:endParaRPr>
          </a:p>
          <a:p>
            <a:r>
              <a:rPr lang="nl-NL" sz="2000" dirty="0">
                <a:solidFill>
                  <a:srgbClr val="002060"/>
                </a:solidFill>
              </a:rPr>
              <a:t>Bijzonder aan </a:t>
            </a:r>
            <a:r>
              <a:rPr lang="nl-NL" sz="2000" dirty="0" err="1">
                <a:solidFill>
                  <a:srgbClr val="002060"/>
                </a:solidFill>
              </a:rPr>
              <a:t>PKIoverheidscertificaat</a:t>
            </a:r>
            <a:endParaRPr lang="nl-NL" sz="2000" dirty="0">
              <a:solidFill>
                <a:srgbClr val="002060"/>
              </a:solidFill>
            </a:endParaRPr>
          </a:p>
          <a:p>
            <a:pPr marL="536575" indent="-177800"/>
            <a:r>
              <a:rPr lang="nl-NL" sz="2000" dirty="0">
                <a:solidFill>
                  <a:srgbClr val="002060"/>
                </a:solidFill>
              </a:rPr>
              <a:t>Uitgifte alleen na face-</a:t>
            </a:r>
            <a:r>
              <a:rPr lang="nl-NL" sz="2000" dirty="0" err="1">
                <a:solidFill>
                  <a:srgbClr val="002060"/>
                </a:solidFill>
              </a:rPr>
              <a:t>to</a:t>
            </a:r>
            <a:r>
              <a:rPr lang="nl-NL" sz="2000" dirty="0">
                <a:solidFill>
                  <a:srgbClr val="002060"/>
                </a:solidFill>
              </a:rPr>
              <a:t>-face identificatie</a:t>
            </a:r>
          </a:p>
        </p:txBody>
      </p:sp>
    </p:spTree>
    <p:extLst>
      <p:ext uri="{BB962C8B-B14F-4D97-AF65-F5344CB8AC3E}">
        <p14:creationId xmlns:p14="http://schemas.microsoft.com/office/powerpoint/2010/main" val="160222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2F43DC-5793-4E74-ABE8-7D335FF4A8DC}"/>
              </a:ext>
            </a:extLst>
          </p:cNvPr>
          <p:cNvSpPr>
            <a:spLocks noGrp="1"/>
          </p:cNvSpPr>
          <p:nvPr>
            <p:ph type="title"/>
          </p:nvPr>
        </p:nvSpPr>
        <p:spPr/>
        <p:txBody>
          <a:bodyPr/>
          <a:lstStyle/>
          <a:p>
            <a:r>
              <a:rPr lang="nl-NL" dirty="0"/>
              <a:t>Standaarden…</a:t>
            </a:r>
          </a:p>
        </p:txBody>
      </p:sp>
      <p:pic>
        <p:nvPicPr>
          <p:cNvPr id="7" name="Picture 2" descr="Standards">
            <a:extLst>
              <a:ext uri="{FF2B5EF4-FFF2-40B4-BE49-F238E27FC236}">
                <a16:creationId xmlns:a16="http://schemas.microsoft.com/office/drawing/2014/main" id="{35200DFA-29A6-4A54-A05A-4EE55183A1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4700" y="1249506"/>
            <a:ext cx="7543699" cy="42697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EC756D-02CF-46EA-8E53-22F7DDA595FA}"/>
              </a:ext>
            </a:extLst>
          </p:cNvPr>
          <p:cNvSpPr/>
          <p:nvPr/>
        </p:nvSpPr>
        <p:spPr>
          <a:xfrm>
            <a:off x="8005603" y="5563032"/>
            <a:ext cx="2127505" cy="338554"/>
          </a:xfrm>
          <a:prstGeom prst="rect">
            <a:avLst/>
          </a:prstGeom>
        </p:spPr>
        <p:txBody>
          <a:bodyPr wrap="none">
            <a:spAutoFit/>
          </a:bodyPr>
          <a:lstStyle/>
          <a:p>
            <a:r>
              <a:rPr lang="en-GB" sz="1600" dirty="0">
                <a:hlinkClick r:id="rId3"/>
              </a:rPr>
              <a:t>https://xkcd.com/927/</a:t>
            </a:r>
            <a:endParaRPr lang="en-GB" sz="1600" dirty="0"/>
          </a:p>
        </p:txBody>
      </p:sp>
    </p:spTree>
    <p:extLst>
      <p:ext uri="{BB962C8B-B14F-4D97-AF65-F5344CB8AC3E}">
        <p14:creationId xmlns:p14="http://schemas.microsoft.com/office/powerpoint/2010/main" val="282168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4F49F-805B-46D3-9117-D6CA49C7B42C}"/>
              </a:ext>
            </a:extLst>
          </p:cNvPr>
          <p:cNvSpPr>
            <a:spLocks noGrp="1"/>
          </p:cNvSpPr>
          <p:nvPr>
            <p:ph type="title"/>
          </p:nvPr>
        </p:nvSpPr>
        <p:spPr/>
        <p:txBody>
          <a:bodyPr/>
          <a:lstStyle/>
          <a:p>
            <a:r>
              <a:rPr lang="nl-NL"/>
              <a:t>Certificaten</a:t>
            </a:r>
          </a:p>
        </p:txBody>
      </p:sp>
      <p:grpSp>
        <p:nvGrpSpPr>
          <p:cNvPr id="4" name="Groep 3">
            <a:extLst>
              <a:ext uri="{FF2B5EF4-FFF2-40B4-BE49-F238E27FC236}">
                <a16:creationId xmlns:a16="http://schemas.microsoft.com/office/drawing/2014/main" id="{337F52D5-4551-4C0E-93AC-D1A3E45C4106}"/>
              </a:ext>
            </a:extLst>
          </p:cNvPr>
          <p:cNvGrpSpPr/>
          <p:nvPr/>
        </p:nvGrpSpPr>
        <p:grpSpPr>
          <a:xfrm>
            <a:off x="923792" y="1443197"/>
            <a:ext cx="10344416" cy="3767042"/>
            <a:chOff x="457200" y="1676400"/>
            <a:chExt cx="11247825" cy="4096029"/>
          </a:xfrm>
        </p:grpSpPr>
        <p:pic>
          <p:nvPicPr>
            <p:cNvPr id="7" name="Picture 6">
              <a:extLst>
                <a:ext uri="{FF2B5EF4-FFF2-40B4-BE49-F238E27FC236}">
                  <a16:creationId xmlns:a16="http://schemas.microsoft.com/office/drawing/2014/main" id="{9723FA96-4EC7-4D14-BE79-39BB0D4056B8}"/>
                </a:ext>
              </a:extLst>
            </p:cNvPr>
            <p:cNvPicPr>
              <a:picLocks noChangeAspect="1"/>
            </p:cNvPicPr>
            <p:nvPr/>
          </p:nvPicPr>
          <p:blipFill>
            <a:blip r:embed="rId2"/>
            <a:stretch>
              <a:fillRect/>
            </a:stretch>
          </p:blipFill>
          <p:spPr>
            <a:xfrm>
              <a:off x="457200" y="1676400"/>
              <a:ext cx="11247825" cy="4096029"/>
            </a:xfrm>
            <a:prstGeom prst="rect">
              <a:avLst/>
            </a:prstGeom>
            <a:ln>
              <a:solidFill>
                <a:srgbClr val="A71680"/>
              </a:solidFill>
            </a:ln>
          </p:spPr>
        </p:pic>
        <p:sp>
          <p:nvSpPr>
            <p:cNvPr id="10" name="Rectangle: Rounded Corners 9">
              <a:extLst>
                <a:ext uri="{FF2B5EF4-FFF2-40B4-BE49-F238E27FC236}">
                  <a16:creationId xmlns:a16="http://schemas.microsoft.com/office/drawing/2014/main" id="{17F53259-EAAB-417B-9E3D-6D59014FBCBE}"/>
                </a:ext>
              </a:extLst>
            </p:cNvPr>
            <p:cNvSpPr/>
            <p:nvPr/>
          </p:nvSpPr>
          <p:spPr>
            <a:xfrm>
              <a:off x="2133600" y="2864070"/>
              <a:ext cx="7239000" cy="4572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848989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1225-D81D-4EDD-B10E-1A4E8CEA761B}"/>
              </a:ext>
            </a:extLst>
          </p:cNvPr>
          <p:cNvSpPr>
            <a:spLocks noGrp="1"/>
          </p:cNvSpPr>
          <p:nvPr>
            <p:ph type="title"/>
          </p:nvPr>
        </p:nvSpPr>
        <p:spPr/>
        <p:txBody>
          <a:bodyPr/>
          <a:lstStyle/>
          <a:p>
            <a:r>
              <a:rPr lang="nl-NL" dirty="0"/>
              <a:t>Typen certificaten</a:t>
            </a:r>
          </a:p>
        </p:txBody>
      </p:sp>
      <p:sp>
        <p:nvSpPr>
          <p:cNvPr id="3" name="Content Placeholder 2">
            <a:extLst>
              <a:ext uri="{FF2B5EF4-FFF2-40B4-BE49-F238E27FC236}">
                <a16:creationId xmlns:a16="http://schemas.microsoft.com/office/drawing/2014/main" id="{D5504D2B-6471-47EA-A825-C443CAE61CC1}"/>
              </a:ext>
            </a:extLst>
          </p:cNvPr>
          <p:cNvSpPr>
            <a:spLocks noGrp="1"/>
          </p:cNvSpPr>
          <p:nvPr>
            <p:ph idx="1"/>
          </p:nvPr>
        </p:nvSpPr>
        <p:spPr/>
        <p:txBody>
          <a:bodyPr/>
          <a:lstStyle/>
          <a:p>
            <a:pPr marL="0" indent="0">
              <a:buNone/>
            </a:pPr>
            <a:r>
              <a:rPr lang="nl-NL" sz="1800" dirty="0">
                <a:solidFill>
                  <a:srgbClr val="002060"/>
                </a:solidFill>
              </a:rPr>
              <a:t>Er zijn verschillende </a:t>
            </a:r>
            <a:r>
              <a:rPr lang="nl-NL" sz="1800" dirty="0" err="1">
                <a:solidFill>
                  <a:srgbClr val="002060"/>
                </a:solidFill>
              </a:rPr>
              <a:t>PKIOverheidscertificaten</a:t>
            </a:r>
            <a:r>
              <a:rPr lang="nl-NL" sz="1800" dirty="0">
                <a:solidFill>
                  <a:srgbClr val="002060"/>
                </a:solidFill>
              </a:rPr>
              <a:t> te </a:t>
            </a:r>
            <a:r>
              <a:rPr lang="nl-NL" sz="1800" dirty="0" err="1">
                <a:solidFill>
                  <a:srgbClr val="002060"/>
                </a:solidFill>
              </a:rPr>
              <a:t>verkijgen</a:t>
            </a:r>
            <a:r>
              <a:rPr lang="nl-NL" sz="1800" dirty="0">
                <a:solidFill>
                  <a:srgbClr val="002060"/>
                </a:solidFill>
              </a:rPr>
              <a:t>:</a:t>
            </a:r>
          </a:p>
          <a:p>
            <a:endParaRPr lang="nl-NL" dirty="0">
              <a:solidFill>
                <a:srgbClr val="002060"/>
              </a:solidFill>
            </a:endParaRPr>
          </a:p>
        </p:txBody>
      </p:sp>
      <p:pic>
        <p:nvPicPr>
          <p:cNvPr id="4" name="Picture 3">
            <a:extLst>
              <a:ext uri="{FF2B5EF4-FFF2-40B4-BE49-F238E27FC236}">
                <a16:creationId xmlns:a16="http://schemas.microsoft.com/office/drawing/2014/main" id="{8E35AD2D-B32F-41C8-B7C7-7079B2AE1DEC}"/>
              </a:ext>
            </a:extLst>
          </p:cNvPr>
          <p:cNvPicPr>
            <a:picLocks noChangeAspect="1"/>
          </p:cNvPicPr>
          <p:nvPr/>
        </p:nvPicPr>
        <p:blipFill>
          <a:blip r:embed="rId2"/>
          <a:stretch>
            <a:fillRect/>
          </a:stretch>
        </p:blipFill>
        <p:spPr>
          <a:xfrm>
            <a:off x="7547891" y="3988984"/>
            <a:ext cx="3192217" cy="1552078"/>
          </a:xfrm>
          <a:prstGeom prst="rect">
            <a:avLst/>
          </a:prstGeom>
        </p:spPr>
      </p:pic>
      <p:graphicFrame>
        <p:nvGraphicFramePr>
          <p:cNvPr id="5" name="Table 4">
            <a:extLst>
              <a:ext uri="{FF2B5EF4-FFF2-40B4-BE49-F238E27FC236}">
                <a16:creationId xmlns:a16="http://schemas.microsoft.com/office/drawing/2014/main" id="{4DD3C146-9944-4F8C-ADCA-6A18A905F6DF}"/>
              </a:ext>
            </a:extLst>
          </p:cNvPr>
          <p:cNvGraphicFramePr>
            <a:graphicFrameLocks noGrp="1"/>
          </p:cNvGraphicFramePr>
          <p:nvPr>
            <p:extLst>
              <p:ext uri="{D42A27DB-BD31-4B8C-83A1-F6EECF244321}">
                <p14:modId xmlns:p14="http://schemas.microsoft.com/office/powerpoint/2010/main" val="4160518068"/>
              </p:ext>
            </p:extLst>
          </p:nvPr>
        </p:nvGraphicFramePr>
        <p:xfrm>
          <a:off x="891850" y="2370687"/>
          <a:ext cx="10408300" cy="1483360"/>
        </p:xfrm>
        <a:graphic>
          <a:graphicData uri="http://schemas.openxmlformats.org/drawingml/2006/table">
            <a:tbl>
              <a:tblPr bandRow="1">
                <a:tableStyleId>{5C22544A-7EE6-4342-B048-85BDC9FD1C3A}</a:tableStyleId>
              </a:tblPr>
              <a:tblGrid>
                <a:gridCol w="3245500">
                  <a:extLst>
                    <a:ext uri="{9D8B030D-6E8A-4147-A177-3AD203B41FA5}">
                      <a16:colId xmlns:a16="http://schemas.microsoft.com/office/drawing/2014/main" val="1844655612"/>
                    </a:ext>
                  </a:extLst>
                </a:gridCol>
                <a:gridCol w="7162800">
                  <a:extLst>
                    <a:ext uri="{9D8B030D-6E8A-4147-A177-3AD203B41FA5}">
                      <a16:colId xmlns:a16="http://schemas.microsoft.com/office/drawing/2014/main" val="4077159286"/>
                    </a:ext>
                  </a:extLst>
                </a:gridCol>
              </a:tblGrid>
              <a:tr h="370840">
                <a:tc>
                  <a:txBody>
                    <a:bodyPr/>
                    <a:lstStyle/>
                    <a:p>
                      <a:r>
                        <a:rPr lang="nl-NL" sz="1600" dirty="0"/>
                        <a:t>Persoonlijk certificaat</a:t>
                      </a:r>
                      <a:endParaRPr lang="en-GB" sz="1600" dirty="0"/>
                    </a:p>
                  </a:txBody>
                  <a:tcPr/>
                </a:tc>
                <a:tc>
                  <a:txBody>
                    <a:bodyPr/>
                    <a:lstStyle/>
                    <a:p>
                      <a:r>
                        <a:rPr lang="nl-NL" sz="1600" dirty="0"/>
                        <a:t>digitale handtekening, e-mailbeveiliging, etc.</a:t>
                      </a:r>
                      <a:endParaRPr lang="en-GB" sz="1600" dirty="0"/>
                    </a:p>
                  </a:txBody>
                  <a:tcPr/>
                </a:tc>
                <a:extLst>
                  <a:ext uri="{0D108BD9-81ED-4DB2-BD59-A6C34878D82A}">
                    <a16:rowId xmlns:a16="http://schemas.microsoft.com/office/drawing/2014/main" val="2513727719"/>
                  </a:ext>
                </a:extLst>
              </a:tr>
              <a:tr h="370840">
                <a:tc>
                  <a:txBody>
                    <a:bodyPr/>
                    <a:lstStyle/>
                    <a:p>
                      <a:r>
                        <a:rPr lang="nl-NL" sz="1600" dirty="0"/>
                        <a:t>Beroepscertificaat</a:t>
                      </a:r>
                      <a:endParaRPr lang="en-GB" sz="1600" dirty="0"/>
                    </a:p>
                  </a:txBody>
                  <a:tcPr/>
                </a:tc>
                <a:tc>
                  <a:txBody>
                    <a:bodyPr/>
                    <a:lstStyle/>
                    <a:p>
                      <a:r>
                        <a:rPr lang="nl-NL" sz="1600" dirty="0"/>
                        <a:t>digitale handtekening, etc. door bepaalde formele beroepen</a:t>
                      </a:r>
                      <a:endParaRPr lang="en-GB" sz="1600" dirty="0"/>
                    </a:p>
                  </a:txBody>
                  <a:tcPr/>
                </a:tc>
                <a:extLst>
                  <a:ext uri="{0D108BD9-81ED-4DB2-BD59-A6C34878D82A}">
                    <a16:rowId xmlns:a16="http://schemas.microsoft.com/office/drawing/2014/main" val="2785779396"/>
                  </a:ext>
                </a:extLst>
              </a:tr>
              <a:tr h="370840">
                <a:tc>
                  <a:txBody>
                    <a:bodyPr/>
                    <a:lstStyle/>
                    <a:p>
                      <a:r>
                        <a:rPr lang="nl-NL" sz="1600" dirty="0"/>
                        <a:t>Services Servercertificaat</a:t>
                      </a:r>
                      <a:endParaRPr lang="en-GB" sz="1600" dirty="0"/>
                    </a:p>
                  </a:txBody>
                  <a:tcPr/>
                </a:tc>
                <a:tc>
                  <a:txBody>
                    <a:bodyPr/>
                    <a:lstStyle/>
                    <a:p>
                      <a:r>
                        <a:rPr lang="nl-NL" sz="1600" dirty="0" err="1"/>
                        <a:t>organisatiegebonden</a:t>
                      </a:r>
                      <a:r>
                        <a:rPr lang="nl-NL" sz="1600" dirty="0"/>
                        <a:t> certificaat voor communicatie met Digipoort en BIV</a:t>
                      </a:r>
                      <a:endParaRPr lang="en-GB" sz="1600" dirty="0"/>
                    </a:p>
                  </a:txBody>
                  <a:tcPr/>
                </a:tc>
                <a:extLst>
                  <a:ext uri="{0D108BD9-81ED-4DB2-BD59-A6C34878D82A}">
                    <a16:rowId xmlns:a16="http://schemas.microsoft.com/office/drawing/2014/main" val="2573589100"/>
                  </a:ext>
                </a:extLst>
              </a:tr>
              <a:tr h="370840">
                <a:tc>
                  <a:txBody>
                    <a:bodyPr/>
                    <a:lstStyle/>
                    <a:p>
                      <a:r>
                        <a:rPr lang="nl-NL" sz="1600" dirty="0"/>
                        <a:t>Extended </a:t>
                      </a:r>
                      <a:r>
                        <a:rPr lang="nl-NL" sz="1600" dirty="0" err="1"/>
                        <a:t>Validation</a:t>
                      </a:r>
                      <a:r>
                        <a:rPr lang="nl-NL" sz="1600" dirty="0"/>
                        <a:t>-certificaat</a:t>
                      </a:r>
                      <a:endParaRPr lang="en-GB" sz="1600" dirty="0"/>
                    </a:p>
                  </a:txBody>
                  <a:tcPr/>
                </a:tc>
                <a:tc>
                  <a:txBody>
                    <a:bodyPr/>
                    <a:lstStyle/>
                    <a:p>
                      <a:r>
                        <a:rPr lang="nl-NL" sz="1600" dirty="0"/>
                        <a:t>websitebeveiliging</a:t>
                      </a:r>
                      <a:endParaRPr lang="en-GB" sz="1600" dirty="0"/>
                    </a:p>
                  </a:txBody>
                  <a:tcPr/>
                </a:tc>
                <a:extLst>
                  <a:ext uri="{0D108BD9-81ED-4DB2-BD59-A6C34878D82A}">
                    <a16:rowId xmlns:a16="http://schemas.microsoft.com/office/drawing/2014/main" val="3018019521"/>
                  </a:ext>
                </a:extLst>
              </a:tr>
            </a:tbl>
          </a:graphicData>
        </a:graphic>
      </p:graphicFrame>
    </p:spTree>
    <p:extLst>
      <p:ext uri="{BB962C8B-B14F-4D97-AF65-F5344CB8AC3E}">
        <p14:creationId xmlns:p14="http://schemas.microsoft.com/office/powerpoint/2010/main" val="380051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A9D6D4-9270-47D3-A627-AC75BB7804D7}"/>
              </a:ext>
            </a:extLst>
          </p:cNvPr>
          <p:cNvSpPr>
            <a:spLocks noGrp="1"/>
          </p:cNvSpPr>
          <p:nvPr>
            <p:ph type="ctrTitle"/>
          </p:nvPr>
        </p:nvSpPr>
        <p:spPr/>
        <p:txBody>
          <a:bodyPr>
            <a:noAutofit/>
          </a:bodyPr>
          <a:lstStyle/>
          <a:p>
            <a:r>
              <a:rPr lang="nl-NL" sz="4800" dirty="0">
                <a:solidFill>
                  <a:srgbClr val="A71680"/>
                </a:solidFill>
              </a:rPr>
              <a:t>KOPPELVLAKKEN</a:t>
            </a:r>
          </a:p>
        </p:txBody>
      </p:sp>
    </p:spTree>
    <p:extLst>
      <p:ext uri="{BB962C8B-B14F-4D97-AF65-F5344CB8AC3E}">
        <p14:creationId xmlns:p14="http://schemas.microsoft.com/office/powerpoint/2010/main" val="107139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927E-ED49-4DEA-A17B-54C1B5F1C95C}"/>
              </a:ext>
            </a:extLst>
          </p:cNvPr>
          <p:cNvSpPr>
            <a:spLocks noGrp="1"/>
          </p:cNvSpPr>
          <p:nvPr>
            <p:ph type="title"/>
          </p:nvPr>
        </p:nvSpPr>
        <p:spPr/>
        <p:txBody>
          <a:bodyPr/>
          <a:lstStyle/>
          <a:p>
            <a:r>
              <a:rPr lang="nl-NL" dirty="0"/>
              <a:t>Koppelvlakspecificatie</a:t>
            </a:r>
          </a:p>
        </p:txBody>
      </p:sp>
      <p:sp>
        <p:nvSpPr>
          <p:cNvPr id="3" name="Content Placeholder 2">
            <a:extLst>
              <a:ext uri="{FF2B5EF4-FFF2-40B4-BE49-F238E27FC236}">
                <a16:creationId xmlns:a16="http://schemas.microsoft.com/office/drawing/2014/main" id="{FC55C78C-5730-4910-9B33-432F178EADF7}"/>
              </a:ext>
            </a:extLst>
          </p:cNvPr>
          <p:cNvSpPr>
            <a:spLocks noGrp="1"/>
          </p:cNvSpPr>
          <p:nvPr>
            <p:ph idx="1"/>
          </p:nvPr>
        </p:nvSpPr>
        <p:spPr/>
        <p:txBody>
          <a:bodyPr>
            <a:normAutofit/>
          </a:bodyPr>
          <a:lstStyle/>
          <a:p>
            <a:r>
              <a:rPr lang="nl-NL" sz="2000" dirty="0">
                <a:solidFill>
                  <a:srgbClr val="002060"/>
                </a:solidFill>
              </a:rPr>
              <a:t>Computers communiceren, bijv. FTP, HTTP, SMTP </a:t>
            </a:r>
            <a:br>
              <a:rPr lang="nl-NL" sz="2000" dirty="0">
                <a:solidFill>
                  <a:srgbClr val="002060"/>
                </a:solidFill>
              </a:rPr>
            </a:br>
            <a:r>
              <a:rPr lang="nl-NL" sz="2000" dirty="0">
                <a:solidFill>
                  <a:srgbClr val="002060"/>
                </a:solidFill>
              </a:rPr>
              <a:t>voor vaste datatypes: bestand, webpagina of e-mail</a:t>
            </a:r>
          </a:p>
          <a:p>
            <a:r>
              <a:rPr lang="nl-NL" sz="2000" dirty="0">
                <a:solidFill>
                  <a:srgbClr val="002060"/>
                </a:solidFill>
              </a:rPr>
              <a:t>SBR heeft gekozen voor SOAP</a:t>
            </a:r>
          </a:p>
          <a:p>
            <a:r>
              <a:rPr lang="nl-NL" sz="2000" dirty="0">
                <a:solidFill>
                  <a:srgbClr val="002060"/>
                </a:solidFill>
              </a:rPr>
              <a:t>De standaard SOAP (Simple Object Access Protocol) is ontwikkeld </a:t>
            </a:r>
            <a:br>
              <a:rPr lang="nl-NL" sz="2000" dirty="0">
                <a:solidFill>
                  <a:srgbClr val="002060"/>
                </a:solidFill>
              </a:rPr>
            </a:br>
            <a:r>
              <a:rPr lang="nl-NL" sz="2000" dirty="0">
                <a:solidFill>
                  <a:srgbClr val="002060"/>
                </a:solidFill>
              </a:rPr>
              <a:t>om complexere data uit te wisselen.</a:t>
            </a:r>
          </a:p>
          <a:p>
            <a:r>
              <a:rPr lang="nl-NL" sz="2000" dirty="0">
                <a:solidFill>
                  <a:srgbClr val="002060"/>
                </a:solidFill>
              </a:rPr>
              <a:t>Nu overgestapt op WUS</a:t>
            </a:r>
          </a:p>
          <a:p>
            <a:pPr marL="536575" indent="-150813"/>
            <a:r>
              <a:rPr lang="nl-NL" sz="2000" dirty="0">
                <a:solidFill>
                  <a:srgbClr val="002060"/>
                </a:solidFill>
              </a:rPr>
              <a:t>WSDL (Web Services </a:t>
            </a:r>
            <a:r>
              <a:rPr lang="nl-NL" sz="2000" dirty="0" err="1">
                <a:solidFill>
                  <a:srgbClr val="002060"/>
                </a:solidFill>
              </a:rPr>
              <a:t>Description</a:t>
            </a:r>
            <a:r>
              <a:rPr lang="nl-NL" sz="2000" dirty="0">
                <a:solidFill>
                  <a:srgbClr val="002060"/>
                </a:solidFill>
              </a:rPr>
              <a:t> Language)</a:t>
            </a:r>
          </a:p>
          <a:p>
            <a:pPr marL="536575" indent="-150813"/>
            <a:r>
              <a:rPr lang="nl-NL" sz="2000" dirty="0">
                <a:solidFill>
                  <a:srgbClr val="002060"/>
                </a:solidFill>
              </a:rPr>
              <a:t>UDDI (</a:t>
            </a:r>
            <a:r>
              <a:rPr lang="en-GB" sz="2000" dirty="0">
                <a:solidFill>
                  <a:srgbClr val="002060"/>
                </a:solidFill>
              </a:rPr>
              <a:t>Universal Description, Discovery, and Integration)</a:t>
            </a:r>
          </a:p>
          <a:p>
            <a:pPr marL="536575" indent="-150813"/>
            <a:r>
              <a:rPr lang="en-GB" sz="2000" dirty="0">
                <a:solidFill>
                  <a:srgbClr val="002060"/>
                </a:solidFill>
              </a:rPr>
              <a:t>SOAP, </a:t>
            </a:r>
            <a:r>
              <a:rPr lang="en-GB" sz="2000" dirty="0" err="1">
                <a:solidFill>
                  <a:srgbClr val="002060"/>
                </a:solidFill>
              </a:rPr>
              <a:t>nieuwere</a:t>
            </a:r>
            <a:r>
              <a:rPr lang="en-GB" sz="2000" dirty="0">
                <a:solidFill>
                  <a:srgbClr val="002060"/>
                </a:solidFill>
              </a:rPr>
              <a:t> </a:t>
            </a:r>
            <a:r>
              <a:rPr lang="en-GB" sz="2000" dirty="0" err="1">
                <a:solidFill>
                  <a:srgbClr val="002060"/>
                </a:solidFill>
              </a:rPr>
              <a:t>versie</a:t>
            </a:r>
            <a:endParaRPr lang="en-GB" sz="2000" dirty="0">
              <a:solidFill>
                <a:srgbClr val="002060"/>
              </a:solidFill>
            </a:endParaRPr>
          </a:p>
          <a:p>
            <a:endParaRPr lang="nl-NL" sz="2000" dirty="0">
              <a:solidFill>
                <a:srgbClr val="002060"/>
              </a:solidFill>
            </a:endParaRPr>
          </a:p>
        </p:txBody>
      </p:sp>
      <p:pic>
        <p:nvPicPr>
          <p:cNvPr id="4" name="Picture 2">
            <a:extLst>
              <a:ext uri="{FF2B5EF4-FFF2-40B4-BE49-F238E27FC236}">
                <a16:creationId xmlns:a16="http://schemas.microsoft.com/office/drawing/2014/main" id="{28F1669B-CC16-4B89-ACF1-158729D77E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905646" y="1825625"/>
            <a:ext cx="2828572" cy="3647619"/>
          </a:xfrm>
          <a:prstGeom prst="rect">
            <a:avLst/>
          </a:prstGeom>
        </p:spPr>
      </p:pic>
    </p:spTree>
    <p:extLst>
      <p:ext uri="{BB962C8B-B14F-4D97-AF65-F5344CB8AC3E}">
        <p14:creationId xmlns:p14="http://schemas.microsoft.com/office/powerpoint/2010/main" val="2967917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22DCF-64F8-4538-BD02-213DA6E4FF59}"/>
              </a:ext>
            </a:extLst>
          </p:cNvPr>
          <p:cNvSpPr>
            <a:spLocks noGrp="1"/>
          </p:cNvSpPr>
          <p:nvPr>
            <p:ph type="title"/>
          </p:nvPr>
        </p:nvSpPr>
        <p:spPr>
          <a:xfrm>
            <a:off x="344128" y="194326"/>
            <a:ext cx="4559723" cy="732155"/>
          </a:xfrm>
        </p:spPr>
        <p:txBody>
          <a:bodyPr>
            <a:normAutofit/>
          </a:bodyPr>
          <a:lstStyle/>
          <a:p>
            <a:r>
              <a:rPr lang="nl-NL" sz="3200" dirty="0"/>
              <a:t>Infrastructuur 2021</a:t>
            </a:r>
          </a:p>
        </p:txBody>
      </p:sp>
      <p:sp>
        <p:nvSpPr>
          <p:cNvPr id="4" name="Rechthoek 3">
            <a:extLst>
              <a:ext uri="{FF2B5EF4-FFF2-40B4-BE49-F238E27FC236}">
                <a16:creationId xmlns:a16="http://schemas.microsoft.com/office/drawing/2014/main" id="{62827073-EE9B-458D-B3B2-DBCD5F568965}"/>
              </a:ext>
            </a:extLst>
          </p:cNvPr>
          <p:cNvSpPr/>
          <p:nvPr/>
        </p:nvSpPr>
        <p:spPr>
          <a:xfrm>
            <a:off x="5577162" y="2874604"/>
            <a:ext cx="1727200" cy="846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400" dirty="0"/>
              <a:t>BIV</a:t>
            </a:r>
          </a:p>
        </p:txBody>
      </p:sp>
      <p:sp>
        <p:nvSpPr>
          <p:cNvPr id="5" name="Rechthoek 4">
            <a:extLst>
              <a:ext uri="{FF2B5EF4-FFF2-40B4-BE49-F238E27FC236}">
                <a16:creationId xmlns:a16="http://schemas.microsoft.com/office/drawing/2014/main" id="{4D852B52-787A-48F9-878B-FD5200DBF674}"/>
              </a:ext>
            </a:extLst>
          </p:cNvPr>
          <p:cNvSpPr/>
          <p:nvPr/>
        </p:nvSpPr>
        <p:spPr>
          <a:xfrm>
            <a:off x="5577162" y="4750815"/>
            <a:ext cx="1727200" cy="846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400" dirty="0"/>
              <a:t>Mijn Data, Mijn Business (MDMB)</a:t>
            </a:r>
          </a:p>
        </p:txBody>
      </p:sp>
      <p:sp>
        <p:nvSpPr>
          <p:cNvPr id="6" name="Rechthoek 5">
            <a:extLst>
              <a:ext uri="{FF2B5EF4-FFF2-40B4-BE49-F238E27FC236}">
                <a16:creationId xmlns:a16="http://schemas.microsoft.com/office/drawing/2014/main" id="{DC0D53DE-742A-4E2F-B2FE-2D1379A2309D}"/>
              </a:ext>
            </a:extLst>
          </p:cNvPr>
          <p:cNvSpPr/>
          <p:nvPr/>
        </p:nvSpPr>
        <p:spPr>
          <a:xfrm>
            <a:off x="3358961" y="4277106"/>
            <a:ext cx="1378305" cy="675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err="1"/>
              <a:t>Axiom</a:t>
            </a:r>
            <a:endParaRPr lang="nl-NL" sz="1100"/>
          </a:p>
        </p:txBody>
      </p:sp>
      <p:sp>
        <p:nvSpPr>
          <p:cNvPr id="7" name="Rechthoek 6">
            <a:extLst>
              <a:ext uri="{FF2B5EF4-FFF2-40B4-BE49-F238E27FC236}">
                <a16:creationId xmlns:a16="http://schemas.microsoft.com/office/drawing/2014/main" id="{17E27769-5D71-4ADA-AA90-FDA836EC1614}"/>
              </a:ext>
            </a:extLst>
          </p:cNvPr>
          <p:cNvSpPr/>
          <p:nvPr/>
        </p:nvSpPr>
        <p:spPr>
          <a:xfrm>
            <a:off x="3358962" y="2508987"/>
            <a:ext cx="1378305" cy="675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a:t>Aanleverportaal</a:t>
            </a:r>
          </a:p>
        </p:txBody>
      </p:sp>
      <p:sp>
        <p:nvSpPr>
          <p:cNvPr id="8" name="Rechthoek 7">
            <a:extLst>
              <a:ext uri="{FF2B5EF4-FFF2-40B4-BE49-F238E27FC236}">
                <a16:creationId xmlns:a16="http://schemas.microsoft.com/office/drawing/2014/main" id="{19D7762E-D6E1-4EE9-B2A7-8203B95724B0}"/>
              </a:ext>
            </a:extLst>
          </p:cNvPr>
          <p:cNvSpPr/>
          <p:nvPr/>
        </p:nvSpPr>
        <p:spPr>
          <a:xfrm>
            <a:off x="3358963" y="1624928"/>
            <a:ext cx="1378305" cy="675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a:t>Aansluitportaal</a:t>
            </a:r>
          </a:p>
        </p:txBody>
      </p:sp>
      <p:sp>
        <p:nvSpPr>
          <p:cNvPr id="9" name="Rechthoek 8">
            <a:extLst>
              <a:ext uri="{FF2B5EF4-FFF2-40B4-BE49-F238E27FC236}">
                <a16:creationId xmlns:a16="http://schemas.microsoft.com/office/drawing/2014/main" id="{64B0940F-8293-4E58-8BDC-AC40D7B0852D}"/>
              </a:ext>
            </a:extLst>
          </p:cNvPr>
          <p:cNvSpPr/>
          <p:nvPr/>
        </p:nvSpPr>
        <p:spPr>
          <a:xfrm>
            <a:off x="3358961" y="3393046"/>
            <a:ext cx="1378305" cy="675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a:t>SBR Direct</a:t>
            </a:r>
          </a:p>
        </p:txBody>
      </p:sp>
      <p:sp>
        <p:nvSpPr>
          <p:cNvPr id="12" name="Rechthoek 11">
            <a:extLst>
              <a:ext uri="{FF2B5EF4-FFF2-40B4-BE49-F238E27FC236}">
                <a16:creationId xmlns:a16="http://schemas.microsoft.com/office/drawing/2014/main" id="{DC6F3B3A-A768-4BA9-9067-F5D1932E6683}"/>
              </a:ext>
            </a:extLst>
          </p:cNvPr>
          <p:cNvSpPr/>
          <p:nvPr/>
        </p:nvSpPr>
        <p:spPr>
          <a:xfrm>
            <a:off x="5577162" y="1539197"/>
            <a:ext cx="1727200" cy="846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400"/>
              <a:t>Whitelist</a:t>
            </a:r>
          </a:p>
        </p:txBody>
      </p:sp>
      <p:sp>
        <p:nvSpPr>
          <p:cNvPr id="15" name="Rechthoek 14">
            <a:extLst>
              <a:ext uri="{FF2B5EF4-FFF2-40B4-BE49-F238E27FC236}">
                <a16:creationId xmlns:a16="http://schemas.microsoft.com/office/drawing/2014/main" id="{4127C518-21FB-4668-AE3C-1458B75E4AE2}"/>
              </a:ext>
            </a:extLst>
          </p:cNvPr>
          <p:cNvSpPr/>
          <p:nvPr/>
        </p:nvSpPr>
        <p:spPr>
          <a:xfrm>
            <a:off x="7974989" y="3939286"/>
            <a:ext cx="1378305" cy="675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200" dirty="0"/>
              <a:t>SBR Collect</a:t>
            </a:r>
          </a:p>
        </p:txBody>
      </p:sp>
      <p:cxnSp>
        <p:nvCxnSpPr>
          <p:cNvPr id="33" name="Rechte verbindingslijn met pijl 32">
            <a:extLst>
              <a:ext uri="{FF2B5EF4-FFF2-40B4-BE49-F238E27FC236}">
                <a16:creationId xmlns:a16="http://schemas.microsoft.com/office/drawing/2014/main" id="{6024FDDF-245F-47CF-9B9C-D691045FE13D}"/>
              </a:ext>
            </a:extLst>
          </p:cNvPr>
          <p:cNvCxnSpPr>
            <a:cxnSpLocks/>
            <a:stCxn id="5" idx="0"/>
            <a:endCxn id="4" idx="2"/>
          </p:cNvCxnSpPr>
          <p:nvPr/>
        </p:nvCxnSpPr>
        <p:spPr>
          <a:xfrm flipV="1">
            <a:off x="6440762" y="3721271"/>
            <a:ext cx="0" cy="1029544"/>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D17EB6EB-33ED-49A1-9CD7-222E8C0C23C5}"/>
              </a:ext>
            </a:extLst>
          </p:cNvPr>
          <p:cNvCxnSpPr>
            <a:cxnSpLocks/>
            <a:stCxn id="4" idx="0"/>
            <a:endCxn id="12" idx="2"/>
          </p:cNvCxnSpPr>
          <p:nvPr/>
        </p:nvCxnSpPr>
        <p:spPr>
          <a:xfrm flipV="1">
            <a:off x="6440762" y="2385864"/>
            <a:ext cx="0" cy="488740"/>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A7F33F22-3697-4E14-A37D-69346AC96EE9}"/>
              </a:ext>
            </a:extLst>
          </p:cNvPr>
          <p:cNvCxnSpPr>
            <a:cxnSpLocks/>
            <a:stCxn id="12" idx="1"/>
            <a:endCxn id="8" idx="3"/>
          </p:cNvCxnSpPr>
          <p:nvPr/>
        </p:nvCxnSpPr>
        <p:spPr>
          <a:xfrm flipH="1">
            <a:off x="4737268" y="1962531"/>
            <a:ext cx="839894" cy="217"/>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B61739E2-6E96-4B5E-A78E-C376E9B49180}"/>
              </a:ext>
            </a:extLst>
          </p:cNvPr>
          <p:cNvCxnSpPr>
            <a:cxnSpLocks/>
            <a:stCxn id="4" idx="1"/>
            <a:endCxn id="7" idx="3"/>
          </p:cNvCxnSpPr>
          <p:nvPr/>
        </p:nvCxnSpPr>
        <p:spPr>
          <a:xfrm flipH="1" flipV="1">
            <a:off x="4737267" y="2846807"/>
            <a:ext cx="839895" cy="451131"/>
          </a:xfrm>
          <a:prstGeom prst="straightConnector1">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776CA0DF-C805-45EF-9E31-FC64F3F93B76}"/>
              </a:ext>
            </a:extLst>
          </p:cNvPr>
          <p:cNvCxnSpPr>
            <a:cxnSpLocks/>
            <a:stCxn id="4" idx="1"/>
            <a:endCxn id="9" idx="3"/>
          </p:cNvCxnSpPr>
          <p:nvPr/>
        </p:nvCxnSpPr>
        <p:spPr>
          <a:xfrm flipH="1">
            <a:off x="4737266" y="3297938"/>
            <a:ext cx="839896" cy="432928"/>
          </a:xfrm>
          <a:prstGeom prst="straightConnector1">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E14CEA79-15AB-4DFE-9252-D0CEF9C8D212}"/>
              </a:ext>
            </a:extLst>
          </p:cNvPr>
          <p:cNvCxnSpPr>
            <a:cxnSpLocks/>
            <a:stCxn id="4" idx="1"/>
            <a:endCxn id="6" idx="3"/>
          </p:cNvCxnSpPr>
          <p:nvPr/>
        </p:nvCxnSpPr>
        <p:spPr>
          <a:xfrm flipH="1">
            <a:off x="4737266" y="3297938"/>
            <a:ext cx="839896" cy="1316988"/>
          </a:xfrm>
          <a:prstGeom prst="straightConnector1">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6" name="Rechthoek 55">
            <a:extLst>
              <a:ext uri="{FF2B5EF4-FFF2-40B4-BE49-F238E27FC236}">
                <a16:creationId xmlns:a16="http://schemas.microsoft.com/office/drawing/2014/main" id="{C7723D7A-DD26-4838-B575-D7051A20C352}"/>
              </a:ext>
            </a:extLst>
          </p:cNvPr>
          <p:cNvSpPr/>
          <p:nvPr/>
        </p:nvSpPr>
        <p:spPr>
          <a:xfrm>
            <a:off x="9108471" y="699998"/>
            <a:ext cx="489646" cy="21544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endParaRPr lang="nl-NL" sz="1100">
              <a:solidFill>
                <a:srgbClr val="002060"/>
              </a:solidFill>
            </a:endParaRPr>
          </a:p>
        </p:txBody>
      </p:sp>
      <p:grpSp>
        <p:nvGrpSpPr>
          <p:cNvPr id="104" name="Groep 103">
            <a:extLst>
              <a:ext uri="{FF2B5EF4-FFF2-40B4-BE49-F238E27FC236}">
                <a16:creationId xmlns:a16="http://schemas.microsoft.com/office/drawing/2014/main" id="{EE075761-5120-4CF1-BF83-DFA4FC585558}"/>
              </a:ext>
            </a:extLst>
          </p:cNvPr>
          <p:cNvGrpSpPr/>
          <p:nvPr/>
        </p:nvGrpSpPr>
        <p:grpSpPr>
          <a:xfrm>
            <a:off x="1245685" y="351078"/>
            <a:ext cx="10325876" cy="5160890"/>
            <a:chOff x="1245685" y="351078"/>
            <a:chExt cx="10325876" cy="5160890"/>
          </a:xfrm>
        </p:grpSpPr>
        <p:sp>
          <p:nvSpPr>
            <p:cNvPr id="10" name="Rechthoek 9">
              <a:extLst>
                <a:ext uri="{FF2B5EF4-FFF2-40B4-BE49-F238E27FC236}">
                  <a16:creationId xmlns:a16="http://schemas.microsoft.com/office/drawing/2014/main" id="{0B0EFEAC-27A7-4F06-AE11-B9DBFF8A4574}"/>
                </a:ext>
              </a:extLst>
            </p:cNvPr>
            <p:cNvSpPr/>
            <p:nvPr/>
          </p:nvSpPr>
          <p:spPr>
            <a:xfrm>
              <a:off x="1245685" y="2960117"/>
              <a:ext cx="1378305" cy="675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dirty="0"/>
                <a:t>Softwarekoppelingen op BIV</a:t>
              </a:r>
            </a:p>
          </p:txBody>
        </p:sp>
        <p:sp>
          <p:nvSpPr>
            <p:cNvPr id="11" name="Rechthoek 10">
              <a:extLst>
                <a:ext uri="{FF2B5EF4-FFF2-40B4-BE49-F238E27FC236}">
                  <a16:creationId xmlns:a16="http://schemas.microsoft.com/office/drawing/2014/main" id="{DEEE9CBE-9C28-4DA1-8700-01D05B5F2D7B}"/>
                </a:ext>
              </a:extLst>
            </p:cNvPr>
            <p:cNvSpPr/>
            <p:nvPr/>
          </p:nvSpPr>
          <p:spPr>
            <a:xfrm>
              <a:off x="1245685" y="4836328"/>
              <a:ext cx="1378305" cy="675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a:t>Softwarekoppelingen op MDMB</a:t>
              </a:r>
            </a:p>
          </p:txBody>
        </p:sp>
        <p:sp>
          <p:nvSpPr>
            <p:cNvPr id="13" name="Rechthoek 12">
              <a:extLst>
                <a:ext uri="{FF2B5EF4-FFF2-40B4-BE49-F238E27FC236}">
                  <a16:creationId xmlns:a16="http://schemas.microsoft.com/office/drawing/2014/main" id="{59949B3C-C0B1-4A47-8E19-371770905F9E}"/>
                </a:ext>
              </a:extLst>
            </p:cNvPr>
            <p:cNvSpPr/>
            <p:nvPr/>
          </p:nvSpPr>
          <p:spPr>
            <a:xfrm>
              <a:off x="10193256" y="2960117"/>
              <a:ext cx="1378305" cy="675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dirty="0"/>
                <a:t>Fyndoo Connect</a:t>
              </a:r>
            </a:p>
          </p:txBody>
        </p:sp>
        <p:sp>
          <p:nvSpPr>
            <p:cNvPr id="16" name="Rechthoek 15">
              <a:extLst>
                <a:ext uri="{FF2B5EF4-FFF2-40B4-BE49-F238E27FC236}">
                  <a16:creationId xmlns:a16="http://schemas.microsoft.com/office/drawing/2014/main" id="{67789495-BCC5-4E98-BD1A-2EF93AC3BBDF}"/>
                </a:ext>
              </a:extLst>
            </p:cNvPr>
            <p:cNvSpPr/>
            <p:nvPr/>
          </p:nvSpPr>
          <p:spPr>
            <a:xfrm>
              <a:off x="10193256" y="3939286"/>
              <a:ext cx="1378305" cy="675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a:t>Softwarekoppelingen op Collect</a:t>
              </a:r>
            </a:p>
          </p:txBody>
        </p:sp>
        <p:cxnSp>
          <p:nvCxnSpPr>
            <p:cNvPr id="18" name="Rechte verbindingslijn met pijl 17">
              <a:extLst>
                <a:ext uri="{FF2B5EF4-FFF2-40B4-BE49-F238E27FC236}">
                  <a16:creationId xmlns:a16="http://schemas.microsoft.com/office/drawing/2014/main" id="{115CEB4E-D20E-47D2-B75F-54B5E58E718B}"/>
                </a:ext>
              </a:extLst>
            </p:cNvPr>
            <p:cNvCxnSpPr>
              <a:cxnSpLocks/>
              <a:stCxn id="4" idx="3"/>
              <a:endCxn id="13" idx="1"/>
            </p:cNvCxnSpPr>
            <p:nvPr/>
          </p:nvCxnSpPr>
          <p:spPr>
            <a:xfrm flipV="1">
              <a:off x="7304362" y="3297937"/>
              <a:ext cx="2888894" cy="1"/>
            </a:xfrm>
            <a:prstGeom prst="straightConnector1">
              <a:avLst/>
            </a:prstGeom>
            <a:ln w="19050">
              <a:headEnd type="triangl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85B189D-322F-4789-8C63-B5A14D427D58}"/>
                </a:ext>
              </a:extLst>
            </p:cNvPr>
            <p:cNvCxnSpPr>
              <a:cxnSpLocks/>
              <a:stCxn id="15" idx="3"/>
              <a:endCxn id="16" idx="1"/>
            </p:cNvCxnSpPr>
            <p:nvPr/>
          </p:nvCxnSpPr>
          <p:spPr>
            <a:xfrm>
              <a:off x="9353294" y="4277106"/>
              <a:ext cx="839962" cy="0"/>
            </a:xfrm>
            <a:prstGeom prst="straightConnector1">
              <a:avLst/>
            </a:prstGeom>
            <a:ln w="1905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BA59686B-DACD-4495-BD75-0200999208A1}"/>
                </a:ext>
              </a:extLst>
            </p:cNvPr>
            <p:cNvCxnSpPr>
              <a:cxnSpLocks/>
              <a:stCxn id="10" idx="3"/>
              <a:endCxn id="4" idx="1"/>
            </p:cNvCxnSpPr>
            <p:nvPr/>
          </p:nvCxnSpPr>
          <p:spPr>
            <a:xfrm>
              <a:off x="2623990" y="3297937"/>
              <a:ext cx="2953172" cy="1"/>
            </a:xfrm>
            <a:prstGeom prst="straightConnector1">
              <a:avLst/>
            </a:prstGeom>
            <a:ln w="19050">
              <a:solidFill>
                <a:schemeClr val="accent2"/>
              </a:solidFill>
              <a:headEnd type="triangl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3B4E479F-8A4A-473D-857A-8463A5387321}"/>
                </a:ext>
              </a:extLst>
            </p:cNvPr>
            <p:cNvCxnSpPr>
              <a:cxnSpLocks/>
              <a:stCxn id="11" idx="3"/>
              <a:endCxn id="5" idx="1"/>
            </p:cNvCxnSpPr>
            <p:nvPr/>
          </p:nvCxnSpPr>
          <p:spPr>
            <a:xfrm>
              <a:off x="2623990" y="5174148"/>
              <a:ext cx="2953172" cy="1"/>
            </a:xfrm>
            <a:prstGeom prst="straightConnector1">
              <a:avLst/>
            </a:prstGeom>
            <a:ln w="19050">
              <a:solidFill>
                <a:schemeClr val="accent2"/>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Rechthoek 51">
              <a:extLst>
                <a:ext uri="{FF2B5EF4-FFF2-40B4-BE49-F238E27FC236}">
                  <a16:creationId xmlns:a16="http://schemas.microsoft.com/office/drawing/2014/main" id="{37E80E24-7BF1-4853-9D85-F0209575C698}"/>
                </a:ext>
              </a:extLst>
            </p:cNvPr>
            <p:cNvSpPr/>
            <p:nvPr/>
          </p:nvSpPr>
          <p:spPr>
            <a:xfrm>
              <a:off x="9108471" y="362178"/>
              <a:ext cx="489646" cy="215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endParaRPr lang="nl-NL" sz="1100"/>
            </a:p>
          </p:txBody>
        </p:sp>
        <p:sp>
          <p:nvSpPr>
            <p:cNvPr id="57" name="Tekstvak 56">
              <a:extLst>
                <a:ext uri="{FF2B5EF4-FFF2-40B4-BE49-F238E27FC236}">
                  <a16:creationId xmlns:a16="http://schemas.microsoft.com/office/drawing/2014/main" id="{DC7E3083-C7D2-43F8-B538-AC4B239C4D3F}"/>
                </a:ext>
              </a:extLst>
            </p:cNvPr>
            <p:cNvSpPr txBox="1"/>
            <p:nvPr/>
          </p:nvSpPr>
          <p:spPr>
            <a:xfrm>
              <a:off x="9588973" y="351078"/>
              <a:ext cx="1574470" cy="246221"/>
            </a:xfrm>
            <a:prstGeom prst="rect">
              <a:avLst/>
            </a:prstGeom>
            <a:noFill/>
          </p:spPr>
          <p:txBody>
            <a:bodyPr wrap="none" rtlCol="0">
              <a:spAutoFit/>
            </a:bodyPr>
            <a:lstStyle/>
            <a:p>
              <a:r>
                <a:rPr lang="nl-NL" sz="1000" dirty="0">
                  <a:solidFill>
                    <a:srgbClr val="002060"/>
                  </a:solidFill>
                </a:rPr>
                <a:t>Niet beheer SBR Nexus</a:t>
              </a:r>
            </a:p>
          </p:txBody>
        </p:sp>
      </p:grpSp>
      <p:sp>
        <p:nvSpPr>
          <p:cNvPr id="58" name="Tekstvak 57">
            <a:extLst>
              <a:ext uri="{FF2B5EF4-FFF2-40B4-BE49-F238E27FC236}">
                <a16:creationId xmlns:a16="http://schemas.microsoft.com/office/drawing/2014/main" id="{97640D9B-F9C6-485C-819F-D5FC7F2A6D9F}"/>
              </a:ext>
            </a:extLst>
          </p:cNvPr>
          <p:cNvSpPr txBox="1"/>
          <p:nvPr/>
        </p:nvSpPr>
        <p:spPr>
          <a:xfrm>
            <a:off x="9588973" y="669190"/>
            <a:ext cx="1290738" cy="246221"/>
          </a:xfrm>
          <a:prstGeom prst="rect">
            <a:avLst/>
          </a:prstGeom>
          <a:noFill/>
        </p:spPr>
        <p:txBody>
          <a:bodyPr wrap="none" rtlCol="0">
            <a:spAutoFit/>
          </a:bodyPr>
          <a:lstStyle/>
          <a:p>
            <a:r>
              <a:rPr lang="nl-NL" sz="1000">
                <a:solidFill>
                  <a:srgbClr val="002060"/>
                </a:solidFill>
              </a:rPr>
              <a:t>Beheer SBR Nexus</a:t>
            </a:r>
          </a:p>
        </p:txBody>
      </p:sp>
      <p:cxnSp>
        <p:nvCxnSpPr>
          <p:cNvPr id="70" name="Rechte verbindingslijn met pijl 69">
            <a:extLst>
              <a:ext uri="{FF2B5EF4-FFF2-40B4-BE49-F238E27FC236}">
                <a16:creationId xmlns:a16="http://schemas.microsoft.com/office/drawing/2014/main" id="{F4C54F3D-9BDE-4AA7-A99F-3BCC1A4B329A}"/>
              </a:ext>
            </a:extLst>
          </p:cNvPr>
          <p:cNvCxnSpPr>
            <a:cxnSpLocks/>
            <a:stCxn id="15" idx="1"/>
            <a:endCxn id="4" idx="3"/>
          </p:cNvCxnSpPr>
          <p:nvPr/>
        </p:nvCxnSpPr>
        <p:spPr>
          <a:xfrm flipH="1" flipV="1">
            <a:off x="7304362" y="3297938"/>
            <a:ext cx="670627" cy="979168"/>
          </a:xfrm>
          <a:prstGeom prst="straightConnector1">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583CBB6D-DE7A-4354-B375-38F720188D09}"/>
              </a:ext>
            </a:extLst>
          </p:cNvPr>
          <p:cNvSpPr/>
          <p:nvPr/>
        </p:nvSpPr>
        <p:spPr>
          <a:xfrm>
            <a:off x="5577162" y="5935302"/>
            <a:ext cx="1727200" cy="846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400" err="1"/>
              <a:t>Audittrail</a:t>
            </a:r>
            <a:endParaRPr lang="nl-NL" sz="1400"/>
          </a:p>
        </p:txBody>
      </p:sp>
      <p:grpSp>
        <p:nvGrpSpPr>
          <p:cNvPr id="3" name="Groep 2">
            <a:extLst>
              <a:ext uri="{FF2B5EF4-FFF2-40B4-BE49-F238E27FC236}">
                <a16:creationId xmlns:a16="http://schemas.microsoft.com/office/drawing/2014/main" id="{5D0027B1-7EB7-4439-8C7E-298745E9E2B3}"/>
              </a:ext>
            </a:extLst>
          </p:cNvPr>
          <p:cNvGrpSpPr/>
          <p:nvPr/>
        </p:nvGrpSpPr>
        <p:grpSpPr>
          <a:xfrm>
            <a:off x="977606" y="986529"/>
            <a:ext cx="10857710" cy="4517285"/>
            <a:chOff x="977606" y="986529"/>
            <a:chExt cx="10857710" cy="4517285"/>
          </a:xfrm>
        </p:grpSpPr>
        <p:pic>
          <p:nvPicPr>
            <p:cNvPr id="77" name="Afbeelding 76">
              <a:extLst>
                <a:ext uri="{FF2B5EF4-FFF2-40B4-BE49-F238E27FC236}">
                  <a16:creationId xmlns:a16="http://schemas.microsoft.com/office/drawing/2014/main" id="{34F32B5E-CEC3-4D77-9B33-DEF80F1B9523}"/>
                </a:ext>
              </a:extLst>
            </p:cNvPr>
            <p:cNvPicPr>
              <a:picLocks noChangeAspect="1"/>
            </p:cNvPicPr>
            <p:nvPr/>
          </p:nvPicPr>
          <p:blipFill rotWithShape="1">
            <a:blip r:embed="rId2"/>
            <a:srcRect l="1604"/>
            <a:stretch/>
          </p:blipFill>
          <p:spPr>
            <a:xfrm>
              <a:off x="9359354" y="4306386"/>
              <a:ext cx="263755" cy="322703"/>
            </a:xfrm>
            <a:prstGeom prst="rect">
              <a:avLst/>
            </a:prstGeom>
          </p:spPr>
        </p:pic>
        <p:pic>
          <p:nvPicPr>
            <p:cNvPr id="60" name="Afbeelding 59">
              <a:extLst>
                <a:ext uri="{FF2B5EF4-FFF2-40B4-BE49-F238E27FC236}">
                  <a16:creationId xmlns:a16="http://schemas.microsoft.com/office/drawing/2014/main" id="{B8E74C21-97A9-4F98-9CF0-439CDF5832DD}"/>
                </a:ext>
              </a:extLst>
            </p:cNvPr>
            <p:cNvPicPr>
              <a:picLocks noChangeAspect="1"/>
            </p:cNvPicPr>
            <p:nvPr/>
          </p:nvPicPr>
          <p:blipFill rotWithShape="1">
            <a:blip r:embed="rId3"/>
            <a:srcRect l="1604"/>
            <a:stretch/>
          </p:blipFill>
          <p:spPr>
            <a:xfrm>
              <a:off x="9245219" y="986529"/>
              <a:ext cx="263755" cy="322705"/>
            </a:xfrm>
            <a:prstGeom prst="rect">
              <a:avLst/>
            </a:prstGeom>
          </p:spPr>
        </p:pic>
        <p:sp>
          <p:nvSpPr>
            <p:cNvPr id="62" name="Tekstvak 61">
              <a:extLst>
                <a:ext uri="{FF2B5EF4-FFF2-40B4-BE49-F238E27FC236}">
                  <a16:creationId xmlns:a16="http://schemas.microsoft.com/office/drawing/2014/main" id="{AC395F62-AE39-4D0C-B3B0-B67D469AB22D}"/>
                </a:ext>
              </a:extLst>
            </p:cNvPr>
            <p:cNvSpPr txBox="1"/>
            <p:nvPr/>
          </p:nvSpPr>
          <p:spPr>
            <a:xfrm>
              <a:off x="9588973" y="1045542"/>
              <a:ext cx="1319592" cy="246221"/>
            </a:xfrm>
            <a:prstGeom prst="rect">
              <a:avLst/>
            </a:prstGeom>
            <a:noFill/>
          </p:spPr>
          <p:txBody>
            <a:bodyPr wrap="none" rtlCol="0">
              <a:spAutoFit/>
            </a:bodyPr>
            <a:lstStyle/>
            <a:p>
              <a:r>
                <a:rPr lang="nl-NL" sz="1000" dirty="0">
                  <a:solidFill>
                    <a:srgbClr val="002060"/>
                  </a:solidFill>
                </a:rPr>
                <a:t>UI voor ondernemer</a:t>
              </a:r>
            </a:p>
          </p:txBody>
        </p:sp>
        <p:pic>
          <p:nvPicPr>
            <p:cNvPr id="64" name="Afbeelding 63">
              <a:extLst>
                <a:ext uri="{FF2B5EF4-FFF2-40B4-BE49-F238E27FC236}">
                  <a16:creationId xmlns:a16="http://schemas.microsoft.com/office/drawing/2014/main" id="{63954185-952C-4BC9-8CBF-80CEAEBCB401}"/>
                </a:ext>
              </a:extLst>
            </p:cNvPr>
            <p:cNvPicPr>
              <a:picLocks noChangeAspect="1"/>
            </p:cNvPicPr>
            <p:nvPr/>
          </p:nvPicPr>
          <p:blipFill>
            <a:blip r:embed="rId4"/>
            <a:stretch>
              <a:fillRect/>
            </a:stretch>
          </p:blipFill>
          <p:spPr>
            <a:xfrm>
              <a:off x="9245219" y="1404187"/>
              <a:ext cx="263755" cy="317530"/>
            </a:xfrm>
            <a:prstGeom prst="rect">
              <a:avLst/>
            </a:prstGeom>
          </p:spPr>
        </p:pic>
        <p:sp>
          <p:nvSpPr>
            <p:cNvPr id="66" name="Tekstvak 65">
              <a:extLst>
                <a:ext uri="{FF2B5EF4-FFF2-40B4-BE49-F238E27FC236}">
                  <a16:creationId xmlns:a16="http://schemas.microsoft.com/office/drawing/2014/main" id="{E1F1B1C4-2B7C-4EE5-83C2-47F950EF3FBC}"/>
                </a:ext>
              </a:extLst>
            </p:cNvPr>
            <p:cNvSpPr txBox="1"/>
            <p:nvPr/>
          </p:nvSpPr>
          <p:spPr>
            <a:xfrm>
              <a:off x="9588973" y="1452591"/>
              <a:ext cx="1433406" cy="246221"/>
            </a:xfrm>
            <a:prstGeom prst="rect">
              <a:avLst/>
            </a:prstGeom>
            <a:noFill/>
          </p:spPr>
          <p:txBody>
            <a:bodyPr wrap="none" rtlCol="0">
              <a:spAutoFit/>
            </a:bodyPr>
            <a:lstStyle/>
            <a:p>
              <a:r>
                <a:rPr lang="nl-NL" sz="1000" dirty="0">
                  <a:solidFill>
                    <a:srgbClr val="002060"/>
                  </a:solidFill>
                </a:rPr>
                <a:t>UI voor dienstverlener</a:t>
              </a:r>
            </a:p>
          </p:txBody>
        </p:sp>
        <p:pic>
          <p:nvPicPr>
            <p:cNvPr id="67" name="Afbeelding 66">
              <a:extLst>
                <a:ext uri="{FF2B5EF4-FFF2-40B4-BE49-F238E27FC236}">
                  <a16:creationId xmlns:a16="http://schemas.microsoft.com/office/drawing/2014/main" id="{6B4883D7-120B-436C-8738-FA1A9ADBF768}"/>
                </a:ext>
              </a:extLst>
            </p:cNvPr>
            <p:cNvPicPr>
              <a:picLocks noChangeAspect="1"/>
            </p:cNvPicPr>
            <p:nvPr/>
          </p:nvPicPr>
          <p:blipFill rotWithShape="1">
            <a:blip r:embed="rId3"/>
            <a:srcRect l="1604"/>
            <a:stretch/>
          </p:blipFill>
          <p:spPr>
            <a:xfrm>
              <a:off x="3108199" y="3378758"/>
              <a:ext cx="235010" cy="287535"/>
            </a:xfrm>
            <a:prstGeom prst="rect">
              <a:avLst/>
            </a:prstGeom>
          </p:spPr>
        </p:pic>
        <p:pic>
          <p:nvPicPr>
            <p:cNvPr id="68" name="Afbeelding 67">
              <a:extLst>
                <a:ext uri="{FF2B5EF4-FFF2-40B4-BE49-F238E27FC236}">
                  <a16:creationId xmlns:a16="http://schemas.microsoft.com/office/drawing/2014/main" id="{960D1BAD-CAEA-4E7A-815B-64B433C976F4}"/>
                </a:ext>
              </a:extLst>
            </p:cNvPr>
            <p:cNvPicPr>
              <a:picLocks noChangeAspect="1"/>
            </p:cNvPicPr>
            <p:nvPr/>
          </p:nvPicPr>
          <p:blipFill rotWithShape="1">
            <a:blip r:embed="rId3"/>
            <a:srcRect l="1604"/>
            <a:stretch/>
          </p:blipFill>
          <p:spPr>
            <a:xfrm>
              <a:off x="3107802" y="4306392"/>
              <a:ext cx="235010" cy="287535"/>
            </a:xfrm>
            <a:prstGeom prst="rect">
              <a:avLst/>
            </a:prstGeom>
          </p:spPr>
        </p:pic>
        <p:pic>
          <p:nvPicPr>
            <p:cNvPr id="69" name="Afbeelding 68">
              <a:extLst>
                <a:ext uri="{FF2B5EF4-FFF2-40B4-BE49-F238E27FC236}">
                  <a16:creationId xmlns:a16="http://schemas.microsoft.com/office/drawing/2014/main" id="{F99B86E9-A1D1-4981-8D7E-833B64866BEE}"/>
                </a:ext>
              </a:extLst>
            </p:cNvPr>
            <p:cNvPicPr>
              <a:picLocks noChangeAspect="1"/>
            </p:cNvPicPr>
            <p:nvPr/>
          </p:nvPicPr>
          <p:blipFill rotWithShape="1">
            <a:blip r:embed="rId3"/>
            <a:srcRect l="1604"/>
            <a:stretch/>
          </p:blipFill>
          <p:spPr>
            <a:xfrm>
              <a:off x="5333054" y="4775912"/>
              <a:ext cx="235010" cy="287535"/>
            </a:xfrm>
            <a:prstGeom prst="rect">
              <a:avLst/>
            </a:prstGeom>
          </p:spPr>
        </p:pic>
        <p:pic>
          <p:nvPicPr>
            <p:cNvPr id="74" name="Afbeelding 73">
              <a:extLst>
                <a:ext uri="{FF2B5EF4-FFF2-40B4-BE49-F238E27FC236}">
                  <a16:creationId xmlns:a16="http://schemas.microsoft.com/office/drawing/2014/main" id="{0E52B878-6614-457B-A7AE-79991D1B96A8}"/>
                </a:ext>
              </a:extLst>
            </p:cNvPr>
            <p:cNvPicPr>
              <a:picLocks noChangeAspect="1"/>
            </p:cNvPicPr>
            <p:nvPr/>
          </p:nvPicPr>
          <p:blipFill rotWithShape="1">
            <a:blip r:embed="rId2"/>
            <a:srcRect l="1604"/>
            <a:stretch/>
          </p:blipFill>
          <p:spPr>
            <a:xfrm>
              <a:off x="9245219" y="1815339"/>
              <a:ext cx="263755" cy="322703"/>
            </a:xfrm>
            <a:prstGeom prst="rect">
              <a:avLst/>
            </a:prstGeom>
          </p:spPr>
        </p:pic>
        <p:sp>
          <p:nvSpPr>
            <p:cNvPr id="76" name="Tekstvak 75">
              <a:extLst>
                <a:ext uri="{FF2B5EF4-FFF2-40B4-BE49-F238E27FC236}">
                  <a16:creationId xmlns:a16="http://schemas.microsoft.com/office/drawing/2014/main" id="{F814E8BC-07B4-4EA6-A9D0-86D6B267FBB7}"/>
                </a:ext>
              </a:extLst>
            </p:cNvPr>
            <p:cNvSpPr txBox="1"/>
            <p:nvPr/>
          </p:nvSpPr>
          <p:spPr>
            <a:xfrm>
              <a:off x="9588973" y="1852208"/>
              <a:ext cx="1197764" cy="246221"/>
            </a:xfrm>
            <a:prstGeom prst="rect">
              <a:avLst/>
            </a:prstGeom>
            <a:noFill/>
          </p:spPr>
          <p:txBody>
            <a:bodyPr wrap="none" rtlCol="0">
              <a:spAutoFit/>
            </a:bodyPr>
            <a:lstStyle/>
            <a:p>
              <a:r>
                <a:rPr lang="nl-NL" sz="1000" dirty="0">
                  <a:solidFill>
                    <a:srgbClr val="002060"/>
                  </a:solidFill>
                </a:rPr>
                <a:t>UI voor ontvanger</a:t>
              </a:r>
            </a:p>
          </p:txBody>
        </p:sp>
        <p:pic>
          <p:nvPicPr>
            <p:cNvPr id="78" name="Afbeelding 77">
              <a:extLst>
                <a:ext uri="{FF2B5EF4-FFF2-40B4-BE49-F238E27FC236}">
                  <a16:creationId xmlns:a16="http://schemas.microsoft.com/office/drawing/2014/main" id="{F3F84B9E-6B6B-4393-8456-FA6D50AB8D0A}"/>
                </a:ext>
              </a:extLst>
            </p:cNvPr>
            <p:cNvPicPr>
              <a:picLocks noChangeAspect="1"/>
            </p:cNvPicPr>
            <p:nvPr/>
          </p:nvPicPr>
          <p:blipFill>
            <a:blip r:embed="rId4"/>
            <a:stretch>
              <a:fillRect/>
            </a:stretch>
          </p:blipFill>
          <p:spPr>
            <a:xfrm>
              <a:off x="3079057" y="1640461"/>
              <a:ext cx="263755" cy="317530"/>
            </a:xfrm>
            <a:prstGeom prst="rect">
              <a:avLst/>
            </a:prstGeom>
          </p:spPr>
        </p:pic>
        <p:pic>
          <p:nvPicPr>
            <p:cNvPr id="79" name="Afbeelding 78">
              <a:extLst>
                <a:ext uri="{FF2B5EF4-FFF2-40B4-BE49-F238E27FC236}">
                  <a16:creationId xmlns:a16="http://schemas.microsoft.com/office/drawing/2014/main" id="{3D7673C4-6F2C-441F-B2E0-D460C953307E}"/>
                </a:ext>
              </a:extLst>
            </p:cNvPr>
            <p:cNvPicPr>
              <a:picLocks noChangeAspect="1"/>
            </p:cNvPicPr>
            <p:nvPr/>
          </p:nvPicPr>
          <p:blipFill>
            <a:blip r:embed="rId4"/>
            <a:stretch>
              <a:fillRect/>
            </a:stretch>
          </p:blipFill>
          <p:spPr>
            <a:xfrm>
              <a:off x="3093429" y="2522504"/>
              <a:ext cx="263755" cy="317530"/>
            </a:xfrm>
            <a:prstGeom prst="rect">
              <a:avLst/>
            </a:prstGeom>
          </p:spPr>
        </p:pic>
        <p:pic>
          <p:nvPicPr>
            <p:cNvPr id="80" name="Afbeelding 79">
              <a:extLst>
                <a:ext uri="{FF2B5EF4-FFF2-40B4-BE49-F238E27FC236}">
                  <a16:creationId xmlns:a16="http://schemas.microsoft.com/office/drawing/2014/main" id="{11BBD008-EBD4-4401-AFA2-6FC635C1046D}"/>
                </a:ext>
              </a:extLst>
            </p:cNvPr>
            <p:cNvPicPr>
              <a:picLocks noChangeAspect="1"/>
            </p:cNvPicPr>
            <p:nvPr/>
          </p:nvPicPr>
          <p:blipFill>
            <a:blip r:embed="rId4"/>
            <a:stretch>
              <a:fillRect/>
            </a:stretch>
          </p:blipFill>
          <p:spPr>
            <a:xfrm>
              <a:off x="3094256" y="3729570"/>
              <a:ext cx="263755" cy="317530"/>
            </a:xfrm>
            <a:prstGeom prst="rect">
              <a:avLst/>
            </a:prstGeom>
          </p:spPr>
        </p:pic>
        <p:pic>
          <p:nvPicPr>
            <p:cNvPr id="81" name="Afbeelding 80">
              <a:extLst>
                <a:ext uri="{FF2B5EF4-FFF2-40B4-BE49-F238E27FC236}">
                  <a16:creationId xmlns:a16="http://schemas.microsoft.com/office/drawing/2014/main" id="{12D3FDE3-CDCB-404C-9C24-C5E549E6E265}"/>
                </a:ext>
              </a:extLst>
            </p:cNvPr>
            <p:cNvPicPr>
              <a:picLocks noChangeAspect="1"/>
            </p:cNvPicPr>
            <p:nvPr/>
          </p:nvPicPr>
          <p:blipFill rotWithShape="1">
            <a:blip r:embed="rId3"/>
            <a:srcRect l="1604"/>
            <a:stretch/>
          </p:blipFill>
          <p:spPr>
            <a:xfrm>
              <a:off x="995132" y="2960671"/>
              <a:ext cx="235010" cy="287535"/>
            </a:xfrm>
            <a:prstGeom prst="rect">
              <a:avLst/>
            </a:prstGeom>
          </p:spPr>
        </p:pic>
        <p:pic>
          <p:nvPicPr>
            <p:cNvPr id="82" name="Afbeelding 81">
              <a:extLst>
                <a:ext uri="{FF2B5EF4-FFF2-40B4-BE49-F238E27FC236}">
                  <a16:creationId xmlns:a16="http://schemas.microsoft.com/office/drawing/2014/main" id="{3D46DAEE-1B7C-43FE-B3AB-4489952619FB}"/>
                </a:ext>
              </a:extLst>
            </p:cNvPr>
            <p:cNvPicPr>
              <a:picLocks noChangeAspect="1"/>
            </p:cNvPicPr>
            <p:nvPr/>
          </p:nvPicPr>
          <p:blipFill>
            <a:blip r:embed="rId4"/>
            <a:stretch>
              <a:fillRect/>
            </a:stretch>
          </p:blipFill>
          <p:spPr>
            <a:xfrm>
              <a:off x="981189" y="3311483"/>
              <a:ext cx="263755" cy="317530"/>
            </a:xfrm>
            <a:prstGeom prst="rect">
              <a:avLst/>
            </a:prstGeom>
          </p:spPr>
        </p:pic>
        <p:pic>
          <p:nvPicPr>
            <p:cNvPr id="83" name="Afbeelding 82">
              <a:extLst>
                <a:ext uri="{FF2B5EF4-FFF2-40B4-BE49-F238E27FC236}">
                  <a16:creationId xmlns:a16="http://schemas.microsoft.com/office/drawing/2014/main" id="{F389E79C-4E0C-4228-A5FE-DEA3C06566FE}"/>
                </a:ext>
              </a:extLst>
            </p:cNvPr>
            <p:cNvPicPr>
              <a:picLocks noChangeAspect="1"/>
            </p:cNvPicPr>
            <p:nvPr/>
          </p:nvPicPr>
          <p:blipFill rotWithShape="1">
            <a:blip r:embed="rId3"/>
            <a:srcRect l="1604"/>
            <a:stretch/>
          </p:blipFill>
          <p:spPr>
            <a:xfrm>
              <a:off x="991549" y="4835472"/>
              <a:ext cx="235010" cy="287535"/>
            </a:xfrm>
            <a:prstGeom prst="rect">
              <a:avLst/>
            </a:prstGeom>
          </p:spPr>
        </p:pic>
        <p:pic>
          <p:nvPicPr>
            <p:cNvPr id="84" name="Afbeelding 83">
              <a:extLst>
                <a:ext uri="{FF2B5EF4-FFF2-40B4-BE49-F238E27FC236}">
                  <a16:creationId xmlns:a16="http://schemas.microsoft.com/office/drawing/2014/main" id="{9CBC19BB-0BED-41CA-AE69-8C883F4B26F6}"/>
                </a:ext>
              </a:extLst>
            </p:cNvPr>
            <p:cNvPicPr>
              <a:picLocks noChangeAspect="1"/>
            </p:cNvPicPr>
            <p:nvPr/>
          </p:nvPicPr>
          <p:blipFill>
            <a:blip r:embed="rId4"/>
            <a:stretch>
              <a:fillRect/>
            </a:stretch>
          </p:blipFill>
          <p:spPr>
            <a:xfrm>
              <a:off x="977606" y="5186284"/>
              <a:ext cx="263755" cy="317530"/>
            </a:xfrm>
            <a:prstGeom prst="rect">
              <a:avLst/>
            </a:prstGeom>
          </p:spPr>
        </p:pic>
        <p:pic>
          <p:nvPicPr>
            <p:cNvPr id="63" name="Afbeelding 62">
              <a:extLst>
                <a:ext uri="{FF2B5EF4-FFF2-40B4-BE49-F238E27FC236}">
                  <a16:creationId xmlns:a16="http://schemas.microsoft.com/office/drawing/2014/main" id="{3A9664BC-CCEE-40F6-8598-0A4E54FEA617}"/>
                </a:ext>
              </a:extLst>
            </p:cNvPr>
            <p:cNvPicPr>
              <a:picLocks noChangeAspect="1"/>
            </p:cNvPicPr>
            <p:nvPr/>
          </p:nvPicPr>
          <p:blipFill rotWithShape="1">
            <a:blip r:embed="rId2"/>
            <a:srcRect l="1604"/>
            <a:stretch/>
          </p:blipFill>
          <p:spPr>
            <a:xfrm>
              <a:off x="11571561" y="2980088"/>
              <a:ext cx="263755" cy="322703"/>
            </a:xfrm>
            <a:prstGeom prst="rect">
              <a:avLst/>
            </a:prstGeom>
          </p:spPr>
        </p:pic>
        <p:pic>
          <p:nvPicPr>
            <p:cNvPr id="65" name="Afbeelding 64">
              <a:extLst>
                <a:ext uri="{FF2B5EF4-FFF2-40B4-BE49-F238E27FC236}">
                  <a16:creationId xmlns:a16="http://schemas.microsoft.com/office/drawing/2014/main" id="{7229CE61-2446-4E64-8CC6-30FB9CF07161}"/>
                </a:ext>
              </a:extLst>
            </p:cNvPr>
            <p:cNvPicPr>
              <a:picLocks noChangeAspect="1"/>
            </p:cNvPicPr>
            <p:nvPr/>
          </p:nvPicPr>
          <p:blipFill rotWithShape="1">
            <a:blip r:embed="rId2"/>
            <a:srcRect l="1604"/>
            <a:stretch/>
          </p:blipFill>
          <p:spPr>
            <a:xfrm>
              <a:off x="11571561" y="3954403"/>
              <a:ext cx="263755" cy="322703"/>
            </a:xfrm>
            <a:prstGeom prst="rect">
              <a:avLst/>
            </a:prstGeom>
          </p:spPr>
        </p:pic>
      </p:grpSp>
      <p:sp>
        <p:nvSpPr>
          <p:cNvPr id="14" name="Rechthoek 13">
            <a:extLst>
              <a:ext uri="{FF2B5EF4-FFF2-40B4-BE49-F238E27FC236}">
                <a16:creationId xmlns:a16="http://schemas.microsoft.com/office/drawing/2014/main" id="{6DD4FE10-6C90-42B2-AB3A-898E96D65F55}"/>
              </a:ext>
            </a:extLst>
          </p:cNvPr>
          <p:cNvSpPr/>
          <p:nvPr/>
        </p:nvSpPr>
        <p:spPr>
          <a:xfrm>
            <a:off x="6525929" y="4032647"/>
            <a:ext cx="1136519" cy="45113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330" rtl="0" eaLnBrk="1" latinLnBrk="0" hangingPunct="1">
              <a:defRPr sz="1800" kern="1200">
                <a:solidFill>
                  <a:schemeClr val="lt1"/>
                </a:solidFill>
                <a:latin typeface="+mn-lt"/>
                <a:ea typeface="+mn-ea"/>
                <a:cs typeface="+mn-cs"/>
              </a:defRPr>
            </a:lvl1pPr>
            <a:lvl2pPr marL="457165" algn="l" defTabSz="914330" rtl="0" eaLnBrk="1" latinLnBrk="0" hangingPunct="1">
              <a:defRPr sz="1800" kern="1200">
                <a:solidFill>
                  <a:schemeClr val="lt1"/>
                </a:solidFill>
                <a:latin typeface="+mn-lt"/>
                <a:ea typeface="+mn-ea"/>
                <a:cs typeface="+mn-cs"/>
              </a:defRPr>
            </a:lvl2pPr>
            <a:lvl3pPr marL="914330" algn="l" defTabSz="914330" rtl="0" eaLnBrk="1" latinLnBrk="0" hangingPunct="1">
              <a:defRPr sz="1800" kern="1200">
                <a:solidFill>
                  <a:schemeClr val="lt1"/>
                </a:solidFill>
                <a:latin typeface="+mn-lt"/>
                <a:ea typeface="+mn-ea"/>
                <a:cs typeface="+mn-cs"/>
              </a:defRPr>
            </a:lvl3pPr>
            <a:lvl4pPr marL="1371495" algn="l" defTabSz="914330" rtl="0" eaLnBrk="1" latinLnBrk="0" hangingPunct="1">
              <a:defRPr sz="1800" kern="1200">
                <a:solidFill>
                  <a:schemeClr val="lt1"/>
                </a:solidFill>
                <a:latin typeface="+mn-lt"/>
                <a:ea typeface="+mn-ea"/>
                <a:cs typeface="+mn-cs"/>
              </a:defRPr>
            </a:lvl4pPr>
            <a:lvl5pPr marL="1828660" algn="l" defTabSz="914330" rtl="0" eaLnBrk="1" latinLnBrk="0" hangingPunct="1">
              <a:defRPr sz="1800" kern="1200">
                <a:solidFill>
                  <a:schemeClr val="lt1"/>
                </a:solidFill>
                <a:latin typeface="+mn-lt"/>
                <a:ea typeface="+mn-ea"/>
                <a:cs typeface="+mn-cs"/>
              </a:defRPr>
            </a:lvl5pPr>
            <a:lvl6pPr marL="2285825" algn="l" defTabSz="914330" rtl="0" eaLnBrk="1" latinLnBrk="0" hangingPunct="1">
              <a:defRPr sz="1800" kern="1200">
                <a:solidFill>
                  <a:schemeClr val="lt1"/>
                </a:solidFill>
                <a:latin typeface="+mn-lt"/>
                <a:ea typeface="+mn-ea"/>
                <a:cs typeface="+mn-cs"/>
              </a:defRPr>
            </a:lvl6pPr>
            <a:lvl7pPr marL="2742990" algn="l" defTabSz="914330" rtl="0" eaLnBrk="1" latinLnBrk="0" hangingPunct="1">
              <a:defRPr sz="1800" kern="1200">
                <a:solidFill>
                  <a:schemeClr val="lt1"/>
                </a:solidFill>
                <a:latin typeface="+mn-lt"/>
                <a:ea typeface="+mn-ea"/>
                <a:cs typeface="+mn-cs"/>
              </a:defRPr>
            </a:lvl7pPr>
            <a:lvl8pPr marL="3200155" algn="l" defTabSz="914330" rtl="0" eaLnBrk="1" latinLnBrk="0" hangingPunct="1">
              <a:defRPr sz="1800" kern="1200">
                <a:solidFill>
                  <a:schemeClr val="lt1"/>
                </a:solidFill>
                <a:latin typeface="+mn-lt"/>
                <a:ea typeface="+mn-ea"/>
                <a:cs typeface="+mn-cs"/>
              </a:defRPr>
            </a:lvl8pPr>
            <a:lvl9pPr marL="3657320" algn="l" defTabSz="914330" rtl="0" eaLnBrk="1" latinLnBrk="0" hangingPunct="1">
              <a:defRPr sz="1800" kern="1200">
                <a:solidFill>
                  <a:schemeClr val="lt1"/>
                </a:solidFill>
                <a:latin typeface="+mn-lt"/>
                <a:ea typeface="+mn-ea"/>
                <a:cs typeface="+mn-cs"/>
              </a:defRPr>
            </a:lvl9pPr>
          </a:lstStyle>
          <a:p>
            <a:pPr algn="ctr"/>
            <a:r>
              <a:rPr lang="nl-NL" sz="1100" dirty="0"/>
              <a:t>Batavia engine</a:t>
            </a:r>
          </a:p>
        </p:txBody>
      </p:sp>
      <p:cxnSp>
        <p:nvCxnSpPr>
          <p:cNvPr id="72" name="Rechte verbindingslijn met pijl 71">
            <a:extLst>
              <a:ext uri="{FF2B5EF4-FFF2-40B4-BE49-F238E27FC236}">
                <a16:creationId xmlns:a16="http://schemas.microsoft.com/office/drawing/2014/main" id="{874A31C9-3784-4CF5-A5B1-BDB520A2A72D}"/>
              </a:ext>
            </a:extLst>
          </p:cNvPr>
          <p:cNvCxnSpPr>
            <a:cxnSpLocks/>
          </p:cNvCxnSpPr>
          <p:nvPr/>
        </p:nvCxnSpPr>
        <p:spPr>
          <a:xfrm flipV="1">
            <a:off x="6884014" y="3715384"/>
            <a:ext cx="0" cy="331716"/>
          </a:xfrm>
          <a:prstGeom prst="straightConnector1">
            <a:avLst/>
          </a:prstGeom>
          <a:ln w="1905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ep 20">
            <a:extLst>
              <a:ext uri="{FF2B5EF4-FFF2-40B4-BE49-F238E27FC236}">
                <a16:creationId xmlns:a16="http://schemas.microsoft.com/office/drawing/2014/main" id="{1F3E74CF-7AE9-46E0-83EC-96A0CFAF4E55}"/>
              </a:ext>
            </a:extLst>
          </p:cNvPr>
          <p:cNvGrpSpPr/>
          <p:nvPr/>
        </p:nvGrpSpPr>
        <p:grpSpPr>
          <a:xfrm>
            <a:off x="3776282" y="1522175"/>
            <a:ext cx="7795279" cy="4753507"/>
            <a:chOff x="3776282" y="1522175"/>
            <a:chExt cx="7795279" cy="4753507"/>
          </a:xfrm>
        </p:grpSpPr>
        <p:grpSp>
          <p:nvGrpSpPr>
            <p:cNvPr id="105" name="Groep 104">
              <a:extLst>
                <a:ext uri="{FF2B5EF4-FFF2-40B4-BE49-F238E27FC236}">
                  <a16:creationId xmlns:a16="http://schemas.microsoft.com/office/drawing/2014/main" id="{9D0FB9E2-8D87-4F9A-9A86-774209FDAF06}"/>
                </a:ext>
              </a:extLst>
            </p:cNvPr>
            <p:cNvGrpSpPr/>
            <p:nvPr/>
          </p:nvGrpSpPr>
          <p:grpSpPr>
            <a:xfrm>
              <a:off x="3865829" y="1522175"/>
              <a:ext cx="7705732" cy="4753507"/>
              <a:chOff x="3865829" y="1522175"/>
              <a:chExt cx="7705732" cy="4753507"/>
            </a:xfrm>
          </p:grpSpPr>
          <p:pic>
            <p:nvPicPr>
              <p:cNvPr id="1028" name="Picture 4" descr="Topicus - Impact met IT | IT-bedrijf in Deventer | software">
                <a:extLst>
                  <a:ext uri="{FF2B5EF4-FFF2-40B4-BE49-F238E27FC236}">
                    <a16:creationId xmlns:a16="http://schemas.microsoft.com/office/drawing/2014/main" id="{04AE07B3-1328-4519-BC8A-7D2F00AF0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829" y="1605106"/>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Topicus - Impact met IT | IT-bedrijf in Deventer | software">
                <a:extLst>
                  <a:ext uri="{FF2B5EF4-FFF2-40B4-BE49-F238E27FC236}">
                    <a16:creationId xmlns:a16="http://schemas.microsoft.com/office/drawing/2014/main" id="{3446A3F8-2C03-411A-93FF-D7A19845F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829" y="2486466"/>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Topicus - Impact met IT | IT-bedrijf in Deventer | software">
                <a:extLst>
                  <a:ext uri="{FF2B5EF4-FFF2-40B4-BE49-F238E27FC236}">
                    <a16:creationId xmlns:a16="http://schemas.microsoft.com/office/drawing/2014/main" id="{2A980367-8724-41BE-BFEA-C026FC3EE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829" y="3358199"/>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Topicus - Impact met IT | IT-bedrijf in Deventer | software">
                <a:extLst>
                  <a:ext uri="{FF2B5EF4-FFF2-40B4-BE49-F238E27FC236}">
                    <a16:creationId xmlns:a16="http://schemas.microsoft.com/office/drawing/2014/main" id="{2BE343DF-E42A-4FAE-BB59-86B9F9865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600" y="1522175"/>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Topicus - Impact met IT | IT-bedrijf in Deventer | software">
                <a:extLst>
                  <a:ext uri="{FF2B5EF4-FFF2-40B4-BE49-F238E27FC236}">
                    <a16:creationId xmlns:a16="http://schemas.microsoft.com/office/drawing/2014/main" id="{93AE889D-9E1A-49FD-93F9-36E4657FC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438" y="2883356"/>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Topicus - Impact met IT | IT-bedrijf in Deventer | software">
                <a:extLst>
                  <a:ext uri="{FF2B5EF4-FFF2-40B4-BE49-F238E27FC236}">
                    <a16:creationId xmlns:a16="http://schemas.microsoft.com/office/drawing/2014/main" id="{C4EC0B4B-FEB0-4EB3-B99A-D08185CC3A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0637" y="2962959"/>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Topicus - Impact met IT | IT-bedrijf in Deventer | software">
                <a:extLst>
                  <a:ext uri="{FF2B5EF4-FFF2-40B4-BE49-F238E27FC236}">
                    <a16:creationId xmlns:a16="http://schemas.microsoft.com/office/drawing/2014/main" id="{73FD417A-7BBC-4C69-A88A-D11708C07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90" y="4744928"/>
                <a:ext cx="860924" cy="2875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494280A-8209-4C1D-8F72-32733AC7D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8471" y="3961216"/>
                <a:ext cx="214488" cy="248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ello Machacas designed Ledger Leopard Identity and website">
                <a:extLst>
                  <a:ext uri="{FF2B5EF4-FFF2-40B4-BE49-F238E27FC236}">
                    <a16:creationId xmlns:a16="http://schemas.microsoft.com/office/drawing/2014/main" id="{982B0354-1BB6-41BF-85F0-315FBF412D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0584" y="5996329"/>
                <a:ext cx="377504" cy="279353"/>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Afbeelding 19">
              <a:extLst>
                <a:ext uri="{FF2B5EF4-FFF2-40B4-BE49-F238E27FC236}">
                  <a16:creationId xmlns:a16="http://schemas.microsoft.com/office/drawing/2014/main" id="{B62FC529-6445-4A9E-A268-B2879D195B00}"/>
                </a:ext>
              </a:extLst>
            </p:cNvPr>
            <p:cNvPicPr>
              <a:picLocks noChangeAspect="1"/>
            </p:cNvPicPr>
            <p:nvPr/>
          </p:nvPicPr>
          <p:blipFill>
            <a:blip r:embed="rId8"/>
            <a:stretch>
              <a:fillRect/>
            </a:stretch>
          </p:blipFill>
          <p:spPr>
            <a:xfrm>
              <a:off x="3776282" y="4290998"/>
              <a:ext cx="950749" cy="163410"/>
            </a:xfrm>
            <a:prstGeom prst="rect">
              <a:avLst/>
            </a:prstGeom>
          </p:spPr>
        </p:pic>
      </p:grpSp>
    </p:spTree>
    <p:extLst>
      <p:ext uri="{BB962C8B-B14F-4D97-AF65-F5344CB8AC3E}">
        <p14:creationId xmlns:p14="http://schemas.microsoft.com/office/powerpoint/2010/main" val="1532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9015C-1567-4A6E-B83C-D4B7BF4C1E79}"/>
              </a:ext>
            </a:extLst>
          </p:cNvPr>
          <p:cNvSpPr>
            <a:spLocks noGrp="1"/>
          </p:cNvSpPr>
          <p:nvPr>
            <p:ph type="title"/>
          </p:nvPr>
        </p:nvSpPr>
        <p:spPr/>
        <p:txBody>
          <a:bodyPr/>
          <a:lstStyle/>
          <a:p>
            <a:r>
              <a:rPr lang="en-GB" dirty="0"/>
              <a:t>Standard Business Reporting – Wat is het?</a:t>
            </a:r>
          </a:p>
        </p:txBody>
      </p:sp>
      <p:sp>
        <p:nvSpPr>
          <p:cNvPr id="26" name="Content Placeholder 25">
            <a:extLst>
              <a:ext uri="{FF2B5EF4-FFF2-40B4-BE49-F238E27FC236}">
                <a16:creationId xmlns:a16="http://schemas.microsoft.com/office/drawing/2014/main" id="{07ABC01E-E966-4258-8713-DB2BD2EBAF65}"/>
              </a:ext>
            </a:extLst>
          </p:cNvPr>
          <p:cNvSpPr>
            <a:spLocks noGrp="1"/>
          </p:cNvSpPr>
          <p:nvPr>
            <p:ph idx="1"/>
          </p:nvPr>
        </p:nvSpPr>
        <p:spPr>
          <a:xfrm>
            <a:off x="838200" y="4034914"/>
            <a:ext cx="8858122" cy="2973441"/>
          </a:xfrm>
        </p:spPr>
        <p:txBody>
          <a:bodyPr/>
          <a:lstStyle/>
          <a:p>
            <a:r>
              <a:rPr lang="nl-NL" sz="2400" dirty="0">
                <a:solidFill>
                  <a:srgbClr val="002060"/>
                </a:solidFill>
              </a:rPr>
              <a:t>SBR is een methode; XBRL is de belangrijke standaard</a:t>
            </a:r>
          </a:p>
          <a:p>
            <a:r>
              <a:rPr lang="nl-NL" sz="2400" dirty="0">
                <a:solidFill>
                  <a:srgbClr val="002060"/>
                </a:solidFill>
              </a:rPr>
              <a:t>XBRL wordt wereldwijd gebruikt voor (financiële) verantwoording (SEC, ESMA, IFRS, </a:t>
            </a:r>
            <a:r>
              <a:rPr lang="nl-NL" sz="2400" dirty="0" err="1">
                <a:solidFill>
                  <a:srgbClr val="002060"/>
                </a:solidFill>
              </a:rPr>
              <a:t>etc</a:t>
            </a:r>
            <a:r>
              <a:rPr lang="nl-NL" sz="2400" dirty="0">
                <a:solidFill>
                  <a:srgbClr val="002060"/>
                </a:solidFill>
              </a:rPr>
              <a:t>)</a:t>
            </a:r>
          </a:p>
          <a:p>
            <a:endParaRPr lang="en-GB" dirty="0"/>
          </a:p>
        </p:txBody>
      </p:sp>
      <p:pic>
        <p:nvPicPr>
          <p:cNvPr id="28" name="Picture 2" descr="See original image">
            <a:extLst>
              <a:ext uri="{FF2B5EF4-FFF2-40B4-BE49-F238E27FC236}">
                <a16:creationId xmlns:a16="http://schemas.microsoft.com/office/drawing/2014/main" id="{BC3D17EA-7614-444E-B484-3CBF3D8E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7276" y="4475003"/>
            <a:ext cx="1796524" cy="8639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CB08D072-6A1D-4C93-801B-8937C2F7D058}"/>
              </a:ext>
            </a:extLst>
          </p:cNvPr>
          <p:cNvGraphicFramePr/>
          <p:nvPr>
            <p:extLst>
              <p:ext uri="{D42A27DB-BD31-4B8C-83A1-F6EECF244321}">
                <p14:modId xmlns:p14="http://schemas.microsoft.com/office/powerpoint/2010/main" val="805170882"/>
              </p:ext>
            </p:extLst>
          </p:nvPr>
        </p:nvGraphicFramePr>
        <p:xfrm>
          <a:off x="910820" y="1557188"/>
          <a:ext cx="4667634" cy="223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4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5257-2815-4E01-800B-74AF52BCC3E9}"/>
              </a:ext>
            </a:extLst>
          </p:cNvPr>
          <p:cNvSpPr>
            <a:spLocks noGrp="1"/>
          </p:cNvSpPr>
          <p:nvPr>
            <p:ph type="title"/>
          </p:nvPr>
        </p:nvSpPr>
        <p:spPr/>
        <p:txBody>
          <a:bodyPr/>
          <a:lstStyle/>
          <a:p>
            <a:r>
              <a:rPr lang="nl-NL" dirty="0" err="1"/>
              <a:t>History</a:t>
            </a:r>
            <a:r>
              <a:rPr lang="nl-NL" dirty="0"/>
              <a:t> XBRL &amp; SBR</a:t>
            </a:r>
          </a:p>
        </p:txBody>
      </p:sp>
      <p:sp>
        <p:nvSpPr>
          <p:cNvPr id="3" name="Content Placeholder 2">
            <a:extLst>
              <a:ext uri="{FF2B5EF4-FFF2-40B4-BE49-F238E27FC236}">
                <a16:creationId xmlns:a16="http://schemas.microsoft.com/office/drawing/2014/main" id="{C5B23B3A-71C6-4578-98FE-2358879522A7}"/>
              </a:ext>
            </a:extLst>
          </p:cNvPr>
          <p:cNvSpPr>
            <a:spLocks noGrp="1"/>
          </p:cNvSpPr>
          <p:nvPr>
            <p:ph idx="1"/>
          </p:nvPr>
        </p:nvSpPr>
        <p:spPr>
          <a:xfrm>
            <a:off x="838200" y="1835457"/>
            <a:ext cx="10982498" cy="4351338"/>
          </a:xfrm>
        </p:spPr>
        <p:txBody>
          <a:bodyPr>
            <a:normAutofit/>
          </a:bodyPr>
          <a:lstStyle/>
          <a:p>
            <a:r>
              <a:rPr lang="nl-NL" sz="2400" dirty="0">
                <a:solidFill>
                  <a:srgbClr val="002060"/>
                </a:solidFill>
              </a:rPr>
              <a:t>1998: first </a:t>
            </a:r>
            <a:r>
              <a:rPr lang="nl-NL" sz="2400" dirty="0" err="1">
                <a:solidFill>
                  <a:srgbClr val="002060"/>
                </a:solidFill>
              </a:rPr>
              <a:t>version</a:t>
            </a:r>
            <a:r>
              <a:rPr lang="nl-NL" sz="2400" dirty="0">
                <a:solidFill>
                  <a:srgbClr val="002060"/>
                </a:solidFill>
              </a:rPr>
              <a:t> XML </a:t>
            </a:r>
            <a:r>
              <a:rPr lang="nl-NL" sz="2400" dirty="0" err="1">
                <a:solidFill>
                  <a:srgbClr val="002060"/>
                </a:solidFill>
              </a:rPr>
              <a:t>published</a:t>
            </a:r>
            <a:r>
              <a:rPr lang="nl-NL" sz="2400" dirty="0">
                <a:solidFill>
                  <a:srgbClr val="002060"/>
                </a:solidFill>
              </a:rPr>
              <a:t>, building on SGML, </a:t>
            </a:r>
            <a:r>
              <a:rPr lang="nl-NL" sz="2400" dirty="0" err="1">
                <a:solidFill>
                  <a:srgbClr val="002060"/>
                </a:solidFill>
              </a:rPr>
              <a:t>inspired</a:t>
            </a:r>
            <a:r>
              <a:rPr lang="nl-NL" sz="2400" dirty="0">
                <a:solidFill>
                  <a:srgbClr val="002060"/>
                </a:solidFill>
              </a:rPr>
              <a:t> </a:t>
            </a:r>
            <a:r>
              <a:rPr lang="nl-NL" sz="2400" dirty="0" err="1">
                <a:solidFill>
                  <a:srgbClr val="002060"/>
                </a:solidFill>
              </a:rPr>
              <a:t>by</a:t>
            </a:r>
            <a:r>
              <a:rPr lang="nl-NL" sz="2400" dirty="0">
                <a:solidFill>
                  <a:srgbClr val="002060"/>
                </a:solidFill>
              </a:rPr>
              <a:t> HTML</a:t>
            </a:r>
          </a:p>
          <a:p>
            <a:r>
              <a:rPr lang="nl-NL" sz="2400" dirty="0">
                <a:solidFill>
                  <a:srgbClr val="002060"/>
                </a:solidFill>
              </a:rPr>
              <a:t>1998: accountant Charlie Hoffman starts development of XBRL</a:t>
            </a:r>
            <a:br>
              <a:rPr lang="nl-NL" sz="2400" dirty="0">
                <a:solidFill>
                  <a:srgbClr val="002060"/>
                </a:solidFill>
              </a:rPr>
            </a:br>
            <a:r>
              <a:rPr lang="nl-NL" sz="2400" dirty="0">
                <a:solidFill>
                  <a:srgbClr val="002060"/>
                </a:solidFill>
              </a:rPr>
              <a:t>(</a:t>
            </a:r>
            <a:r>
              <a:rPr lang="nl-NL" sz="2400" dirty="0" err="1">
                <a:solidFill>
                  <a:srgbClr val="002060"/>
                </a:solidFill>
              </a:rPr>
              <a:t>initially</a:t>
            </a:r>
            <a:r>
              <a:rPr lang="nl-NL" sz="2400" dirty="0">
                <a:solidFill>
                  <a:srgbClr val="002060"/>
                </a:solidFill>
              </a:rPr>
              <a:t> </a:t>
            </a:r>
            <a:r>
              <a:rPr lang="nl-NL" sz="2400" dirty="0" err="1">
                <a:solidFill>
                  <a:srgbClr val="002060"/>
                </a:solidFill>
              </a:rPr>
              <a:t>called</a:t>
            </a:r>
            <a:r>
              <a:rPr lang="nl-NL" sz="2400" dirty="0">
                <a:solidFill>
                  <a:srgbClr val="002060"/>
                </a:solidFill>
              </a:rPr>
              <a:t> XFRML :-)</a:t>
            </a:r>
          </a:p>
          <a:p>
            <a:r>
              <a:rPr lang="nl-NL" sz="2400" dirty="0">
                <a:solidFill>
                  <a:srgbClr val="002060"/>
                </a:solidFill>
              </a:rPr>
              <a:t>Support </a:t>
            </a:r>
            <a:r>
              <a:rPr lang="nl-NL" sz="2400" dirty="0" err="1">
                <a:solidFill>
                  <a:srgbClr val="002060"/>
                </a:solidFill>
              </a:rPr>
              <a:t>by</a:t>
            </a:r>
            <a:r>
              <a:rPr lang="nl-NL" sz="2400" dirty="0">
                <a:solidFill>
                  <a:srgbClr val="002060"/>
                </a:solidFill>
              </a:rPr>
              <a:t> </a:t>
            </a:r>
            <a:r>
              <a:rPr lang="nl-NL" sz="2400" dirty="0" err="1">
                <a:solidFill>
                  <a:srgbClr val="002060"/>
                </a:solidFill>
              </a:rPr>
              <a:t>accountants,AICPA</a:t>
            </a:r>
            <a:r>
              <a:rPr lang="nl-NL" sz="2400" dirty="0">
                <a:solidFill>
                  <a:srgbClr val="002060"/>
                </a:solidFill>
              </a:rPr>
              <a:t>, SEC</a:t>
            </a:r>
          </a:p>
          <a:p>
            <a:r>
              <a:rPr lang="en-US" sz="2400" dirty="0">
                <a:solidFill>
                  <a:srgbClr val="002060"/>
                </a:solidFill>
              </a:rPr>
              <a:t>End 20th century: relatively high administrative burden in NL (compared to OECD countries)</a:t>
            </a:r>
          </a:p>
          <a:p>
            <a:r>
              <a:rPr lang="en-US" sz="2400" dirty="0">
                <a:solidFill>
                  <a:srgbClr val="002060"/>
                </a:solidFill>
              </a:rPr>
              <a:t>Beginning 21st century: start of program to reduce administrative burden. Target: 1.5 bn euro per year</a:t>
            </a:r>
          </a:p>
          <a:p>
            <a:r>
              <a:rPr lang="en-US" sz="2400" dirty="0">
                <a:solidFill>
                  <a:srgbClr val="002060"/>
                </a:solidFill>
              </a:rPr>
              <a:t>Of which 25% by ICT</a:t>
            </a:r>
          </a:p>
          <a:p>
            <a:endParaRPr lang="nl-NL" sz="2400" dirty="0">
              <a:solidFill>
                <a:srgbClr val="002060"/>
              </a:solidFill>
            </a:endParaRPr>
          </a:p>
        </p:txBody>
      </p:sp>
      <p:sp>
        <p:nvSpPr>
          <p:cNvPr id="5" name="Rectangle 4">
            <a:extLst>
              <a:ext uri="{FF2B5EF4-FFF2-40B4-BE49-F238E27FC236}">
                <a16:creationId xmlns:a16="http://schemas.microsoft.com/office/drawing/2014/main" id="{B3408133-879D-4747-A4E6-602D52E3020F}"/>
              </a:ext>
            </a:extLst>
          </p:cNvPr>
          <p:cNvSpPr/>
          <p:nvPr/>
        </p:nvSpPr>
        <p:spPr>
          <a:xfrm>
            <a:off x="4778433" y="5328822"/>
            <a:ext cx="7886700" cy="276999"/>
          </a:xfrm>
          <a:prstGeom prst="rect">
            <a:avLst/>
          </a:prstGeom>
        </p:spPr>
        <p:txBody>
          <a:bodyPr wrap="square">
            <a:spAutoFit/>
          </a:bodyPr>
          <a:lstStyle/>
          <a:p>
            <a:r>
              <a:rPr lang="en-GB" sz="1200" dirty="0"/>
              <a:t>Read further </a:t>
            </a:r>
            <a:r>
              <a:rPr lang="en-GB" sz="1200" dirty="0">
                <a:hlinkClick r:id="rId2"/>
              </a:rPr>
              <a:t>https://www.aicpa.org/interestareas/frc/accountingfinancialreporting.html</a:t>
            </a:r>
            <a:endParaRPr lang="en-GB" sz="1200" dirty="0"/>
          </a:p>
        </p:txBody>
      </p:sp>
      <p:pic>
        <p:nvPicPr>
          <p:cNvPr id="1026" name="Picture 2" descr="Image result for charlie hoffman xbrl">
            <a:extLst>
              <a:ext uri="{FF2B5EF4-FFF2-40B4-BE49-F238E27FC236}">
                <a16:creationId xmlns:a16="http://schemas.microsoft.com/office/drawing/2014/main" id="{586A8A9E-72F9-4123-8621-DFFBBABBF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0"/>
            <a:ext cx="1371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3">
            <a:extLst>
              <a:ext uri="{FF2B5EF4-FFF2-40B4-BE49-F238E27FC236}">
                <a16:creationId xmlns:a16="http://schemas.microsoft.com/office/drawing/2014/main" id="{4F7D2F9F-404A-477C-8058-7603FF93BBEF}"/>
              </a:ext>
            </a:extLst>
          </p:cNvPr>
          <p:cNvSpPr/>
          <p:nvPr/>
        </p:nvSpPr>
        <p:spPr>
          <a:xfrm>
            <a:off x="5604957" y="55542"/>
            <a:ext cx="3638796" cy="1770083"/>
          </a:xfrm>
          <a:prstGeom prst="irregularSeal2">
            <a:avLst/>
          </a:prstGeom>
          <a:solidFill>
            <a:srgbClr val="5B9BD5">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Question: </a:t>
            </a:r>
            <a:r>
              <a:rPr lang="nl-NL" sz="1600" dirty="0" err="1"/>
              <a:t>how</a:t>
            </a:r>
            <a:r>
              <a:rPr lang="nl-NL" sz="1600" dirty="0"/>
              <a:t> </a:t>
            </a:r>
            <a:r>
              <a:rPr lang="nl-NL" sz="1600" dirty="0" err="1"/>
              <a:t>to</a:t>
            </a:r>
            <a:r>
              <a:rPr lang="nl-NL" sz="1600" dirty="0"/>
              <a:t> do business </a:t>
            </a:r>
            <a:r>
              <a:rPr lang="nl-NL" sz="1600" dirty="0" err="1"/>
              <a:t>and</a:t>
            </a:r>
            <a:r>
              <a:rPr lang="nl-NL" sz="1600" dirty="0"/>
              <a:t> save 1.5 </a:t>
            </a:r>
            <a:r>
              <a:rPr lang="nl-NL" sz="1600" dirty="0" err="1"/>
              <a:t>bn</a:t>
            </a:r>
            <a:r>
              <a:rPr lang="nl-NL" sz="1600" dirty="0"/>
              <a:t> euro/</a:t>
            </a:r>
            <a:r>
              <a:rPr lang="nl-NL" sz="1600" dirty="0" err="1"/>
              <a:t>year</a:t>
            </a:r>
            <a:r>
              <a:rPr lang="nl-NL" sz="1600" dirty="0"/>
              <a:t>?</a:t>
            </a:r>
          </a:p>
        </p:txBody>
      </p:sp>
    </p:spTree>
    <p:extLst>
      <p:ext uri="{BB962C8B-B14F-4D97-AF65-F5344CB8AC3E}">
        <p14:creationId xmlns:p14="http://schemas.microsoft.com/office/powerpoint/2010/main" val="3502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5257-2815-4E01-800B-74AF52BCC3E9}"/>
              </a:ext>
            </a:extLst>
          </p:cNvPr>
          <p:cNvSpPr>
            <a:spLocks noGrp="1"/>
          </p:cNvSpPr>
          <p:nvPr>
            <p:ph type="title"/>
          </p:nvPr>
        </p:nvSpPr>
        <p:spPr/>
        <p:txBody>
          <a:bodyPr/>
          <a:lstStyle/>
          <a:p>
            <a:r>
              <a:rPr lang="nl-NL" dirty="0" err="1"/>
              <a:t>History</a:t>
            </a:r>
            <a:r>
              <a:rPr lang="nl-NL" dirty="0"/>
              <a:t> XBRL &amp; SBR</a:t>
            </a:r>
          </a:p>
        </p:txBody>
      </p:sp>
      <p:sp>
        <p:nvSpPr>
          <p:cNvPr id="3" name="Content Placeholder 2">
            <a:extLst>
              <a:ext uri="{FF2B5EF4-FFF2-40B4-BE49-F238E27FC236}">
                <a16:creationId xmlns:a16="http://schemas.microsoft.com/office/drawing/2014/main" id="{C5B23B3A-71C6-4578-98FE-2358879522A7}"/>
              </a:ext>
            </a:extLst>
          </p:cNvPr>
          <p:cNvSpPr>
            <a:spLocks noGrp="1"/>
          </p:cNvSpPr>
          <p:nvPr>
            <p:ph idx="1"/>
          </p:nvPr>
        </p:nvSpPr>
        <p:spPr>
          <a:xfrm>
            <a:off x="838200" y="1825625"/>
            <a:ext cx="10515600" cy="3405136"/>
          </a:xfrm>
        </p:spPr>
        <p:txBody>
          <a:bodyPr>
            <a:normAutofit/>
          </a:bodyPr>
          <a:lstStyle/>
          <a:p>
            <a:r>
              <a:rPr lang="en-US" sz="2400" dirty="0">
                <a:solidFill>
                  <a:srgbClr val="002060"/>
                </a:solidFill>
              </a:rPr>
              <a:t>2004: XBRL for waterboards (IV3)</a:t>
            </a:r>
          </a:p>
          <a:p>
            <a:r>
              <a:rPr lang="en-US" sz="2400" dirty="0">
                <a:solidFill>
                  <a:srgbClr val="002060"/>
                </a:solidFill>
              </a:rPr>
              <a:t>2004: Dutch Taxonomy Project (NTP) started; XBRL as tool for reduction of administrative burden</a:t>
            </a:r>
          </a:p>
          <a:p>
            <a:r>
              <a:rPr lang="en-US" sz="2400" dirty="0">
                <a:solidFill>
                  <a:srgbClr val="002060"/>
                </a:solidFill>
              </a:rPr>
              <a:t>Too(?) much focus on technology, hardly any implementation (no mandates to use XBRL)</a:t>
            </a:r>
          </a:p>
          <a:p>
            <a:r>
              <a:rPr lang="en-US" sz="2400" dirty="0">
                <a:solidFill>
                  <a:srgbClr val="002060"/>
                </a:solidFill>
              </a:rPr>
              <a:t>2008: reset as Standard Business Reporting (Dutch methodology, Australian name)</a:t>
            </a:r>
          </a:p>
          <a:p>
            <a:r>
              <a:rPr lang="en-US" sz="2400" dirty="0">
                <a:solidFill>
                  <a:srgbClr val="002060"/>
                </a:solidFill>
              </a:rPr>
              <a:t>2013: acceleration because of </a:t>
            </a:r>
            <a:r>
              <a:rPr lang="en-US" sz="2400" dirty="0" err="1">
                <a:solidFill>
                  <a:srgbClr val="002060"/>
                </a:solidFill>
              </a:rPr>
              <a:t>Belastingdienst</a:t>
            </a:r>
            <a:r>
              <a:rPr lang="en-US" sz="2400" dirty="0">
                <a:solidFill>
                  <a:srgbClr val="002060"/>
                </a:solidFill>
              </a:rPr>
              <a:t> mandate</a:t>
            </a:r>
          </a:p>
          <a:p>
            <a:endParaRPr lang="en-US" sz="2400" dirty="0">
              <a:solidFill>
                <a:srgbClr val="002060"/>
              </a:solidFill>
            </a:endParaRPr>
          </a:p>
        </p:txBody>
      </p:sp>
      <p:sp>
        <p:nvSpPr>
          <p:cNvPr id="6" name="Rectangle: Rounded Corners 5">
            <a:extLst>
              <a:ext uri="{FF2B5EF4-FFF2-40B4-BE49-F238E27FC236}">
                <a16:creationId xmlns:a16="http://schemas.microsoft.com/office/drawing/2014/main" id="{4838A92B-A6F9-4837-BCEE-0302FA395F94}"/>
              </a:ext>
            </a:extLst>
          </p:cNvPr>
          <p:cNvSpPr/>
          <p:nvPr/>
        </p:nvSpPr>
        <p:spPr>
          <a:xfrm>
            <a:off x="6657605" y="0"/>
            <a:ext cx="5534395" cy="1808018"/>
          </a:xfrm>
          <a:prstGeom prst="roundRect">
            <a:avLst/>
          </a:prstGeom>
          <a:solidFill>
            <a:srgbClr val="5B9BD5">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u="sng" dirty="0" err="1"/>
              <a:t>Meanwhile</a:t>
            </a:r>
            <a:endParaRPr lang="nl-NL" sz="2400" u="sng" dirty="0"/>
          </a:p>
          <a:p>
            <a:r>
              <a:rPr lang="nl-NL" sz="2400" dirty="0"/>
              <a:t>2001: XBRL </a:t>
            </a:r>
            <a:r>
              <a:rPr lang="nl-NL" sz="2400" dirty="0" err="1"/>
              <a:t>jurisdictions</a:t>
            </a:r>
            <a:r>
              <a:rPr lang="nl-NL" sz="2400" dirty="0"/>
              <a:t> </a:t>
            </a:r>
            <a:r>
              <a:rPr lang="nl-NL" sz="2400" dirty="0" err="1"/>
              <a:t>founded</a:t>
            </a:r>
            <a:endParaRPr lang="nl-NL" sz="2400" dirty="0"/>
          </a:p>
          <a:p>
            <a:r>
              <a:rPr lang="nl-NL" sz="2400" dirty="0"/>
              <a:t>2005: US FDIC project</a:t>
            </a:r>
          </a:p>
          <a:p>
            <a:r>
              <a:rPr lang="nl-NL" sz="2400" dirty="0"/>
              <a:t>2007: EBA XBRL project (‘</a:t>
            </a:r>
            <a:r>
              <a:rPr lang="nl-NL" sz="2400" dirty="0" err="1"/>
              <a:t>Basel</a:t>
            </a:r>
            <a:r>
              <a:rPr lang="nl-NL" sz="2400" dirty="0"/>
              <a:t>’)</a:t>
            </a:r>
          </a:p>
          <a:p>
            <a:r>
              <a:rPr lang="nl-NL" sz="2400" dirty="0"/>
              <a:t>2008: US SEC starts </a:t>
            </a:r>
            <a:r>
              <a:rPr lang="nl-NL" sz="2400" dirty="0" err="1"/>
              <a:t>with</a:t>
            </a:r>
            <a:r>
              <a:rPr lang="nl-NL" sz="2400" dirty="0"/>
              <a:t> XBRL</a:t>
            </a:r>
          </a:p>
        </p:txBody>
      </p:sp>
    </p:spTree>
    <p:extLst>
      <p:ext uri="{BB962C8B-B14F-4D97-AF65-F5344CB8AC3E}">
        <p14:creationId xmlns:p14="http://schemas.microsoft.com/office/powerpoint/2010/main" val="16911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a:bodyPr>
          <a:lstStyle/>
          <a:p>
            <a:r>
              <a:rPr lang="en-GB" altLang="nl-NL" dirty="0" err="1"/>
              <a:t>Tijdslijn</a:t>
            </a:r>
            <a:r>
              <a:rPr lang="en-GB" altLang="nl-NL" dirty="0"/>
              <a:t> SBR</a:t>
            </a:r>
            <a:endParaRPr lang="nl-NL" altLang="nl-NL" dirty="0"/>
          </a:p>
        </p:txBody>
      </p:sp>
      <p:cxnSp>
        <p:nvCxnSpPr>
          <p:cNvPr id="288" name="Straight Arrow Connector 287"/>
          <p:cNvCxnSpPr>
            <a:cxnSpLocks/>
          </p:cNvCxnSpPr>
          <p:nvPr/>
        </p:nvCxnSpPr>
        <p:spPr bwMode="gray">
          <a:xfrm>
            <a:off x="2495816" y="3315791"/>
            <a:ext cx="834355" cy="150362"/>
          </a:xfrm>
          <a:prstGeom prst="straightConnector1">
            <a:avLst/>
          </a:prstGeom>
          <a:noFill/>
          <a:ln w="19050" cap="flat" cmpd="sng" algn="ctr">
            <a:solidFill>
              <a:srgbClr val="4388D6"/>
            </a:solidFill>
            <a:prstDash val="solid"/>
            <a:tailEnd type="none" w="sm" len="sm"/>
          </a:ln>
          <a:effectLst/>
        </p:spPr>
      </p:cxnSp>
      <p:cxnSp>
        <p:nvCxnSpPr>
          <p:cNvPr id="289" name="Straight Arrow Connector 288"/>
          <p:cNvCxnSpPr/>
          <p:nvPr/>
        </p:nvCxnSpPr>
        <p:spPr bwMode="gray">
          <a:xfrm>
            <a:off x="1669821" y="3257889"/>
            <a:ext cx="0" cy="657225"/>
          </a:xfrm>
          <a:prstGeom prst="straightConnector1">
            <a:avLst/>
          </a:prstGeom>
          <a:noFill/>
          <a:ln w="19050" cap="flat" cmpd="sng" algn="ctr">
            <a:solidFill>
              <a:srgbClr val="4388D6"/>
            </a:solidFill>
            <a:prstDash val="solid"/>
            <a:tailEnd type="none" w="sm" len="sm"/>
          </a:ln>
          <a:effectLst/>
        </p:spPr>
      </p:cxnSp>
      <p:cxnSp>
        <p:nvCxnSpPr>
          <p:cNvPr id="290" name="Straight Arrow Connector 289"/>
          <p:cNvCxnSpPr/>
          <p:nvPr/>
        </p:nvCxnSpPr>
        <p:spPr bwMode="gray">
          <a:xfrm>
            <a:off x="5524271" y="3257889"/>
            <a:ext cx="0" cy="504825"/>
          </a:xfrm>
          <a:prstGeom prst="straightConnector1">
            <a:avLst/>
          </a:prstGeom>
          <a:noFill/>
          <a:ln w="19050" cap="flat" cmpd="sng" algn="ctr">
            <a:solidFill>
              <a:srgbClr val="4388D6"/>
            </a:solidFill>
            <a:prstDash val="solid"/>
            <a:tailEnd type="none" w="sm" len="sm"/>
          </a:ln>
          <a:effectLst/>
        </p:spPr>
      </p:cxnSp>
      <p:sp>
        <p:nvSpPr>
          <p:cNvPr id="291" name="AutoShape 3"/>
          <p:cNvSpPr>
            <a:spLocks noChangeArrowheads="1"/>
          </p:cNvSpPr>
          <p:nvPr>
            <p:custDataLst>
              <p:tags r:id="rId1"/>
            </p:custDataLst>
          </p:nvPr>
        </p:nvSpPr>
        <p:spPr bwMode="gray">
          <a:xfrm>
            <a:off x="1579334" y="2718139"/>
            <a:ext cx="10197402" cy="504825"/>
          </a:xfrm>
          <a:prstGeom prst="homePlate">
            <a:avLst>
              <a:gd name="adj" fmla="val 50000"/>
            </a:avLst>
          </a:prstGeom>
          <a:solidFill>
            <a:srgbClr val="4CB8D0"/>
          </a:solidFill>
          <a:ln w="9525" cap="flat" cmpd="sng" algn="ctr">
            <a:solidFill>
              <a:schemeClr val="accent1">
                <a:lumMod val="50000"/>
              </a:schemeClr>
            </a:solidFill>
            <a:prstDash val="solid"/>
            <a:headEnd/>
            <a:tailEnd/>
          </a:ln>
          <a:effectLst>
            <a:outerShdw blurRad="40000" dist="23000" dir="5400000" rotWithShape="0">
              <a:srgbClr val="000000">
                <a:alpha val="35000"/>
              </a:srgbClr>
            </a:outerShdw>
          </a:effectLst>
        </p:spPr>
        <p:txBody>
          <a:bodyPr lIns="35994" tIns="35994" rIns="35994" bIns="35994" anchor="ctr" anchorCtr="1"/>
          <a:lstStyle/>
          <a:p>
            <a:pPr defTabSz="914404" eaLnBrk="0" fontAlgn="base" hangingPunct="0">
              <a:spcBef>
                <a:spcPct val="0"/>
              </a:spcBef>
              <a:spcAft>
                <a:spcPct val="0"/>
              </a:spcAft>
              <a:tabLst>
                <a:tab pos="1439634" algn="ctr"/>
                <a:tab pos="2879268" algn="ctr"/>
                <a:tab pos="4318902" algn="ctr"/>
                <a:tab pos="5758536" algn="ctr"/>
                <a:tab pos="7198170" algn="r"/>
              </a:tabLst>
              <a:defRPr/>
            </a:pPr>
            <a:r>
              <a:rPr lang="en-US" altLang="ja-JP" sz="1400" b="1" kern="0">
                <a:solidFill>
                  <a:srgbClr val="FFFFFF"/>
                </a:solidFill>
                <a:latin typeface="Arial"/>
                <a:ea typeface="ＭＳ Ｐゴシック" panose="020B0600070205080204" pitchFamily="34" charset="-128"/>
              </a:rPr>
              <a:t>	</a:t>
            </a:r>
          </a:p>
        </p:txBody>
      </p:sp>
      <p:sp>
        <p:nvSpPr>
          <p:cNvPr id="292" name="TextBox 33"/>
          <p:cNvSpPr txBox="1">
            <a:spLocks noChangeArrowheads="1"/>
          </p:cNvSpPr>
          <p:nvPr>
            <p:custDataLst>
              <p:tags r:id="rId2"/>
            </p:custDataLst>
          </p:nvPr>
        </p:nvSpPr>
        <p:spPr bwMode="gray">
          <a:xfrm>
            <a:off x="1831746" y="2808626"/>
            <a:ext cx="611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dirty="0">
                <a:solidFill>
                  <a:schemeClr val="bg1"/>
                </a:solidFill>
                <a:ea typeface="ＭＳ Ｐゴシック" panose="020B0600070205080204" pitchFamily="34" charset="-128"/>
              </a:rPr>
              <a:t>2009</a:t>
            </a:r>
          </a:p>
        </p:txBody>
      </p:sp>
      <p:sp>
        <p:nvSpPr>
          <p:cNvPr id="293" name="TextBox 31"/>
          <p:cNvSpPr txBox="1">
            <a:spLocks noChangeArrowheads="1"/>
          </p:cNvSpPr>
          <p:nvPr>
            <p:custDataLst>
              <p:tags r:id="rId3"/>
            </p:custDataLst>
          </p:nvPr>
        </p:nvSpPr>
        <p:spPr bwMode="gray">
          <a:xfrm>
            <a:off x="2731860" y="2808626"/>
            <a:ext cx="612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2010</a:t>
            </a:r>
          </a:p>
        </p:txBody>
      </p:sp>
      <p:sp>
        <p:nvSpPr>
          <p:cNvPr id="294" name="TextBox 30"/>
          <p:cNvSpPr txBox="1">
            <a:spLocks noChangeArrowheads="1"/>
          </p:cNvSpPr>
          <p:nvPr>
            <p:custDataLst>
              <p:tags r:id="rId4"/>
            </p:custDataLst>
          </p:nvPr>
        </p:nvSpPr>
        <p:spPr bwMode="gray">
          <a:xfrm>
            <a:off x="3668484" y="2808626"/>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2011</a:t>
            </a:r>
          </a:p>
        </p:txBody>
      </p:sp>
      <p:sp>
        <p:nvSpPr>
          <p:cNvPr id="295" name="TextBox 35"/>
          <p:cNvSpPr txBox="1">
            <a:spLocks noChangeArrowheads="1"/>
          </p:cNvSpPr>
          <p:nvPr>
            <p:custDataLst>
              <p:tags r:id="rId5"/>
            </p:custDataLst>
          </p:nvPr>
        </p:nvSpPr>
        <p:spPr bwMode="gray">
          <a:xfrm>
            <a:off x="4603522" y="2808626"/>
            <a:ext cx="612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2012</a:t>
            </a:r>
          </a:p>
        </p:txBody>
      </p:sp>
      <p:cxnSp>
        <p:nvCxnSpPr>
          <p:cNvPr id="296" name="Straight Connector 295"/>
          <p:cNvCxnSpPr/>
          <p:nvPr/>
        </p:nvCxnSpPr>
        <p:spPr bwMode="gray">
          <a:xfrm>
            <a:off x="2561996" y="2862601"/>
            <a:ext cx="0" cy="215900"/>
          </a:xfrm>
          <a:prstGeom prst="line">
            <a:avLst/>
          </a:prstGeom>
          <a:noFill/>
          <a:ln w="9525" cap="flat" cmpd="sng" algn="ctr">
            <a:solidFill>
              <a:schemeClr val="bg1"/>
            </a:solidFill>
            <a:prstDash val="solid"/>
          </a:ln>
          <a:effectLst/>
        </p:spPr>
      </p:cxnSp>
      <p:cxnSp>
        <p:nvCxnSpPr>
          <p:cNvPr id="297" name="Straight Connector 296"/>
          <p:cNvCxnSpPr/>
          <p:nvPr/>
        </p:nvCxnSpPr>
        <p:spPr bwMode="gray">
          <a:xfrm>
            <a:off x="3487509" y="2862601"/>
            <a:ext cx="0" cy="215900"/>
          </a:xfrm>
          <a:prstGeom prst="line">
            <a:avLst/>
          </a:prstGeom>
          <a:noFill/>
          <a:ln w="9525" cap="flat" cmpd="sng" algn="ctr">
            <a:solidFill>
              <a:schemeClr val="bg1"/>
            </a:solidFill>
            <a:prstDash val="solid"/>
          </a:ln>
          <a:effectLst/>
        </p:spPr>
      </p:cxnSp>
      <p:cxnSp>
        <p:nvCxnSpPr>
          <p:cNvPr id="298" name="Straight Connector 297"/>
          <p:cNvCxnSpPr/>
          <p:nvPr/>
        </p:nvCxnSpPr>
        <p:spPr bwMode="gray">
          <a:xfrm>
            <a:off x="4424134" y="2862601"/>
            <a:ext cx="0" cy="215900"/>
          </a:xfrm>
          <a:prstGeom prst="line">
            <a:avLst/>
          </a:prstGeom>
          <a:noFill/>
          <a:ln w="9525" cap="flat" cmpd="sng" algn="ctr">
            <a:solidFill>
              <a:schemeClr val="bg1"/>
            </a:solidFill>
            <a:prstDash val="solid"/>
          </a:ln>
          <a:effectLst/>
        </p:spPr>
      </p:cxnSp>
      <p:sp>
        <p:nvSpPr>
          <p:cNvPr id="299" name="TextBox 36"/>
          <p:cNvSpPr txBox="1">
            <a:spLocks noChangeArrowheads="1"/>
          </p:cNvSpPr>
          <p:nvPr>
            <p:custDataLst>
              <p:tags r:id="rId6"/>
            </p:custDataLst>
          </p:nvPr>
        </p:nvSpPr>
        <p:spPr bwMode="gray">
          <a:xfrm>
            <a:off x="5576660" y="2808626"/>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2013</a:t>
            </a:r>
          </a:p>
        </p:txBody>
      </p:sp>
      <p:sp>
        <p:nvSpPr>
          <p:cNvPr id="300" name="TextBox 2"/>
          <p:cNvSpPr txBox="1">
            <a:spLocks noChangeArrowheads="1"/>
          </p:cNvSpPr>
          <p:nvPr>
            <p:custDataLst>
              <p:tags r:id="rId7"/>
            </p:custDataLst>
          </p:nvPr>
        </p:nvSpPr>
        <p:spPr bwMode="gray">
          <a:xfrm>
            <a:off x="6511697" y="2808626"/>
            <a:ext cx="612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2014</a:t>
            </a:r>
          </a:p>
        </p:txBody>
      </p:sp>
      <p:sp>
        <p:nvSpPr>
          <p:cNvPr id="301" name="TextBox 2"/>
          <p:cNvSpPr txBox="1">
            <a:spLocks noChangeArrowheads="1"/>
          </p:cNvSpPr>
          <p:nvPr>
            <p:custDataLst>
              <p:tags r:id="rId8"/>
            </p:custDataLst>
          </p:nvPr>
        </p:nvSpPr>
        <p:spPr bwMode="gray">
          <a:xfrm>
            <a:off x="7411810" y="2808626"/>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2015</a:t>
            </a:r>
          </a:p>
        </p:txBody>
      </p:sp>
      <p:cxnSp>
        <p:nvCxnSpPr>
          <p:cNvPr id="302" name="Straight Connector 301"/>
          <p:cNvCxnSpPr/>
          <p:nvPr/>
        </p:nvCxnSpPr>
        <p:spPr bwMode="gray">
          <a:xfrm>
            <a:off x="6332309" y="2862601"/>
            <a:ext cx="0" cy="215900"/>
          </a:xfrm>
          <a:prstGeom prst="line">
            <a:avLst/>
          </a:prstGeom>
          <a:noFill/>
          <a:ln w="12700" cap="flat" cmpd="sng" algn="ctr">
            <a:solidFill>
              <a:schemeClr val="bg1"/>
            </a:solidFill>
            <a:prstDash val="solid"/>
          </a:ln>
          <a:effectLst/>
        </p:spPr>
      </p:cxnSp>
      <p:cxnSp>
        <p:nvCxnSpPr>
          <p:cNvPr id="303" name="Straight Connector 302"/>
          <p:cNvCxnSpPr/>
          <p:nvPr/>
        </p:nvCxnSpPr>
        <p:spPr bwMode="gray">
          <a:xfrm>
            <a:off x="7232421" y="2862601"/>
            <a:ext cx="0" cy="215900"/>
          </a:xfrm>
          <a:prstGeom prst="line">
            <a:avLst/>
          </a:prstGeom>
          <a:noFill/>
          <a:ln w="12700" cap="flat" cmpd="sng" algn="ctr">
            <a:solidFill>
              <a:schemeClr val="bg1"/>
            </a:solidFill>
            <a:prstDash val="solid"/>
          </a:ln>
          <a:effectLst/>
        </p:spPr>
      </p:cxnSp>
      <p:cxnSp>
        <p:nvCxnSpPr>
          <p:cNvPr id="304" name="Straight Arrow Connector 303"/>
          <p:cNvCxnSpPr>
            <a:cxnSpLocks/>
            <a:endCxn id="306" idx="3"/>
          </p:cNvCxnSpPr>
          <p:nvPr/>
        </p:nvCxnSpPr>
        <p:spPr bwMode="gray">
          <a:xfrm flipH="1">
            <a:off x="2515165" y="2178389"/>
            <a:ext cx="794" cy="431800"/>
          </a:xfrm>
          <a:prstGeom prst="straightConnector1">
            <a:avLst/>
          </a:prstGeom>
          <a:noFill/>
          <a:ln w="19050" cap="flat" cmpd="sng" algn="ctr">
            <a:solidFill>
              <a:srgbClr val="A71680"/>
            </a:solidFill>
            <a:prstDash val="solid"/>
            <a:tailEnd type="none" w="sm" len="sm"/>
          </a:ln>
          <a:effectLst/>
        </p:spPr>
      </p:cxnSp>
      <p:sp>
        <p:nvSpPr>
          <p:cNvPr id="305" name="Isosceles Triangle 304"/>
          <p:cNvSpPr/>
          <p:nvPr/>
        </p:nvSpPr>
        <p:spPr bwMode="gray">
          <a:xfrm>
            <a:off x="2346096" y="3149939"/>
            <a:ext cx="179388" cy="180975"/>
          </a:xfrm>
          <a:prstGeom prst="triangle">
            <a:avLst/>
          </a:prstGeom>
          <a:solidFill>
            <a:srgbClr val="074F81">
              <a:lumMod val="60000"/>
              <a:lumOff val="40000"/>
            </a:srgbClr>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06" name="Isosceles Triangle 305"/>
          <p:cNvSpPr/>
          <p:nvPr/>
        </p:nvSpPr>
        <p:spPr bwMode="gray">
          <a:xfrm flipV="1">
            <a:off x="2425471" y="2610189"/>
            <a:ext cx="179388" cy="180975"/>
          </a:xfrm>
          <a:prstGeom prst="triangle">
            <a:avLst/>
          </a:prstGeom>
          <a:solidFill>
            <a:srgbClr val="FFA200"/>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07" name="Isosceles Triangle 306"/>
          <p:cNvSpPr/>
          <p:nvPr/>
        </p:nvSpPr>
        <p:spPr bwMode="gray">
          <a:xfrm flipV="1">
            <a:off x="2768372" y="2610189"/>
            <a:ext cx="180975" cy="180975"/>
          </a:xfrm>
          <a:prstGeom prst="triangle">
            <a:avLst/>
          </a:prstGeom>
          <a:solidFill>
            <a:srgbClr val="FFA200"/>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cxnSp>
        <p:nvCxnSpPr>
          <p:cNvPr id="308" name="Straight Arrow Connector 307"/>
          <p:cNvCxnSpPr>
            <a:cxnSpLocks/>
            <a:endCxn id="307" idx="3"/>
          </p:cNvCxnSpPr>
          <p:nvPr/>
        </p:nvCxnSpPr>
        <p:spPr bwMode="gray">
          <a:xfrm>
            <a:off x="2858859" y="2114889"/>
            <a:ext cx="1" cy="495300"/>
          </a:xfrm>
          <a:prstGeom prst="straightConnector1">
            <a:avLst/>
          </a:prstGeom>
          <a:noFill/>
          <a:ln w="19050" cap="flat" cmpd="sng" algn="ctr">
            <a:solidFill>
              <a:srgbClr val="A71680"/>
            </a:solidFill>
            <a:prstDash val="solid"/>
            <a:tailEnd type="none" w="sm" len="sm"/>
          </a:ln>
          <a:effectLst/>
        </p:spPr>
      </p:cxnSp>
      <p:sp>
        <p:nvSpPr>
          <p:cNvPr id="309" name="TextBox 13"/>
          <p:cNvSpPr txBox="1">
            <a:spLocks noChangeArrowheads="1"/>
          </p:cNvSpPr>
          <p:nvPr>
            <p:custDataLst>
              <p:tags r:id="rId9"/>
            </p:custDataLst>
          </p:nvPr>
        </p:nvSpPr>
        <p:spPr bwMode="gray">
          <a:xfrm>
            <a:off x="2788216" y="1349713"/>
            <a:ext cx="1095375" cy="806598"/>
          </a:xfrm>
          <a:prstGeom prst="roundRect">
            <a:avLst>
              <a:gd name="adj" fmla="val 10677"/>
            </a:avLst>
          </a:prstGeom>
          <a:solidFill>
            <a:srgbClr val="FFFFFF"/>
          </a:solidFill>
          <a:ln w="19050">
            <a:solidFill>
              <a:srgbClr val="A71680"/>
            </a:solidFill>
            <a:miter lim="800000"/>
            <a:headEnd/>
            <a:tailEnd/>
          </a:ln>
          <a:effectLst>
            <a:outerShdw blurRad="50800" dist="38100" dir="2700000" algn="tl" rotWithShape="0">
              <a:prstClr val="black">
                <a:alpha val="40000"/>
              </a:prstClr>
            </a:outerShdw>
          </a:effectLst>
        </p:spPr>
        <p:txBody>
          <a:bodyPr wrap="none" lIns="91729" tIns="0" rIns="91729"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 b="1" kern="0" dirty="0">
                <a:solidFill>
                  <a:schemeClr val="accent1">
                    <a:lumMod val="50000"/>
                  </a:schemeClr>
                </a:solidFill>
                <a:ea typeface="ＭＳ Ｐゴシック" pitchFamily="34" charset="-128"/>
              </a:rPr>
              <a:t>April ‘10</a:t>
            </a:r>
            <a:br>
              <a:rPr lang="en-US" sz="1200" kern="0" dirty="0">
                <a:solidFill>
                  <a:schemeClr val="accent1">
                    <a:lumMod val="50000"/>
                  </a:schemeClr>
                </a:solidFill>
                <a:ea typeface="ＭＳ Ｐゴシック" pitchFamily="34" charset="-128"/>
              </a:rPr>
            </a:br>
            <a:r>
              <a:rPr lang="en-US" sz="1200" kern="0" dirty="0">
                <a:solidFill>
                  <a:schemeClr val="accent1">
                    <a:lumMod val="50000"/>
                  </a:schemeClr>
                </a:solidFill>
                <a:ea typeface="ＭＳ Ｐゴシック" pitchFamily="34" charset="-128"/>
              </a:rPr>
              <a:t>Go live BIV </a:t>
            </a:r>
            <a:br>
              <a:rPr lang="en-US" sz="1200" kern="0" dirty="0">
                <a:solidFill>
                  <a:schemeClr val="accent1">
                    <a:lumMod val="50000"/>
                  </a:schemeClr>
                </a:solidFill>
                <a:ea typeface="ＭＳ Ｐゴシック" pitchFamily="34" charset="-128"/>
              </a:rPr>
            </a:br>
            <a:r>
              <a:rPr lang="en-US" sz="1200" kern="0" dirty="0">
                <a:solidFill>
                  <a:schemeClr val="accent1">
                    <a:lumMod val="50000"/>
                  </a:schemeClr>
                </a:solidFill>
                <a:ea typeface="ＭＳ Ｐゴシック" pitchFamily="34" charset="-128"/>
              </a:rPr>
              <a:t>+ BT2010</a:t>
            </a:r>
          </a:p>
        </p:txBody>
      </p:sp>
      <p:sp>
        <p:nvSpPr>
          <p:cNvPr id="310" name="TextBox 13"/>
          <p:cNvSpPr txBox="1">
            <a:spLocks noChangeArrowheads="1"/>
          </p:cNvSpPr>
          <p:nvPr>
            <p:custDataLst>
              <p:tags r:id="rId10"/>
            </p:custDataLst>
          </p:nvPr>
        </p:nvSpPr>
        <p:spPr bwMode="gray">
          <a:xfrm>
            <a:off x="4998810" y="3726201"/>
            <a:ext cx="881167" cy="886666"/>
          </a:xfrm>
          <a:prstGeom prst="roundRect">
            <a:avLst>
              <a:gd name="adj" fmla="val 9878"/>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a:solidFill>
                  <a:schemeClr val="accent1">
                    <a:lumMod val="50000"/>
                  </a:schemeClr>
                </a:solidFill>
                <a:ea typeface="ＭＳ Ｐゴシック" pitchFamily="34" charset="-128"/>
              </a:rPr>
              <a:t>Jan ‘13</a:t>
            </a:r>
            <a:br>
              <a:rPr lang="nl-NL"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IB en </a:t>
            </a:r>
            <a:r>
              <a:rPr lang="nl-NL" sz="1200" kern="0" err="1">
                <a:solidFill>
                  <a:schemeClr val="accent1">
                    <a:lumMod val="50000"/>
                  </a:schemeClr>
                </a:solidFill>
                <a:ea typeface="ＭＳ Ｐゴシック" pitchFamily="34" charset="-128"/>
              </a:rPr>
              <a:t>Vpb</a:t>
            </a:r>
            <a:r>
              <a:rPr lang="nl-NL" sz="1200" kern="0">
                <a:solidFill>
                  <a:schemeClr val="accent1">
                    <a:lumMod val="50000"/>
                  </a:schemeClr>
                </a:solidFill>
                <a:ea typeface="ＭＳ Ｐゴシック" pitchFamily="34" charset="-128"/>
              </a:rPr>
              <a:t>  </a:t>
            </a:r>
            <a:br>
              <a:rPr lang="nl-NL"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verplicht </a:t>
            </a:r>
            <a:br>
              <a:rPr lang="nl-NL"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via SBR</a:t>
            </a:r>
          </a:p>
        </p:txBody>
      </p:sp>
      <p:sp>
        <p:nvSpPr>
          <p:cNvPr id="311" name="Isosceles Triangle 310"/>
          <p:cNvSpPr/>
          <p:nvPr/>
        </p:nvSpPr>
        <p:spPr bwMode="gray">
          <a:xfrm>
            <a:off x="5432196" y="3149939"/>
            <a:ext cx="179388" cy="180975"/>
          </a:xfrm>
          <a:prstGeom prst="triangle">
            <a:avLst/>
          </a:prstGeom>
          <a:solidFill>
            <a:srgbClr val="074F81">
              <a:lumMod val="60000"/>
              <a:lumOff val="40000"/>
            </a:srgbClr>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12" name="Isosceles Triangle 311"/>
          <p:cNvSpPr/>
          <p:nvPr/>
        </p:nvSpPr>
        <p:spPr bwMode="gray">
          <a:xfrm>
            <a:off x="1579335" y="3149939"/>
            <a:ext cx="180975" cy="180975"/>
          </a:xfrm>
          <a:prstGeom prst="triangle">
            <a:avLst/>
          </a:prstGeom>
          <a:solidFill>
            <a:srgbClr val="074F81">
              <a:lumMod val="60000"/>
              <a:lumOff val="40000"/>
            </a:srgbClr>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15" name="TextBox 15"/>
          <p:cNvSpPr txBox="1">
            <a:spLocks noChangeArrowheads="1"/>
          </p:cNvSpPr>
          <p:nvPr>
            <p:custDataLst>
              <p:tags r:id="rId11"/>
            </p:custDataLst>
          </p:nvPr>
        </p:nvSpPr>
        <p:spPr bwMode="gray">
          <a:xfrm>
            <a:off x="1579334" y="3941292"/>
            <a:ext cx="973138" cy="731836"/>
          </a:xfrm>
          <a:prstGeom prst="roundRect">
            <a:avLst>
              <a:gd name="adj" fmla="val 11599"/>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r>
              <a:rPr lang="en-US" sz="1200" b="1" kern="0">
                <a:solidFill>
                  <a:schemeClr val="accent1">
                    <a:lumMod val="50000"/>
                  </a:schemeClr>
                </a:solidFill>
                <a:ea typeface="ＭＳ Ｐゴシック" pitchFamily="34" charset="-128"/>
              </a:rPr>
              <a:t>2008</a:t>
            </a:r>
            <a:br>
              <a:rPr lang="en-US"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Start SBR</a:t>
            </a:r>
          </a:p>
          <a:p>
            <a:pPr algn="r" eaLnBrk="1" fontAlgn="base" hangingPunct="1">
              <a:spcBef>
                <a:spcPct val="0"/>
              </a:spcBef>
              <a:spcAft>
                <a:spcPct val="0"/>
              </a:spcAft>
              <a:defRPr/>
            </a:pPr>
            <a:r>
              <a:rPr lang="nl-NL" sz="1200" kern="0">
                <a:solidFill>
                  <a:schemeClr val="accent1">
                    <a:lumMod val="50000"/>
                  </a:schemeClr>
                </a:solidFill>
                <a:ea typeface="ＭＳ Ｐゴシック" pitchFamily="34" charset="-128"/>
              </a:rPr>
              <a:t>Programma</a:t>
            </a:r>
          </a:p>
        </p:txBody>
      </p:sp>
      <p:grpSp>
        <p:nvGrpSpPr>
          <p:cNvPr id="2" name="Groep 1">
            <a:extLst>
              <a:ext uri="{FF2B5EF4-FFF2-40B4-BE49-F238E27FC236}">
                <a16:creationId xmlns:a16="http://schemas.microsoft.com/office/drawing/2014/main" id="{8E5C67B2-ABAB-47F5-9039-F5E41EE59407}"/>
              </a:ext>
            </a:extLst>
          </p:cNvPr>
          <p:cNvGrpSpPr/>
          <p:nvPr/>
        </p:nvGrpSpPr>
        <p:grpSpPr>
          <a:xfrm>
            <a:off x="1222147" y="4788539"/>
            <a:ext cx="1727200" cy="1404937"/>
            <a:chOff x="1920528" y="5120408"/>
            <a:chExt cx="1727200" cy="1404937"/>
          </a:xfrm>
        </p:grpSpPr>
        <p:sp>
          <p:nvSpPr>
            <p:cNvPr id="313" name="TextBox 15"/>
            <p:cNvSpPr txBox="1">
              <a:spLocks noChangeArrowheads="1"/>
            </p:cNvSpPr>
            <p:nvPr>
              <p:custDataLst>
                <p:tags r:id="rId23"/>
              </p:custDataLst>
            </p:nvPr>
          </p:nvSpPr>
          <p:spPr bwMode="gray">
            <a:xfrm>
              <a:off x="1920528" y="5120408"/>
              <a:ext cx="1727200" cy="1404937"/>
            </a:xfrm>
            <a:prstGeom prst="roundRect">
              <a:avLst>
                <a:gd name="adj" fmla="val 7816"/>
              </a:avLst>
            </a:prstGeom>
            <a:solidFill>
              <a:srgbClr val="FFFFFF"/>
            </a:solidFill>
            <a:ln w="19050">
              <a:solidFill>
                <a:srgbClr val="4388D6">
                  <a:lumMod val="60000"/>
                  <a:lumOff val="40000"/>
                </a:srgbClr>
              </a:solidFill>
              <a:miter lim="800000"/>
              <a:headEnd/>
              <a:tailEnd/>
            </a:ln>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endParaRPr lang="nl-NL" sz="1600" kern="0">
                <a:solidFill>
                  <a:srgbClr val="000000"/>
                </a:solidFill>
                <a:ea typeface="ＭＳ Ｐゴシック" pitchFamily="34" charset="-128"/>
              </a:endParaRPr>
            </a:p>
          </p:txBody>
        </p:sp>
        <p:pic>
          <p:nvPicPr>
            <p:cNvPr id="314" name="Picture 3" descr="F:\Pers en opdracht\20090924190653_Kamer_van_Koophandel[1].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gray">
            <a:xfrm>
              <a:off x="2639666" y="5680537"/>
              <a:ext cx="9017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Picture 34" descr="http://www.belastingwinkelrotterdam.nl/pics/logo-belastingdienst.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gray">
            <a:xfrm>
              <a:off x="2101503" y="5315413"/>
              <a:ext cx="13652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3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gray">
            <a:xfrm>
              <a:off x="2099916" y="5680537"/>
              <a:ext cx="3603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8" name="TextBox 15"/>
          <p:cNvSpPr txBox="1">
            <a:spLocks noChangeArrowheads="1"/>
          </p:cNvSpPr>
          <p:nvPr>
            <p:custDataLst>
              <p:tags r:id="rId12"/>
            </p:custDataLst>
          </p:nvPr>
        </p:nvSpPr>
        <p:spPr bwMode="gray">
          <a:xfrm>
            <a:off x="2677568" y="3408250"/>
            <a:ext cx="1546225" cy="719736"/>
          </a:xfrm>
          <a:prstGeom prst="roundRect">
            <a:avLst>
              <a:gd name="adj" fmla="val 10677"/>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0" rIns="91729"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 b="1" kern="0">
                <a:solidFill>
                  <a:schemeClr val="accent1">
                    <a:lumMod val="50000"/>
                  </a:schemeClr>
                </a:solidFill>
                <a:ea typeface="ＭＳ Ｐゴシック" pitchFamily="34" charset="-128"/>
              </a:rPr>
              <a:t>Nov ‘09</a:t>
            </a:r>
            <a:br>
              <a:rPr lang="en-US"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Overeenkomst</a:t>
            </a:r>
          </a:p>
          <a:p>
            <a:pPr eaLnBrk="1" fontAlgn="base" hangingPunct="1">
              <a:spcBef>
                <a:spcPct val="0"/>
              </a:spcBef>
              <a:spcAft>
                <a:spcPct val="0"/>
              </a:spcAft>
              <a:defRPr/>
            </a:pPr>
            <a:r>
              <a:rPr lang="nl-NL" sz="1200" kern="0">
                <a:solidFill>
                  <a:schemeClr val="accent1">
                    <a:lumMod val="50000"/>
                  </a:schemeClr>
                </a:solidFill>
                <a:ea typeface="ＭＳ Ｐゴシック" pitchFamily="34" charset="-128"/>
              </a:rPr>
              <a:t>overheid &amp; banken</a:t>
            </a:r>
          </a:p>
        </p:txBody>
      </p:sp>
      <p:sp>
        <p:nvSpPr>
          <p:cNvPr id="319" name="TextBox 15"/>
          <p:cNvSpPr txBox="1">
            <a:spLocks noChangeArrowheads="1"/>
          </p:cNvSpPr>
          <p:nvPr>
            <p:custDataLst>
              <p:tags r:id="rId13"/>
            </p:custDataLst>
          </p:nvPr>
        </p:nvSpPr>
        <p:spPr bwMode="gray">
          <a:xfrm>
            <a:off x="1669821" y="1472696"/>
            <a:ext cx="952500" cy="668633"/>
          </a:xfrm>
          <a:prstGeom prst="roundRect">
            <a:avLst>
              <a:gd name="adj" fmla="val 10600"/>
            </a:avLst>
          </a:prstGeom>
          <a:solidFill>
            <a:srgbClr val="FFFFFF"/>
          </a:solidFill>
          <a:ln w="19050">
            <a:solidFill>
              <a:srgbClr val="A71680"/>
            </a:solidFill>
            <a:miter lim="800000"/>
            <a:headEnd/>
            <a:tailEnd/>
          </a:ln>
          <a:effectLst>
            <a:outerShdw blurRad="50800" dist="38100" dir="2700000" algn="tl" rotWithShape="0">
              <a:prstClr val="black">
                <a:alpha val="40000"/>
              </a:prstClr>
            </a:outerShdw>
          </a:effectLst>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200" b="1" kern="0" dirty="0">
                <a:solidFill>
                  <a:schemeClr val="accent1">
                    <a:lumMod val="50000"/>
                  </a:schemeClr>
                </a:solidFill>
                <a:ea typeface="ＭＳ Ｐゴシック" pitchFamily="34" charset="-128"/>
              </a:rPr>
              <a:t>Dec ‘09</a:t>
            </a:r>
            <a:br>
              <a:rPr lang="en-US" sz="1200" kern="0" dirty="0">
                <a:solidFill>
                  <a:schemeClr val="accent1">
                    <a:lumMod val="50000"/>
                  </a:schemeClr>
                </a:solidFill>
                <a:ea typeface="ＭＳ Ｐゴシック" pitchFamily="34" charset="-128"/>
              </a:rPr>
            </a:br>
            <a:r>
              <a:rPr lang="nl-NL" sz="1200" kern="0" dirty="0">
                <a:solidFill>
                  <a:schemeClr val="accent1">
                    <a:lumMod val="50000"/>
                  </a:schemeClr>
                </a:solidFill>
                <a:ea typeface="ＭＳ Ｐゴシック" pitchFamily="34" charset="-128"/>
              </a:rPr>
              <a:t>Oprichting</a:t>
            </a:r>
            <a:br>
              <a:rPr lang="nl-NL" sz="1200" kern="0" dirty="0">
                <a:solidFill>
                  <a:schemeClr val="accent1">
                    <a:lumMod val="50000"/>
                  </a:schemeClr>
                </a:solidFill>
                <a:ea typeface="ＭＳ Ｐゴシック" pitchFamily="34" charset="-128"/>
              </a:rPr>
            </a:br>
            <a:r>
              <a:rPr lang="nl-NL" sz="1200" kern="0" dirty="0">
                <a:solidFill>
                  <a:schemeClr val="accent1">
                    <a:lumMod val="50000"/>
                  </a:schemeClr>
                </a:solidFill>
                <a:ea typeface="ＭＳ Ｐゴシック" pitchFamily="34" charset="-128"/>
              </a:rPr>
              <a:t>FRC</a:t>
            </a:r>
          </a:p>
        </p:txBody>
      </p:sp>
      <p:sp>
        <p:nvSpPr>
          <p:cNvPr id="320" name="TextBox 2"/>
          <p:cNvSpPr txBox="1">
            <a:spLocks noChangeArrowheads="1"/>
          </p:cNvSpPr>
          <p:nvPr>
            <p:custDataLst>
              <p:tags r:id="rId14"/>
            </p:custDataLst>
          </p:nvPr>
        </p:nvSpPr>
        <p:spPr bwMode="gray">
          <a:xfrm>
            <a:off x="8348435" y="2811801"/>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2016</a:t>
            </a:r>
          </a:p>
        </p:txBody>
      </p:sp>
      <p:cxnSp>
        <p:nvCxnSpPr>
          <p:cNvPr id="321" name="Straight Connector 320"/>
          <p:cNvCxnSpPr/>
          <p:nvPr/>
        </p:nvCxnSpPr>
        <p:spPr bwMode="gray">
          <a:xfrm>
            <a:off x="8167459" y="2865776"/>
            <a:ext cx="0" cy="215900"/>
          </a:xfrm>
          <a:prstGeom prst="line">
            <a:avLst/>
          </a:prstGeom>
          <a:noFill/>
          <a:ln w="12700" cap="flat" cmpd="sng" algn="ctr">
            <a:solidFill>
              <a:schemeClr val="bg1"/>
            </a:solidFill>
            <a:prstDash val="solid"/>
          </a:ln>
          <a:effectLst/>
        </p:spPr>
      </p:cxnSp>
      <p:cxnSp>
        <p:nvCxnSpPr>
          <p:cNvPr id="323" name="Straight Connector 322"/>
          <p:cNvCxnSpPr/>
          <p:nvPr/>
        </p:nvCxnSpPr>
        <p:spPr bwMode="gray">
          <a:xfrm>
            <a:off x="9067571" y="2872126"/>
            <a:ext cx="0" cy="215900"/>
          </a:xfrm>
          <a:prstGeom prst="line">
            <a:avLst/>
          </a:prstGeom>
          <a:noFill/>
          <a:ln w="12700" cap="flat" cmpd="sng" algn="ctr">
            <a:solidFill>
              <a:schemeClr val="bg1"/>
            </a:solidFill>
            <a:prstDash val="solid"/>
          </a:ln>
          <a:effectLst/>
        </p:spPr>
      </p:cxnSp>
      <p:cxnSp>
        <p:nvCxnSpPr>
          <p:cNvPr id="324" name="Straight Arrow Connector 323"/>
          <p:cNvCxnSpPr>
            <a:cxnSpLocks/>
            <a:stCxn id="331" idx="3"/>
          </p:cNvCxnSpPr>
          <p:nvPr/>
        </p:nvCxnSpPr>
        <p:spPr bwMode="gray">
          <a:xfrm flipH="1">
            <a:off x="7809613" y="3330914"/>
            <a:ext cx="885090" cy="586656"/>
          </a:xfrm>
          <a:prstGeom prst="straightConnector1">
            <a:avLst/>
          </a:prstGeom>
          <a:noFill/>
          <a:ln w="19050" cap="flat" cmpd="sng" algn="ctr">
            <a:solidFill>
              <a:srgbClr val="4388D6"/>
            </a:solidFill>
            <a:prstDash val="solid"/>
            <a:tailEnd type="none" w="sm" len="sm"/>
          </a:ln>
          <a:effectLst/>
        </p:spPr>
      </p:cxnSp>
      <p:sp>
        <p:nvSpPr>
          <p:cNvPr id="325" name="TextBox 13"/>
          <p:cNvSpPr txBox="1">
            <a:spLocks noChangeArrowheads="1"/>
          </p:cNvSpPr>
          <p:nvPr>
            <p:custDataLst>
              <p:tags r:id="rId15"/>
            </p:custDataLst>
          </p:nvPr>
        </p:nvSpPr>
        <p:spPr bwMode="gray">
          <a:xfrm>
            <a:off x="6362730" y="3904474"/>
            <a:ext cx="1535112" cy="779462"/>
          </a:xfrm>
          <a:prstGeom prst="roundRect">
            <a:avLst>
              <a:gd name="adj" fmla="val 10677"/>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0" rIns="91729"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a:solidFill>
                  <a:schemeClr val="accent1">
                    <a:lumMod val="50000"/>
                  </a:schemeClr>
                </a:solidFill>
                <a:ea typeface="ＭＳ Ｐゴシック" pitchFamily="34" charset="-128"/>
              </a:rPr>
              <a:t>Augustus ‘16</a:t>
            </a:r>
            <a:br>
              <a:rPr lang="nl-NL"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SBR deponering </a:t>
            </a:r>
          </a:p>
          <a:p>
            <a:pPr eaLnBrk="1" fontAlgn="base" hangingPunct="1">
              <a:spcBef>
                <a:spcPct val="0"/>
              </a:spcBef>
              <a:spcAft>
                <a:spcPct val="0"/>
              </a:spcAft>
              <a:defRPr/>
            </a:pPr>
            <a:r>
              <a:rPr lang="nl-NL" sz="1200" kern="0">
                <a:solidFill>
                  <a:schemeClr val="accent1">
                    <a:lumMod val="50000"/>
                  </a:schemeClr>
                </a:solidFill>
                <a:ea typeface="ＭＳ Ｐゴシック" pitchFamily="34" charset="-128"/>
              </a:rPr>
              <a:t>met </a:t>
            </a:r>
            <a:r>
              <a:rPr lang="nl-NL" sz="1200" kern="0" err="1">
                <a:solidFill>
                  <a:schemeClr val="accent1">
                    <a:lumMod val="50000"/>
                  </a:schemeClr>
                </a:solidFill>
                <a:ea typeface="ＭＳ Ｐゴシック" pitchFamily="34" charset="-128"/>
              </a:rPr>
              <a:t>Woco’s</a:t>
            </a:r>
            <a:endParaRPr lang="nl-NL" sz="1200" kern="0">
              <a:solidFill>
                <a:schemeClr val="accent1">
                  <a:lumMod val="50000"/>
                </a:schemeClr>
              </a:solidFill>
              <a:ea typeface="ＭＳ Ｐゴシック" pitchFamily="34" charset="-128"/>
            </a:endParaRPr>
          </a:p>
        </p:txBody>
      </p:sp>
      <p:sp>
        <p:nvSpPr>
          <p:cNvPr id="326" name="Isosceles Triangle 325"/>
          <p:cNvSpPr/>
          <p:nvPr/>
        </p:nvSpPr>
        <p:spPr bwMode="gray">
          <a:xfrm flipV="1">
            <a:off x="10396535" y="2642896"/>
            <a:ext cx="180975" cy="180975"/>
          </a:xfrm>
          <a:prstGeom prst="triangle">
            <a:avLst/>
          </a:prstGeom>
          <a:solidFill>
            <a:srgbClr val="FFA200"/>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27" name="TextBox 13"/>
          <p:cNvSpPr txBox="1">
            <a:spLocks noChangeArrowheads="1"/>
          </p:cNvSpPr>
          <p:nvPr>
            <p:custDataLst>
              <p:tags r:id="rId16"/>
            </p:custDataLst>
          </p:nvPr>
        </p:nvSpPr>
        <p:spPr bwMode="gray">
          <a:xfrm>
            <a:off x="8706569" y="1195314"/>
            <a:ext cx="1815610" cy="900921"/>
          </a:xfrm>
          <a:prstGeom prst="roundRect">
            <a:avLst>
              <a:gd name="adj" fmla="val 10677"/>
            </a:avLst>
          </a:prstGeom>
          <a:solidFill>
            <a:srgbClr val="FFFFFF"/>
          </a:solidFill>
          <a:ln w="19050">
            <a:solidFill>
              <a:srgbClr val="A71680"/>
            </a:solidFill>
            <a:miter lim="800000"/>
            <a:headEnd/>
            <a:tailEnd/>
          </a:ln>
          <a:effectLst>
            <a:outerShdw blurRad="50800" dist="38100" dir="2700000" algn="tl" rotWithShape="0">
              <a:prstClr val="black">
                <a:alpha val="40000"/>
              </a:prstClr>
            </a:outerShdw>
          </a:effectLst>
        </p:spPr>
        <p:txBody>
          <a:bodyPr wrap="none" lIns="91729" tIns="0" rIns="91729"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dirty="0">
                <a:solidFill>
                  <a:schemeClr val="accent1">
                    <a:lumMod val="50000"/>
                  </a:schemeClr>
                </a:solidFill>
                <a:ea typeface="ＭＳ Ｐゴシック" pitchFamily="34" charset="-128"/>
              </a:rPr>
              <a:t>Nov ‘18</a:t>
            </a:r>
            <a:br>
              <a:rPr lang="nl-NL" sz="1200" kern="0" dirty="0">
                <a:solidFill>
                  <a:schemeClr val="accent1">
                    <a:lumMod val="50000"/>
                  </a:schemeClr>
                </a:solidFill>
                <a:ea typeface="ＭＳ Ｐゴシック" pitchFamily="34" charset="-128"/>
              </a:rPr>
            </a:br>
            <a:r>
              <a:rPr lang="nl-NL" sz="1200" kern="0" dirty="0">
                <a:solidFill>
                  <a:schemeClr val="accent1">
                    <a:lumMod val="50000"/>
                  </a:schemeClr>
                </a:solidFill>
                <a:ea typeface="ＭＳ Ｐゴシック" pitchFamily="34" charset="-128"/>
              </a:rPr>
              <a:t>Introductie SBR </a:t>
            </a:r>
          </a:p>
          <a:p>
            <a:pPr eaLnBrk="1" fontAlgn="base" hangingPunct="1">
              <a:spcBef>
                <a:spcPct val="0"/>
              </a:spcBef>
              <a:spcAft>
                <a:spcPct val="0"/>
              </a:spcAft>
              <a:defRPr/>
            </a:pPr>
            <a:r>
              <a:rPr lang="nl-NL" sz="1200" kern="0" dirty="0">
                <a:solidFill>
                  <a:schemeClr val="accent1">
                    <a:lumMod val="50000"/>
                  </a:schemeClr>
                </a:solidFill>
                <a:ea typeface="ＭＳ Ｐゴシック" pitchFamily="34" charset="-128"/>
              </a:rPr>
              <a:t>jaarrekening</a:t>
            </a:r>
            <a:br>
              <a:rPr lang="nl-NL" sz="1200" kern="0" dirty="0">
                <a:solidFill>
                  <a:schemeClr val="accent1">
                    <a:lumMod val="50000"/>
                  </a:schemeClr>
                </a:solidFill>
                <a:ea typeface="ＭＳ Ｐゴシック" pitchFamily="34" charset="-128"/>
              </a:rPr>
            </a:br>
            <a:r>
              <a:rPr lang="nl-NL" sz="1200" kern="0" dirty="0" err="1">
                <a:solidFill>
                  <a:schemeClr val="accent1">
                    <a:lumMod val="50000"/>
                  </a:schemeClr>
                </a:solidFill>
                <a:ea typeface="ＭＳ Ｐゴシック" pitchFamily="34" charset="-128"/>
              </a:rPr>
              <a:t>t.b.v.banken</a:t>
            </a:r>
            <a:endParaRPr lang="nl-NL" sz="1200" kern="0" dirty="0">
              <a:solidFill>
                <a:schemeClr val="accent1">
                  <a:lumMod val="50000"/>
                </a:schemeClr>
              </a:solidFill>
              <a:ea typeface="ＭＳ Ｐゴシック" pitchFamily="34" charset="-128"/>
            </a:endParaRPr>
          </a:p>
        </p:txBody>
      </p:sp>
      <p:cxnSp>
        <p:nvCxnSpPr>
          <p:cNvPr id="328" name="Straight Arrow Connector 327"/>
          <p:cNvCxnSpPr>
            <a:cxnSpLocks/>
            <a:stCxn id="334" idx="2"/>
            <a:endCxn id="622" idx="3"/>
          </p:cNvCxnSpPr>
          <p:nvPr/>
        </p:nvCxnSpPr>
        <p:spPr bwMode="gray">
          <a:xfrm>
            <a:off x="7750004" y="2111613"/>
            <a:ext cx="1047053" cy="533650"/>
          </a:xfrm>
          <a:prstGeom prst="straightConnector1">
            <a:avLst/>
          </a:prstGeom>
          <a:noFill/>
          <a:ln w="19050" cap="flat" cmpd="sng" algn="ctr">
            <a:solidFill>
              <a:srgbClr val="A71680"/>
            </a:solidFill>
            <a:prstDash val="solid"/>
            <a:tailEnd type="none" w="sm" len="sm"/>
          </a:ln>
          <a:effectLst/>
        </p:spPr>
      </p:cxnSp>
      <p:sp>
        <p:nvSpPr>
          <p:cNvPr id="329" name="TextBox 2"/>
          <p:cNvSpPr txBox="1">
            <a:spLocks noChangeArrowheads="1"/>
          </p:cNvSpPr>
          <p:nvPr>
            <p:custDataLst>
              <p:tags r:id="rId17"/>
            </p:custDataLst>
          </p:nvPr>
        </p:nvSpPr>
        <p:spPr bwMode="gray">
          <a:xfrm>
            <a:off x="9192345" y="2799101"/>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a:solidFill>
                  <a:schemeClr val="bg1"/>
                </a:solidFill>
                <a:ea typeface="ＭＳ Ｐゴシック" panose="020B0600070205080204" pitchFamily="34" charset="-128"/>
              </a:rPr>
              <a:t>2017</a:t>
            </a:r>
          </a:p>
        </p:txBody>
      </p:sp>
      <p:cxnSp>
        <p:nvCxnSpPr>
          <p:cNvPr id="330" name="Straight Connector 329"/>
          <p:cNvCxnSpPr/>
          <p:nvPr/>
        </p:nvCxnSpPr>
        <p:spPr bwMode="gray">
          <a:xfrm>
            <a:off x="5359171" y="2853076"/>
            <a:ext cx="0" cy="215900"/>
          </a:xfrm>
          <a:prstGeom prst="line">
            <a:avLst/>
          </a:prstGeom>
          <a:noFill/>
          <a:ln w="12700" cap="flat" cmpd="sng" algn="ctr">
            <a:solidFill>
              <a:schemeClr val="bg1"/>
            </a:solidFill>
            <a:prstDash val="solid"/>
          </a:ln>
          <a:effectLst/>
        </p:spPr>
      </p:cxnSp>
      <p:sp>
        <p:nvSpPr>
          <p:cNvPr id="331" name="Isosceles Triangle 330"/>
          <p:cNvSpPr/>
          <p:nvPr/>
        </p:nvSpPr>
        <p:spPr bwMode="gray">
          <a:xfrm>
            <a:off x="8605009" y="3149939"/>
            <a:ext cx="179387" cy="180975"/>
          </a:xfrm>
          <a:prstGeom prst="triangle">
            <a:avLst/>
          </a:prstGeom>
          <a:solidFill>
            <a:srgbClr val="074F81">
              <a:lumMod val="60000"/>
              <a:lumOff val="40000"/>
            </a:srgbClr>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cxnSp>
        <p:nvCxnSpPr>
          <p:cNvPr id="332" name="Straight Connector 331"/>
          <p:cNvCxnSpPr/>
          <p:nvPr/>
        </p:nvCxnSpPr>
        <p:spPr bwMode="gray">
          <a:xfrm>
            <a:off x="9912424" y="2871431"/>
            <a:ext cx="0" cy="215900"/>
          </a:xfrm>
          <a:prstGeom prst="line">
            <a:avLst/>
          </a:prstGeom>
          <a:noFill/>
          <a:ln w="12700" cap="flat" cmpd="sng" algn="ctr">
            <a:solidFill>
              <a:schemeClr val="bg1"/>
            </a:solidFill>
            <a:prstDash val="solid"/>
          </a:ln>
          <a:effectLst/>
        </p:spPr>
      </p:cxnSp>
      <p:sp>
        <p:nvSpPr>
          <p:cNvPr id="333" name="TextBox 2"/>
          <p:cNvSpPr txBox="1">
            <a:spLocks noChangeArrowheads="1"/>
          </p:cNvSpPr>
          <p:nvPr>
            <p:custDataLst>
              <p:tags r:id="rId18"/>
            </p:custDataLst>
          </p:nvPr>
        </p:nvSpPr>
        <p:spPr bwMode="gray">
          <a:xfrm>
            <a:off x="9912425" y="2799423"/>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dirty="0">
                <a:solidFill>
                  <a:schemeClr val="bg1"/>
                </a:solidFill>
                <a:ea typeface="ＭＳ Ｐゴシック" panose="020B0600070205080204" pitchFamily="34" charset="-128"/>
              </a:rPr>
              <a:t>2018</a:t>
            </a:r>
          </a:p>
        </p:txBody>
      </p:sp>
      <p:sp>
        <p:nvSpPr>
          <p:cNvPr id="334" name="TextBox 13"/>
          <p:cNvSpPr txBox="1">
            <a:spLocks noChangeArrowheads="1"/>
          </p:cNvSpPr>
          <p:nvPr>
            <p:custDataLst>
              <p:tags r:id="rId19"/>
            </p:custDataLst>
          </p:nvPr>
        </p:nvSpPr>
        <p:spPr bwMode="gray">
          <a:xfrm>
            <a:off x="6956651" y="1332151"/>
            <a:ext cx="1586706" cy="779462"/>
          </a:xfrm>
          <a:prstGeom prst="roundRect">
            <a:avLst>
              <a:gd name="adj" fmla="val 10677"/>
            </a:avLst>
          </a:prstGeom>
          <a:solidFill>
            <a:srgbClr val="FFFFFF"/>
          </a:solidFill>
          <a:ln w="19050">
            <a:solidFill>
              <a:srgbClr val="A71680"/>
            </a:solidFill>
            <a:miter lim="800000"/>
            <a:headEnd/>
            <a:tailEnd/>
          </a:ln>
          <a:effectLst>
            <a:outerShdw blurRad="50800" dist="38100" dir="2700000" algn="tl" rotWithShape="0">
              <a:prstClr val="black">
                <a:alpha val="40000"/>
              </a:prstClr>
            </a:outerShdw>
          </a:effectLst>
        </p:spPr>
        <p:txBody>
          <a:bodyPr wrap="none" lIns="91729" tIns="0" rIns="91729"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dirty="0">
                <a:solidFill>
                  <a:schemeClr val="accent1">
                    <a:lumMod val="50000"/>
                  </a:schemeClr>
                </a:solidFill>
                <a:ea typeface="ＭＳ Ｐゴシック" pitchFamily="34" charset="-128"/>
              </a:rPr>
              <a:t>November‘16</a:t>
            </a:r>
            <a:br>
              <a:rPr lang="nl-NL" sz="1200" kern="0" dirty="0">
                <a:solidFill>
                  <a:schemeClr val="accent1">
                    <a:lumMod val="50000"/>
                  </a:schemeClr>
                </a:solidFill>
                <a:ea typeface="ＭＳ Ｐゴシック" pitchFamily="34" charset="-128"/>
              </a:rPr>
            </a:br>
            <a:r>
              <a:rPr lang="nl-NL" sz="1200" kern="0" dirty="0">
                <a:solidFill>
                  <a:schemeClr val="accent1">
                    <a:lumMod val="50000"/>
                  </a:schemeClr>
                </a:solidFill>
                <a:ea typeface="ＭＳ Ｐゴシック" pitchFamily="34" charset="-128"/>
              </a:rPr>
              <a:t>Eerste versie </a:t>
            </a:r>
          </a:p>
          <a:p>
            <a:pPr eaLnBrk="1" fontAlgn="base" hangingPunct="1">
              <a:spcBef>
                <a:spcPct val="0"/>
              </a:spcBef>
              <a:spcAft>
                <a:spcPct val="0"/>
              </a:spcAft>
              <a:defRPr/>
            </a:pPr>
            <a:r>
              <a:rPr lang="nl-NL" sz="1200" kern="0" dirty="0">
                <a:solidFill>
                  <a:schemeClr val="accent1">
                    <a:lumMod val="50000"/>
                  </a:schemeClr>
                </a:solidFill>
                <a:ea typeface="ＭＳ Ｐゴシック" pitchFamily="34" charset="-128"/>
              </a:rPr>
              <a:t>VT</a:t>
            </a:r>
          </a:p>
        </p:txBody>
      </p:sp>
      <p:cxnSp>
        <p:nvCxnSpPr>
          <p:cNvPr id="335" name="Straight Arrow Connector 334"/>
          <p:cNvCxnSpPr>
            <a:cxnSpLocks/>
            <a:stCxn id="327" idx="2"/>
            <a:endCxn id="326" idx="3"/>
          </p:cNvCxnSpPr>
          <p:nvPr/>
        </p:nvCxnSpPr>
        <p:spPr bwMode="gray">
          <a:xfrm>
            <a:off x="9614374" y="2096235"/>
            <a:ext cx="872649" cy="546661"/>
          </a:xfrm>
          <a:prstGeom prst="straightConnector1">
            <a:avLst/>
          </a:prstGeom>
          <a:noFill/>
          <a:ln w="19050" cap="flat" cmpd="sng" algn="ctr">
            <a:solidFill>
              <a:srgbClr val="A71680"/>
            </a:solidFill>
            <a:prstDash val="solid"/>
            <a:tailEnd type="none" w="sm" len="sm"/>
          </a:ln>
          <a:effectLst/>
        </p:spPr>
      </p:cxnSp>
      <p:cxnSp>
        <p:nvCxnSpPr>
          <p:cNvPr id="337" name="Straight Arrow Connector 54"/>
          <p:cNvCxnSpPr>
            <a:cxnSpLocks/>
            <a:stCxn id="338" idx="3"/>
          </p:cNvCxnSpPr>
          <p:nvPr/>
        </p:nvCxnSpPr>
        <p:spPr bwMode="gray">
          <a:xfrm flipH="1">
            <a:off x="9919043" y="3355999"/>
            <a:ext cx="2" cy="1917700"/>
          </a:xfrm>
          <a:prstGeom prst="straightConnector1">
            <a:avLst/>
          </a:prstGeom>
          <a:noFill/>
          <a:ln w="19050" cap="flat" cmpd="sng" algn="ctr">
            <a:solidFill>
              <a:srgbClr val="074F81">
                <a:lumMod val="60000"/>
                <a:lumOff val="40000"/>
              </a:srgbClr>
            </a:solidFill>
            <a:prstDash val="solid"/>
            <a:tailEnd type="none" w="sm" len="sm"/>
          </a:ln>
          <a:effectLst/>
        </p:spPr>
      </p:cxnSp>
      <p:sp>
        <p:nvSpPr>
          <p:cNvPr id="338" name="Isosceles Triangle 63"/>
          <p:cNvSpPr/>
          <p:nvPr/>
        </p:nvSpPr>
        <p:spPr bwMode="gray">
          <a:xfrm>
            <a:off x="9829352" y="3175025"/>
            <a:ext cx="179387" cy="180975"/>
          </a:xfrm>
          <a:prstGeom prst="triangle">
            <a:avLst/>
          </a:prstGeom>
          <a:solidFill>
            <a:srgbClr val="074F81">
              <a:lumMod val="60000"/>
              <a:lumOff val="40000"/>
            </a:srgbClr>
          </a:solidFill>
          <a:ln w="19050" cap="flat" cmpd="sng" algn="ctr">
            <a:solidFill>
              <a:srgbClr val="074F81">
                <a:lumMod val="60000"/>
                <a:lumOff val="40000"/>
              </a:srgbClr>
            </a:solid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cxnSp>
        <p:nvCxnSpPr>
          <p:cNvPr id="339" name="Straight Arrow Connector 99"/>
          <p:cNvCxnSpPr/>
          <p:nvPr/>
        </p:nvCxnSpPr>
        <p:spPr bwMode="gray">
          <a:xfrm flipH="1">
            <a:off x="9068514" y="3343898"/>
            <a:ext cx="7977" cy="589159"/>
          </a:xfrm>
          <a:prstGeom prst="straightConnector1">
            <a:avLst/>
          </a:prstGeom>
          <a:noFill/>
          <a:ln w="19050" cap="flat" cmpd="sng" algn="ctr">
            <a:solidFill>
              <a:srgbClr val="4388D6"/>
            </a:solidFill>
            <a:prstDash val="solid"/>
            <a:tailEnd type="none" w="sm" len="sm"/>
          </a:ln>
          <a:effectLst/>
        </p:spPr>
      </p:cxnSp>
      <p:sp>
        <p:nvSpPr>
          <p:cNvPr id="340" name="Isosceles Triangle 63"/>
          <p:cNvSpPr/>
          <p:nvPr/>
        </p:nvSpPr>
        <p:spPr bwMode="gray">
          <a:xfrm>
            <a:off x="8959622" y="3153041"/>
            <a:ext cx="222319" cy="183824"/>
          </a:xfrm>
          <a:prstGeom prst="triangle">
            <a:avLst/>
          </a:prstGeom>
          <a:solidFill>
            <a:srgbClr val="074F81">
              <a:lumMod val="60000"/>
              <a:lumOff val="40000"/>
            </a:srgbClr>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622" name="Isosceles Triangle 59"/>
          <p:cNvSpPr/>
          <p:nvPr/>
        </p:nvSpPr>
        <p:spPr bwMode="gray">
          <a:xfrm flipV="1">
            <a:off x="8706569" y="2645263"/>
            <a:ext cx="180975" cy="180975"/>
          </a:xfrm>
          <a:prstGeom prst="triangle">
            <a:avLst/>
          </a:prstGeom>
          <a:solidFill>
            <a:srgbClr val="FFA200"/>
          </a:solidFill>
          <a:ln w="19050" cap="flat" cmpd="sng" algn="ctr">
            <a:noFill/>
            <a:prstDash val="solid"/>
          </a:ln>
          <a:effectLst/>
        </p:spPr>
        <p:txBody>
          <a:bodyPr anchor="ctr"/>
          <a:lstStyle/>
          <a:p>
            <a:pPr algn="ctr" eaLnBrk="0" fontAlgn="base" hangingPunct="0">
              <a:spcBef>
                <a:spcPct val="0"/>
              </a:spcBef>
              <a:spcAft>
                <a:spcPct val="0"/>
              </a:spcAft>
              <a:defRPr/>
            </a:pPr>
            <a:endParaRPr lang="nl-NL" kern="0">
              <a:solidFill>
                <a:srgbClr val="FFFFFF"/>
              </a:solidFill>
              <a:latin typeface="Arial"/>
            </a:endParaRPr>
          </a:p>
        </p:txBody>
      </p:sp>
      <p:sp>
        <p:nvSpPr>
          <p:cNvPr id="336" name="TextBox 13"/>
          <p:cNvSpPr txBox="1">
            <a:spLocks noChangeArrowheads="1"/>
          </p:cNvSpPr>
          <p:nvPr>
            <p:custDataLst>
              <p:tags r:id="rId20"/>
            </p:custDataLst>
          </p:nvPr>
        </p:nvSpPr>
        <p:spPr bwMode="gray">
          <a:xfrm>
            <a:off x="8894117" y="5038497"/>
            <a:ext cx="1323901" cy="905023"/>
          </a:xfrm>
          <a:prstGeom prst="roundRect">
            <a:avLst>
              <a:gd name="adj" fmla="val 9878"/>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dirty="0">
                <a:solidFill>
                  <a:schemeClr val="accent1">
                    <a:lumMod val="50000"/>
                  </a:schemeClr>
                </a:solidFill>
                <a:ea typeface="ＭＳ Ｐゴシック" pitchFamily="34" charset="-128"/>
              </a:rPr>
              <a:t>Jan ‘18</a:t>
            </a:r>
            <a:br>
              <a:rPr lang="nl-NL" sz="1200" kern="0" dirty="0">
                <a:solidFill>
                  <a:schemeClr val="accent1">
                    <a:lumMod val="50000"/>
                  </a:schemeClr>
                </a:solidFill>
                <a:ea typeface="ＭＳ Ｐゴシック" pitchFamily="34" charset="-128"/>
              </a:rPr>
            </a:br>
            <a:r>
              <a:rPr lang="nl-NL" sz="1200" kern="0" dirty="0">
                <a:solidFill>
                  <a:schemeClr val="accent1">
                    <a:lumMod val="50000"/>
                  </a:schemeClr>
                </a:solidFill>
                <a:ea typeface="ＭＳ Ｐゴシック" pitchFamily="34" charset="-128"/>
              </a:rPr>
              <a:t>KVK: Stelt SBR </a:t>
            </a:r>
          </a:p>
          <a:p>
            <a:pPr eaLnBrk="1" fontAlgn="base" hangingPunct="1">
              <a:spcBef>
                <a:spcPct val="0"/>
              </a:spcBef>
              <a:spcAft>
                <a:spcPct val="0"/>
              </a:spcAft>
              <a:defRPr/>
            </a:pPr>
            <a:r>
              <a:rPr lang="nl-NL" sz="1200" kern="0" dirty="0">
                <a:solidFill>
                  <a:schemeClr val="accent1">
                    <a:lumMod val="50000"/>
                  </a:schemeClr>
                </a:solidFill>
                <a:ea typeface="ＭＳ Ｐゴシック" pitchFamily="34" charset="-128"/>
              </a:rPr>
              <a:t>verplicht voor </a:t>
            </a:r>
          </a:p>
          <a:p>
            <a:pPr eaLnBrk="1" fontAlgn="base" hangingPunct="1">
              <a:spcBef>
                <a:spcPct val="0"/>
              </a:spcBef>
              <a:spcAft>
                <a:spcPct val="0"/>
              </a:spcAft>
              <a:defRPr/>
            </a:pPr>
            <a:r>
              <a:rPr lang="nl-NL" sz="1200" kern="0" dirty="0">
                <a:solidFill>
                  <a:schemeClr val="accent1">
                    <a:lumMod val="50000"/>
                  </a:schemeClr>
                </a:solidFill>
                <a:ea typeface="ＭＳ Ｐゴシック" pitchFamily="34" charset="-128"/>
              </a:rPr>
              <a:t>middelgroot</a:t>
            </a:r>
          </a:p>
        </p:txBody>
      </p:sp>
      <p:sp>
        <p:nvSpPr>
          <p:cNvPr id="322" name="TextBox 13"/>
          <p:cNvSpPr txBox="1">
            <a:spLocks noChangeArrowheads="1"/>
          </p:cNvSpPr>
          <p:nvPr>
            <p:custDataLst>
              <p:tags r:id="rId21"/>
            </p:custDataLst>
          </p:nvPr>
        </p:nvSpPr>
        <p:spPr bwMode="gray">
          <a:xfrm>
            <a:off x="8032995" y="3904475"/>
            <a:ext cx="1784350" cy="905023"/>
          </a:xfrm>
          <a:prstGeom prst="roundRect">
            <a:avLst>
              <a:gd name="adj" fmla="val 9878"/>
            </a:avLst>
          </a:prstGeom>
          <a:solidFill>
            <a:srgbClr val="FFFFFF"/>
          </a:solidFill>
          <a:ln w="19050">
            <a:solidFill>
              <a:srgbClr val="4388D6"/>
            </a:solidFill>
            <a:miter lim="800000"/>
            <a:headEnd/>
            <a:tailEnd/>
          </a:ln>
          <a:effectLst>
            <a:outerShdw blurRad="50800" dist="38100" dir="2700000" algn="tl" rotWithShape="0">
              <a:prstClr val="black">
                <a:alpha val="40000"/>
              </a:prstClr>
            </a:outerShdw>
          </a:effectLst>
        </p:spPr>
        <p:txBody>
          <a:bodyPr wrap="none" lIns="91729" tIns="36000" rIns="91729" bIns="360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nl-NL" sz="1200" b="1" kern="0">
                <a:solidFill>
                  <a:schemeClr val="accent1">
                    <a:lumMod val="50000"/>
                  </a:schemeClr>
                </a:solidFill>
                <a:ea typeface="ＭＳ Ｐゴシック" pitchFamily="34" charset="-128"/>
              </a:rPr>
              <a:t>Jan ‘17</a:t>
            </a:r>
            <a:br>
              <a:rPr lang="nl-NL" sz="1200" kern="0">
                <a:solidFill>
                  <a:schemeClr val="accent1">
                    <a:lumMod val="50000"/>
                  </a:schemeClr>
                </a:solidFill>
                <a:ea typeface="ＭＳ Ｐゴシック" pitchFamily="34" charset="-128"/>
              </a:rPr>
            </a:br>
            <a:r>
              <a:rPr lang="nl-NL" sz="1200" kern="0">
                <a:solidFill>
                  <a:schemeClr val="accent1">
                    <a:lumMod val="50000"/>
                  </a:schemeClr>
                </a:solidFill>
                <a:ea typeface="ＭＳ Ｐゴシック" pitchFamily="34" charset="-128"/>
              </a:rPr>
              <a:t>KVK: Stelt SBR </a:t>
            </a:r>
          </a:p>
          <a:p>
            <a:pPr eaLnBrk="1" fontAlgn="base" hangingPunct="1">
              <a:spcBef>
                <a:spcPct val="0"/>
              </a:spcBef>
              <a:spcAft>
                <a:spcPct val="0"/>
              </a:spcAft>
              <a:defRPr/>
            </a:pPr>
            <a:r>
              <a:rPr lang="nl-NL" sz="1200" kern="0">
                <a:solidFill>
                  <a:schemeClr val="accent1">
                    <a:lumMod val="50000"/>
                  </a:schemeClr>
                </a:solidFill>
                <a:ea typeface="ＭＳ Ｐゴシック" pitchFamily="34" charset="-128"/>
              </a:rPr>
              <a:t>verplicht voor </a:t>
            </a:r>
          </a:p>
          <a:p>
            <a:pPr eaLnBrk="1" fontAlgn="base" hangingPunct="1">
              <a:spcBef>
                <a:spcPct val="0"/>
              </a:spcBef>
              <a:spcAft>
                <a:spcPct val="0"/>
              </a:spcAft>
              <a:defRPr/>
            </a:pPr>
            <a:r>
              <a:rPr lang="nl-NL" sz="1200" kern="0">
                <a:solidFill>
                  <a:schemeClr val="accent1">
                    <a:lumMod val="50000"/>
                  </a:schemeClr>
                </a:solidFill>
                <a:ea typeface="ＭＳ Ｐゴシック" pitchFamily="34" charset="-128"/>
              </a:rPr>
              <a:t>micro en klein (98%)</a:t>
            </a:r>
          </a:p>
        </p:txBody>
      </p:sp>
      <p:cxnSp>
        <p:nvCxnSpPr>
          <p:cNvPr id="63" name="Straight Connector 331">
            <a:extLst>
              <a:ext uri="{FF2B5EF4-FFF2-40B4-BE49-F238E27FC236}">
                <a16:creationId xmlns:a16="http://schemas.microsoft.com/office/drawing/2014/main" id="{E852FFFA-CF18-40A4-93EC-58F8719C8CB2}"/>
              </a:ext>
            </a:extLst>
          </p:cNvPr>
          <p:cNvCxnSpPr/>
          <p:nvPr/>
        </p:nvCxnSpPr>
        <p:spPr bwMode="gray">
          <a:xfrm>
            <a:off x="10639414" y="2864800"/>
            <a:ext cx="0" cy="215900"/>
          </a:xfrm>
          <a:prstGeom prst="line">
            <a:avLst/>
          </a:prstGeom>
          <a:noFill/>
          <a:ln w="12700" cap="flat" cmpd="sng" algn="ctr">
            <a:solidFill>
              <a:schemeClr val="bg1"/>
            </a:solidFill>
            <a:prstDash val="solid"/>
          </a:ln>
          <a:effectLst/>
        </p:spPr>
      </p:cxnSp>
      <p:sp>
        <p:nvSpPr>
          <p:cNvPr id="64" name="TextBox 2">
            <a:extLst>
              <a:ext uri="{FF2B5EF4-FFF2-40B4-BE49-F238E27FC236}">
                <a16:creationId xmlns:a16="http://schemas.microsoft.com/office/drawing/2014/main" id="{CAC24851-2F89-4DEF-8911-9F43449E9B02}"/>
              </a:ext>
            </a:extLst>
          </p:cNvPr>
          <p:cNvSpPr txBox="1">
            <a:spLocks noChangeArrowheads="1"/>
          </p:cNvSpPr>
          <p:nvPr>
            <p:custDataLst>
              <p:tags r:id="rId22"/>
            </p:custDataLst>
          </p:nvPr>
        </p:nvSpPr>
        <p:spPr bwMode="gray">
          <a:xfrm>
            <a:off x="10639415" y="2792792"/>
            <a:ext cx="6111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eaLnBrk="0" hangingPunct="0">
              <a:spcBef>
                <a:spcPts val="600"/>
              </a:spcBef>
              <a:buClr>
                <a:srgbClr val="4388D6"/>
              </a:buClr>
              <a:buFont typeface="Arial" panose="020B0604020202020204" pitchFamily="34" charset="0"/>
              <a:buChar char="»"/>
              <a:defRPr sz="2000" b="1">
                <a:solidFill>
                  <a:schemeClr val="accent1"/>
                </a:solidFill>
                <a:latin typeface="Arial" panose="020B0604020202020204" pitchFamily="34" charset="0"/>
              </a:defRPr>
            </a:lvl1pPr>
            <a:lvl2pPr marL="742950" indent="-285750" eaLnBrk="0" hangingPunct="0">
              <a:spcBef>
                <a:spcPts val="600"/>
              </a:spcBef>
              <a:buClr>
                <a:schemeClr val="accent1"/>
              </a:buClr>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3pPr>
            <a:lvl4pPr marL="16002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ts val="2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ts val="2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fontAlgn="base" hangingPunct="1">
              <a:spcBef>
                <a:spcPct val="0"/>
              </a:spcBef>
              <a:spcAft>
                <a:spcPct val="0"/>
              </a:spcAft>
              <a:buClrTx/>
              <a:buNone/>
            </a:pPr>
            <a:r>
              <a:rPr lang="nl-NL" altLang="en-US" sz="1600" dirty="0">
                <a:solidFill>
                  <a:schemeClr val="bg1"/>
                </a:solidFill>
                <a:ea typeface="ＭＳ Ｐゴシック" panose="020B0600070205080204" pitchFamily="34" charset="-128"/>
              </a:rPr>
              <a:t>2019</a:t>
            </a:r>
          </a:p>
        </p:txBody>
      </p:sp>
    </p:spTree>
    <p:extLst>
      <p:ext uri="{BB962C8B-B14F-4D97-AF65-F5344CB8AC3E}">
        <p14:creationId xmlns:p14="http://schemas.microsoft.com/office/powerpoint/2010/main" val="6199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ep 122">
            <a:extLst>
              <a:ext uri="{FF2B5EF4-FFF2-40B4-BE49-F238E27FC236}">
                <a16:creationId xmlns:a16="http://schemas.microsoft.com/office/drawing/2014/main" id="{150C93B2-E4C4-4FFE-AAC5-6395D9FAD604}"/>
              </a:ext>
            </a:extLst>
          </p:cNvPr>
          <p:cNvGrpSpPr/>
          <p:nvPr/>
        </p:nvGrpSpPr>
        <p:grpSpPr>
          <a:xfrm>
            <a:off x="7320801" y="2449121"/>
            <a:ext cx="2086169" cy="2088000"/>
            <a:chOff x="1083752" y="3017215"/>
            <a:chExt cx="2086169" cy="2088000"/>
          </a:xfrm>
        </p:grpSpPr>
        <p:sp>
          <p:nvSpPr>
            <p:cNvPr id="132" name="Stroomdiagram: Verbindingslijn 123">
              <a:extLst>
                <a:ext uri="{FF2B5EF4-FFF2-40B4-BE49-F238E27FC236}">
                  <a16:creationId xmlns:a16="http://schemas.microsoft.com/office/drawing/2014/main" id="{597D4946-1221-48AC-9F0D-3E536676163F}"/>
                </a:ext>
              </a:extLst>
            </p:cNvPr>
            <p:cNvSpPr/>
            <p:nvPr/>
          </p:nvSpPr>
          <p:spPr bwMode="auto">
            <a:xfrm>
              <a:off x="1083752" y="3017215"/>
              <a:ext cx="2086169" cy="2088000"/>
            </a:xfrm>
            <a:prstGeom prst="flowChartConnector">
              <a:avLst/>
            </a:prstGeom>
            <a:solidFill>
              <a:srgbClr val="92D05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nl-NL" sz="1800" b="0" i="0" u="none" strike="noStrike" cap="none" normalizeH="0" baseline="0">
                <a:ln>
                  <a:noFill/>
                </a:ln>
                <a:solidFill>
                  <a:schemeClr val="tx1"/>
                </a:solidFill>
                <a:effectLst/>
                <a:latin typeface="Verdana" pitchFamily="1" charset="0"/>
              </a:endParaRPr>
            </a:p>
          </p:txBody>
        </p:sp>
        <p:sp>
          <p:nvSpPr>
            <p:cNvPr id="133" name="TextBox 192">
              <a:extLst>
                <a:ext uri="{FF2B5EF4-FFF2-40B4-BE49-F238E27FC236}">
                  <a16:creationId xmlns:a16="http://schemas.microsoft.com/office/drawing/2014/main" id="{8F33DF29-984D-4452-838B-08D598F8668D}"/>
                </a:ext>
              </a:extLst>
            </p:cNvPr>
            <p:cNvSpPr txBox="1"/>
            <p:nvPr/>
          </p:nvSpPr>
          <p:spPr>
            <a:xfrm>
              <a:off x="1603417" y="3905529"/>
              <a:ext cx="1474014" cy="849784"/>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lang="en-GB" sz="1400" b="1" kern="0" noProof="0" dirty="0">
                  <a:solidFill>
                    <a:srgbClr val="FFFFFF"/>
                  </a:solidFill>
                  <a:latin typeface="Georgia" pitchFamily="18" charset="0"/>
                </a:rPr>
                <a:t>Sustainability</a:t>
              </a:r>
              <a:endParaRPr kumimoji="0" lang="en-GB" sz="1400" b="1" i="0" u="none" strike="noStrike" kern="0" cap="none" spc="0" normalizeH="0" baseline="0" noProof="0" dirty="0">
                <a:ln>
                  <a:noFill/>
                </a:ln>
                <a:solidFill>
                  <a:srgbClr val="FFFFFF"/>
                </a:solidFill>
                <a:effectLst/>
                <a:uLnTx/>
                <a:uFillTx/>
                <a:latin typeface="Georgia" pitchFamily="18" charset="0"/>
              </a:endParaRPr>
            </a:p>
          </p:txBody>
        </p:sp>
      </p:grpSp>
      <p:grpSp>
        <p:nvGrpSpPr>
          <p:cNvPr id="8" name="Groep 7"/>
          <p:cNvGrpSpPr/>
          <p:nvPr/>
        </p:nvGrpSpPr>
        <p:grpSpPr>
          <a:xfrm>
            <a:off x="2293158" y="2440517"/>
            <a:ext cx="2086169" cy="2088000"/>
            <a:chOff x="1083752" y="3017215"/>
            <a:chExt cx="2086169" cy="2088000"/>
          </a:xfrm>
        </p:grpSpPr>
        <p:sp>
          <p:nvSpPr>
            <p:cNvPr id="3" name="Stroomdiagram: Verbindingslijn 2"/>
            <p:cNvSpPr/>
            <p:nvPr/>
          </p:nvSpPr>
          <p:spPr bwMode="auto">
            <a:xfrm>
              <a:off x="1083752" y="3017215"/>
              <a:ext cx="2086169" cy="2088000"/>
            </a:xfrm>
            <a:prstGeom prst="flowChartConnector">
              <a:avLst/>
            </a:pr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eaLnBrk="0" fontAlgn="base" hangingPunct="0">
                <a:spcBef>
                  <a:spcPct val="20000"/>
                </a:spcBef>
                <a:spcAft>
                  <a:spcPct val="0"/>
                </a:spcAft>
                <a:buFontTx/>
                <a:buChar char="•"/>
              </a:pPr>
              <a:endParaRPr lang="nl-NL">
                <a:latin typeface="Verdana" pitchFamily="1" charset="0"/>
              </a:endParaRPr>
            </a:p>
          </p:txBody>
        </p:sp>
        <p:sp>
          <p:nvSpPr>
            <p:cNvPr id="125" name="TextBox 192"/>
            <p:cNvSpPr txBox="1"/>
            <p:nvPr/>
          </p:nvSpPr>
          <p:spPr>
            <a:xfrm>
              <a:off x="1115616" y="3803352"/>
              <a:ext cx="1082648" cy="849784"/>
            </a:xfrm>
            <a:prstGeom prst="rect">
              <a:avLst/>
            </a:prstGeom>
            <a:noFill/>
          </p:spPr>
          <p:txBody>
            <a:bodyPr wrap="square" lIns="0" tIns="0" rIns="0" bIns="0" rtlCol="0">
              <a:noAutofit/>
            </a:bodyPr>
            <a:lstStyle/>
            <a:p>
              <a:pPr algn="ctr">
                <a:spcAft>
                  <a:spcPts val="900"/>
                </a:spcAft>
                <a:defRPr/>
              </a:pPr>
              <a:r>
                <a:rPr lang="en-GB" sz="1400" b="1" kern="0">
                  <a:solidFill>
                    <a:srgbClr val="FFFFFF"/>
                  </a:solidFill>
                  <a:latin typeface="Georgia" pitchFamily="18" charset="0"/>
                </a:rPr>
                <a:t>Employee Benefit</a:t>
              </a:r>
              <a:endParaRPr lang="en-GB" sz="1400" b="1" kern="0" dirty="0">
                <a:solidFill>
                  <a:srgbClr val="FFFFFF"/>
                </a:solidFill>
                <a:latin typeface="Georgia" pitchFamily="18" charset="0"/>
              </a:endParaRPr>
            </a:p>
          </p:txBody>
        </p:sp>
      </p:grpSp>
      <p:grpSp>
        <p:nvGrpSpPr>
          <p:cNvPr id="64" name="Groep 63"/>
          <p:cNvGrpSpPr/>
          <p:nvPr/>
        </p:nvGrpSpPr>
        <p:grpSpPr>
          <a:xfrm>
            <a:off x="3124200" y="692062"/>
            <a:ext cx="4999543" cy="5473876"/>
            <a:chOff x="3616858" y="615796"/>
            <a:chExt cx="4999543" cy="5473876"/>
          </a:xfrm>
        </p:grpSpPr>
        <p:grpSp>
          <p:nvGrpSpPr>
            <p:cNvPr id="65" name="Group 39"/>
            <p:cNvGrpSpPr>
              <a:grpSpLocks noChangeAspect="1"/>
            </p:cNvGrpSpPr>
            <p:nvPr/>
          </p:nvGrpSpPr>
          <p:grpSpPr>
            <a:xfrm>
              <a:off x="4293443" y="2610527"/>
              <a:ext cx="1965367" cy="1697152"/>
              <a:chOff x="4672482" y="2556495"/>
              <a:chExt cx="3172520" cy="2960329"/>
            </a:xfrm>
          </p:grpSpPr>
          <p:sp>
            <p:nvSpPr>
              <p:cNvPr id="112" name="Freeform 28"/>
              <p:cNvSpPr>
                <a:spLocks/>
              </p:cNvSpPr>
              <p:nvPr/>
            </p:nvSpPr>
            <p:spPr bwMode="auto">
              <a:xfrm>
                <a:off x="4672482" y="2556495"/>
                <a:ext cx="1586260" cy="1971828"/>
              </a:xfrm>
              <a:custGeom>
                <a:avLst/>
                <a:gdLst>
                  <a:gd name="T0" fmla="*/ 822 w 1226"/>
                  <a:gd name="T1" fmla="*/ 762 h 1524"/>
                  <a:gd name="T2" fmla="*/ 834 w 1226"/>
                  <a:gd name="T3" fmla="*/ 660 h 1524"/>
                  <a:gd name="T4" fmla="*/ 860 w 1226"/>
                  <a:gd name="T5" fmla="*/ 560 h 1524"/>
                  <a:gd name="T6" fmla="*/ 898 w 1226"/>
                  <a:gd name="T7" fmla="*/ 468 h 1524"/>
                  <a:gd name="T8" fmla="*/ 946 w 1226"/>
                  <a:gd name="T9" fmla="*/ 380 h 1524"/>
                  <a:gd name="T10" fmla="*/ 1002 w 1226"/>
                  <a:gd name="T11" fmla="*/ 300 h 1524"/>
                  <a:gd name="T12" fmla="*/ 1070 w 1226"/>
                  <a:gd name="T13" fmla="*/ 228 h 1524"/>
                  <a:gd name="T14" fmla="*/ 1144 w 1226"/>
                  <a:gd name="T15" fmla="*/ 164 h 1524"/>
                  <a:gd name="T16" fmla="*/ 1226 w 1226"/>
                  <a:gd name="T17" fmla="*/ 110 h 1524"/>
                  <a:gd name="T18" fmla="*/ 1180 w 1226"/>
                  <a:gd name="T19" fmla="*/ 84 h 1524"/>
                  <a:gd name="T20" fmla="*/ 1084 w 1226"/>
                  <a:gd name="T21" fmla="*/ 44 h 1524"/>
                  <a:gd name="T22" fmla="*/ 980 w 1226"/>
                  <a:gd name="T23" fmla="*/ 16 h 1524"/>
                  <a:gd name="T24" fmla="*/ 872 w 1226"/>
                  <a:gd name="T25" fmla="*/ 0 h 1524"/>
                  <a:gd name="T26" fmla="*/ 816 w 1226"/>
                  <a:gd name="T27" fmla="*/ 0 h 1524"/>
                  <a:gd name="T28" fmla="*/ 734 w 1226"/>
                  <a:gd name="T29" fmla="*/ 4 h 1524"/>
                  <a:gd name="T30" fmla="*/ 652 w 1226"/>
                  <a:gd name="T31" fmla="*/ 16 h 1524"/>
                  <a:gd name="T32" fmla="*/ 574 w 1226"/>
                  <a:gd name="T33" fmla="*/ 36 h 1524"/>
                  <a:gd name="T34" fmla="*/ 498 w 1226"/>
                  <a:gd name="T35" fmla="*/ 64 h 1524"/>
                  <a:gd name="T36" fmla="*/ 428 w 1226"/>
                  <a:gd name="T37" fmla="*/ 98 h 1524"/>
                  <a:gd name="T38" fmla="*/ 360 w 1226"/>
                  <a:gd name="T39" fmla="*/ 138 h 1524"/>
                  <a:gd name="T40" fmla="*/ 298 w 1226"/>
                  <a:gd name="T41" fmla="*/ 186 h 1524"/>
                  <a:gd name="T42" fmla="*/ 240 w 1226"/>
                  <a:gd name="T43" fmla="*/ 238 h 1524"/>
                  <a:gd name="T44" fmla="*/ 186 w 1226"/>
                  <a:gd name="T45" fmla="*/ 296 h 1524"/>
                  <a:gd name="T46" fmla="*/ 140 w 1226"/>
                  <a:gd name="T47" fmla="*/ 360 h 1524"/>
                  <a:gd name="T48" fmla="*/ 98 w 1226"/>
                  <a:gd name="T49" fmla="*/ 426 h 1524"/>
                  <a:gd name="T50" fmla="*/ 64 w 1226"/>
                  <a:gd name="T51" fmla="*/ 498 h 1524"/>
                  <a:gd name="T52" fmla="*/ 36 w 1226"/>
                  <a:gd name="T53" fmla="*/ 572 h 1524"/>
                  <a:gd name="T54" fmla="*/ 16 w 1226"/>
                  <a:gd name="T55" fmla="*/ 650 h 1524"/>
                  <a:gd name="T56" fmla="*/ 4 w 1226"/>
                  <a:gd name="T57" fmla="*/ 732 h 1524"/>
                  <a:gd name="T58" fmla="*/ 0 w 1226"/>
                  <a:gd name="T59" fmla="*/ 816 h 1524"/>
                  <a:gd name="T60" fmla="*/ 2 w 1226"/>
                  <a:gd name="T61" fmla="*/ 872 h 1524"/>
                  <a:gd name="T62" fmla="*/ 18 w 1226"/>
                  <a:gd name="T63" fmla="*/ 982 h 1524"/>
                  <a:gd name="T64" fmla="*/ 46 w 1226"/>
                  <a:gd name="T65" fmla="*/ 1086 h 1524"/>
                  <a:gd name="T66" fmla="*/ 88 w 1226"/>
                  <a:gd name="T67" fmla="*/ 1184 h 1524"/>
                  <a:gd name="T68" fmla="*/ 142 w 1226"/>
                  <a:gd name="T69" fmla="*/ 1276 h 1524"/>
                  <a:gd name="T70" fmla="*/ 208 w 1226"/>
                  <a:gd name="T71" fmla="*/ 1358 h 1524"/>
                  <a:gd name="T72" fmla="*/ 282 w 1226"/>
                  <a:gd name="T73" fmla="*/ 1432 h 1524"/>
                  <a:gd name="T74" fmla="*/ 366 w 1226"/>
                  <a:gd name="T75" fmla="*/ 1496 h 1524"/>
                  <a:gd name="T76" fmla="*/ 412 w 1226"/>
                  <a:gd name="T77" fmla="*/ 1524 h 1524"/>
                  <a:gd name="T78" fmla="*/ 410 w 1226"/>
                  <a:gd name="T79" fmla="*/ 1472 h 1524"/>
                  <a:gd name="T80" fmla="*/ 418 w 1226"/>
                  <a:gd name="T81" fmla="*/ 1360 h 1524"/>
                  <a:gd name="T82" fmla="*/ 440 w 1226"/>
                  <a:gd name="T83" fmla="*/ 1252 h 1524"/>
                  <a:gd name="T84" fmla="*/ 476 w 1226"/>
                  <a:gd name="T85" fmla="*/ 1150 h 1524"/>
                  <a:gd name="T86" fmla="*/ 524 w 1226"/>
                  <a:gd name="T87" fmla="*/ 1056 h 1524"/>
                  <a:gd name="T88" fmla="*/ 584 w 1226"/>
                  <a:gd name="T89" fmla="*/ 968 h 1524"/>
                  <a:gd name="T90" fmla="*/ 654 w 1226"/>
                  <a:gd name="T91" fmla="*/ 890 h 1524"/>
                  <a:gd name="T92" fmla="*/ 734 w 1226"/>
                  <a:gd name="T93" fmla="*/ 820 h 1524"/>
                  <a:gd name="T94" fmla="*/ 822 w 1226"/>
                  <a:gd name="T95" fmla="*/ 76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822" y="762"/>
                    </a:moveTo>
                    <a:lnTo>
                      <a:pt x="822" y="762"/>
                    </a:lnTo>
                    <a:lnTo>
                      <a:pt x="826" y="710"/>
                    </a:lnTo>
                    <a:lnTo>
                      <a:pt x="834" y="660"/>
                    </a:lnTo>
                    <a:lnTo>
                      <a:pt x="846" y="610"/>
                    </a:lnTo>
                    <a:lnTo>
                      <a:pt x="860" y="560"/>
                    </a:lnTo>
                    <a:lnTo>
                      <a:pt x="878" y="514"/>
                    </a:lnTo>
                    <a:lnTo>
                      <a:pt x="898" y="468"/>
                    </a:lnTo>
                    <a:lnTo>
                      <a:pt x="920" y="424"/>
                    </a:lnTo>
                    <a:lnTo>
                      <a:pt x="946" y="380"/>
                    </a:lnTo>
                    <a:lnTo>
                      <a:pt x="972" y="340"/>
                    </a:lnTo>
                    <a:lnTo>
                      <a:pt x="1002" y="300"/>
                    </a:lnTo>
                    <a:lnTo>
                      <a:pt x="1034" y="264"/>
                    </a:lnTo>
                    <a:lnTo>
                      <a:pt x="1070" y="228"/>
                    </a:lnTo>
                    <a:lnTo>
                      <a:pt x="1106" y="194"/>
                    </a:lnTo>
                    <a:lnTo>
                      <a:pt x="1144" y="164"/>
                    </a:lnTo>
                    <a:lnTo>
                      <a:pt x="1184" y="136"/>
                    </a:lnTo>
                    <a:lnTo>
                      <a:pt x="1226" y="110"/>
                    </a:lnTo>
                    <a:lnTo>
                      <a:pt x="1226" y="110"/>
                    </a:lnTo>
                    <a:lnTo>
                      <a:pt x="1180" y="84"/>
                    </a:lnTo>
                    <a:lnTo>
                      <a:pt x="1132" y="62"/>
                    </a:lnTo>
                    <a:lnTo>
                      <a:pt x="1084" y="44"/>
                    </a:lnTo>
                    <a:lnTo>
                      <a:pt x="1032" y="28"/>
                    </a:lnTo>
                    <a:lnTo>
                      <a:pt x="980" y="16"/>
                    </a:lnTo>
                    <a:lnTo>
                      <a:pt x="926" y="6"/>
                    </a:lnTo>
                    <a:lnTo>
                      <a:pt x="872" y="0"/>
                    </a:lnTo>
                    <a:lnTo>
                      <a:pt x="816" y="0"/>
                    </a:lnTo>
                    <a:lnTo>
                      <a:pt x="816" y="0"/>
                    </a:lnTo>
                    <a:lnTo>
                      <a:pt x="774" y="0"/>
                    </a:lnTo>
                    <a:lnTo>
                      <a:pt x="734" y="4"/>
                    </a:lnTo>
                    <a:lnTo>
                      <a:pt x="692" y="8"/>
                    </a:lnTo>
                    <a:lnTo>
                      <a:pt x="652" y="16"/>
                    </a:lnTo>
                    <a:lnTo>
                      <a:pt x="612" y="24"/>
                    </a:lnTo>
                    <a:lnTo>
                      <a:pt x="574" y="36"/>
                    </a:lnTo>
                    <a:lnTo>
                      <a:pt x="536" y="48"/>
                    </a:lnTo>
                    <a:lnTo>
                      <a:pt x="498" y="64"/>
                    </a:lnTo>
                    <a:lnTo>
                      <a:pt x="462" y="80"/>
                    </a:lnTo>
                    <a:lnTo>
                      <a:pt x="428" y="98"/>
                    </a:lnTo>
                    <a:lnTo>
                      <a:pt x="394" y="118"/>
                    </a:lnTo>
                    <a:lnTo>
                      <a:pt x="360" y="138"/>
                    </a:lnTo>
                    <a:lnTo>
                      <a:pt x="328" y="162"/>
                    </a:lnTo>
                    <a:lnTo>
                      <a:pt x="298" y="186"/>
                    </a:lnTo>
                    <a:lnTo>
                      <a:pt x="268" y="212"/>
                    </a:lnTo>
                    <a:lnTo>
                      <a:pt x="240" y="238"/>
                    </a:lnTo>
                    <a:lnTo>
                      <a:pt x="212" y="266"/>
                    </a:lnTo>
                    <a:lnTo>
                      <a:pt x="186" y="296"/>
                    </a:lnTo>
                    <a:lnTo>
                      <a:pt x="162" y="328"/>
                    </a:lnTo>
                    <a:lnTo>
                      <a:pt x="140" y="360"/>
                    </a:lnTo>
                    <a:lnTo>
                      <a:pt x="118" y="392"/>
                    </a:lnTo>
                    <a:lnTo>
                      <a:pt x="98" y="426"/>
                    </a:lnTo>
                    <a:lnTo>
                      <a:pt x="80" y="462"/>
                    </a:lnTo>
                    <a:lnTo>
                      <a:pt x="64" y="498"/>
                    </a:lnTo>
                    <a:lnTo>
                      <a:pt x="50" y="534"/>
                    </a:lnTo>
                    <a:lnTo>
                      <a:pt x="36" y="572"/>
                    </a:lnTo>
                    <a:lnTo>
                      <a:pt x="26" y="612"/>
                    </a:lnTo>
                    <a:lnTo>
                      <a:pt x="16" y="650"/>
                    </a:lnTo>
                    <a:lnTo>
                      <a:pt x="10" y="692"/>
                    </a:lnTo>
                    <a:lnTo>
                      <a:pt x="4" y="732"/>
                    </a:lnTo>
                    <a:lnTo>
                      <a:pt x="2" y="774"/>
                    </a:lnTo>
                    <a:lnTo>
                      <a:pt x="0" y="816"/>
                    </a:lnTo>
                    <a:lnTo>
                      <a:pt x="0" y="816"/>
                    </a:lnTo>
                    <a:lnTo>
                      <a:pt x="2" y="872"/>
                    </a:lnTo>
                    <a:lnTo>
                      <a:pt x="8" y="928"/>
                    </a:lnTo>
                    <a:lnTo>
                      <a:pt x="18" y="982"/>
                    </a:lnTo>
                    <a:lnTo>
                      <a:pt x="30" y="1034"/>
                    </a:lnTo>
                    <a:lnTo>
                      <a:pt x="46" y="1086"/>
                    </a:lnTo>
                    <a:lnTo>
                      <a:pt x="66" y="1136"/>
                    </a:lnTo>
                    <a:lnTo>
                      <a:pt x="88" y="1184"/>
                    </a:lnTo>
                    <a:lnTo>
                      <a:pt x="114" y="1232"/>
                    </a:lnTo>
                    <a:lnTo>
                      <a:pt x="142" y="1276"/>
                    </a:lnTo>
                    <a:lnTo>
                      <a:pt x="174" y="1318"/>
                    </a:lnTo>
                    <a:lnTo>
                      <a:pt x="208" y="1358"/>
                    </a:lnTo>
                    <a:lnTo>
                      <a:pt x="244" y="1398"/>
                    </a:lnTo>
                    <a:lnTo>
                      <a:pt x="282" y="1432"/>
                    </a:lnTo>
                    <a:lnTo>
                      <a:pt x="324" y="1466"/>
                    </a:lnTo>
                    <a:lnTo>
                      <a:pt x="366" y="1496"/>
                    </a:lnTo>
                    <a:lnTo>
                      <a:pt x="412" y="1524"/>
                    </a:lnTo>
                    <a:lnTo>
                      <a:pt x="412" y="1524"/>
                    </a:lnTo>
                    <a:lnTo>
                      <a:pt x="410" y="1472"/>
                    </a:lnTo>
                    <a:lnTo>
                      <a:pt x="410" y="1472"/>
                    </a:lnTo>
                    <a:lnTo>
                      <a:pt x="412" y="1414"/>
                    </a:lnTo>
                    <a:lnTo>
                      <a:pt x="418" y="1360"/>
                    </a:lnTo>
                    <a:lnTo>
                      <a:pt x="426" y="1306"/>
                    </a:lnTo>
                    <a:lnTo>
                      <a:pt x="440" y="1252"/>
                    </a:lnTo>
                    <a:lnTo>
                      <a:pt x="456" y="1200"/>
                    </a:lnTo>
                    <a:lnTo>
                      <a:pt x="476" y="1150"/>
                    </a:lnTo>
                    <a:lnTo>
                      <a:pt x="498" y="1102"/>
                    </a:lnTo>
                    <a:lnTo>
                      <a:pt x="524" y="1056"/>
                    </a:lnTo>
                    <a:lnTo>
                      <a:pt x="552" y="1010"/>
                    </a:lnTo>
                    <a:lnTo>
                      <a:pt x="584" y="968"/>
                    </a:lnTo>
                    <a:lnTo>
                      <a:pt x="618" y="928"/>
                    </a:lnTo>
                    <a:lnTo>
                      <a:pt x="654" y="890"/>
                    </a:lnTo>
                    <a:lnTo>
                      <a:pt x="692" y="854"/>
                    </a:lnTo>
                    <a:lnTo>
                      <a:pt x="734" y="820"/>
                    </a:lnTo>
                    <a:lnTo>
                      <a:pt x="776" y="790"/>
                    </a:lnTo>
                    <a:lnTo>
                      <a:pt x="822" y="762"/>
                    </a:lnTo>
                    <a:lnTo>
                      <a:pt x="822" y="762"/>
                    </a:lnTo>
                    <a:close/>
                  </a:path>
                </a:pathLst>
              </a:custGeom>
              <a:solidFill>
                <a:srgbClr val="E0301E"/>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3" name="Freeform 29"/>
              <p:cNvSpPr>
                <a:spLocks/>
              </p:cNvSpPr>
              <p:nvPr/>
            </p:nvSpPr>
            <p:spPr bwMode="auto">
              <a:xfrm>
                <a:off x="6258742" y="2556495"/>
                <a:ext cx="1586260" cy="1971828"/>
              </a:xfrm>
              <a:custGeom>
                <a:avLst/>
                <a:gdLst>
                  <a:gd name="T0" fmla="*/ 1226 w 1226"/>
                  <a:gd name="T1" fmla="*/ 816 h 1524"/>
                  <a:gd name="T2" fmla="*/ 1222 w 1226"/>
                  <a:gd name="T3" fmla="*/ 732 h 1524"/>
                  <a:gd name="T4" fmla="*/ 1210 w 1226"/>
                  <a:gd name="T5" fmla="*/ 650 h 1524"/>
                  <a:gd name="T6" fmla="*/ 1190 w 1226"/>
                  <a:gd name="T7" fmla="*/ 572 h 1524"/>
                  <a:gd name="T8" fmla="*/ 1162 w 1226"/>
                  <a:gd name="T9" fmla="*/ 498 h 1524"/>
                  <a:gd name="T10" fmla="*/ 1128 w 1226"/>
                  <a:gd name="T11" fmla="*/ 426 h 1524"/>
                  <a:gd name="T12" fmla="*/ 1086 w 1226"/>
                  <a:gd name="T13" fmla="*/ 358 h 1524"/>
                  <a:gd name="T14" fmla="*/ 1040 w 1226"/>
                  <a:gd name="T15" fmla="*/ 296 h 1524"/>
                  <a:gd name="T16" fmla="*/ 986 w 1226"/>
                  <a:gd name="T17" fmla="*/ 238 h 1524"/>
                  <a:gd name="T18" fmla="*/ 930 w 1226"/>
                  <a:gd name="T19" fmla="*/ 186 h 1524"/>
                  <a:gd name="T20" fmla="*/ 866 w 1226"/>
                  <a:gd name="T21" fmla="*/ 138 h 1524"/>
                  <a:gd name="T22" fmla="*/ 798 w 1226"/>
                  <a:gd name="T23" fmla="*/ 98 h 1524"/>
                  <a:gd name="T24" fmla="*/ 728 w 1226"/>
                  <a:gd name="T25" fmla="*/ 64 h 1524"/>
                  <a:gd name="T26" fmla="*/ 652 w 1226"/>
                  <a:gd name="T27" fmla="*/ 36 h 1524"/>
                  <a:gd name="T28" fmla="*/ 574 w 1226"/>
                  <a:gd name="T29" fmla="*/ 16 h 1524"/>
                  <a:gd name="T30" fmla="*/ 494 w 1226"/>
                  <a:gd name="T31" fmla="*/ 4 h 1524"/>
                  <a:gd name="T32" fmla="*/ 410 w 1226"/>
                  <a:gd name="T33" fmla="*/ 0 h 1524"/>
                  <a:gd name="T34" fmla="*/ 354 w 1226"/>
                  <a:gd name="T35" fmla="*/ 0 h 1524"/>
                  <a:gd name="T36" fmla="*/ 246 w 1226"/>
                  <a:gd name="T37" fmla="*/ 16 h 1524"/>
                  <a:gd name="T38" fmla="*/ 144 w 1226"/>
                  <a:gd name="T39" fmla="*/ 44 h 1524"/>
                  <a:gd name="T40" fmla="*/ 46 w 1226"/>
                  <a:gd name="T41" fmla="*/ 84 h 1524"/>
                  <a:gd name="T42" fmla="*/ 0 w 1226"/>
                  <a:gd name="T43" fmla="*/ 110 h 1524"/>
                  <a:gd name="T44" fmla="*/ 82 w 1226"/>
                  <a:gd name="T45" fmla="*/ 164 h 1524"/>
                  <a:gd name="T46" fmla="*/ 158 w 1226"/>
                  <a:gd name="T47" fmla="*/ 228 h 1524"/>
                  <a:gd name="T48" fmla="*/ 224 w 1226"/>
                  <a:gd name="T49" fmla="*/ 300 h 1524"/>
                  <a:gd name="T50" fmla="*/ 282 w 1226"/>
                  <a:gd name="T51" fmla="*/ 380 h 1524"/>
                  <a:gd name="T52" fmla="*/ 330 w 1226"/>
                  <a:gd name="T53" fmla="*/ 468 h 1524"/>
                  <a:gd name="T54" fmla="*/ 366 w 1226"/>
                  <a:gd name="T55" fmla="*/ 562 h 1524"/>
                  <a:gd name="T56" fmla="*/ 392 w 1226"/>
                  <a:gd name="T57" fmla="*/ 660 h 1524"/>
                  <a:gd name="T58" fmla="*/ 406 w 1226"/>
                  <a:gd name="T59" fmla="*/ 762 h 1524"/>
                  <a:gd name="T60" fmla="*/ 450 w 1226"/>
                  <a:gd name="T61" fmla="*/ 790 h 1524"/>
                  <a:gd name="T62" fmla="*/ 534 w 1226"/>
                  <a:gd name="T63" fmla="*/ 854 h 1524"/>
                  <a:gd name="T64" fmla="*/ 610 w 1226"/>
                  <a:gd name="T65" fmla="*/ 928 h 1524"/>
                  <a:gd name="T66" fmla="*/ 674 w 1226"/>
                  <a:gd name="T67" fmla="*/ 1010 h 1524"/>
                  <a:gd name="T68" fmla="*/ 728 w 1226"/>
                  <a:gd name="T69" fmla="*/ 1102 h 1524"/>
                  <a:gd name="T70" fmla="*/ 770 w 1226"/>
                  <a:gd name="T71" fmla="*/ 1200 h 1524"/>
                  <a:gd name="T72" fmla="*/ 800 w 1226"/>
                  <a:gd name="T73" fmla="*/ 1306 h 1524"/>
                  <a:gd name="T74" fmla="*/ 814 w 1226"/>
                  <a:gd name="T75" fmla="*/ 1414 h 1524"/>
                  <a:gd name="T76" fmla="*/ 816 w 1226"/>
                  <a:gd name="T77" fmla="*/ 1472 h 1524"/>
                  <a:gd name="T78" fmla="*/ 816 w 1226"/>
                  <a:gd name="T79" fmla="*/ 1524 h 1524"/>
                  <a:gd name="T80" fmla="*/ 904 w 1226"/>
                  <a:gd name="T81" fmla="*/ 1466 h 1524"/>
                  <a:gd name="T82" fmla="*/ 982 w 1226"/>
                  <a:gd name="T83" fmla="*/ 1396 h 1524"/>
                  <a:gd name="T84" fmla="*/ 1052 w 1226"/>
                  <a:gd name="T85" fmla="*/ 1318 h 1524"/>
                  <a:gd name="T86" fmla="*/ 1112 w 1226"/>
                  <a:gd name="T87" fmla="*/ 1230 h 1524"/>
                  <a:gd name="T88" fmla="*/ 1160 w 1226"/>
                  <a:gd name="T89" fmla="*/ 1136 h 1524"/>
                  <a:gd name="T90" fmla="*/ 1196 w 1226"/>
                  <a:gd name="T91" fmla="*/ 1034 h 1524"/>
                  <a:gd name="T92" fmla="*/ 1218 w 1226"/>
                  <a:gd name="T93" fmla="*/ 926 h 1524"/>
                  <a:gd name="T94" fmla="*/ 1226 w 1226"/>
                  <a:gd name="T95" fmla="*/ 81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1226" y="816"/>
                    </a:moveTo>
                    <a:lnTo>
                      <a:pt x="1226" y="816"/>
                    </a:lnTo>
                    <a:lnTo>
                      <a:pt x="1224" y="774"/>
                    </a:lnTo>
                    <a:lnTo>
                      <a:pt x="1222" y="732"/>
                    </a:lnTo>
                    <a:lnTo>
                      <a:pt x="1216" y="690"/>
                    </a:lnTo>
                    <a:lnTo>
                      <a:pt x="1210" y="650"/>
                    </a:lnTo>
                    <a:lnTo>
                      <a:pt x="1200" y="612"/>
                    </a:lnTo>
                    <a:lnTo>
                      <a:pt x="1190" y="572"/>
                    </a:lnTo>
                    <a:lnTo>
                      <a:pt x="1176" y="534"/>
                    </a:lnTo>
                    <a:lnTo>
                      <a:pt x="1162" y="498"/>
                    </a:lnTo>
                    <a:lnTo>
                      <a:pt x="1146" y="462"/>
                    </a:lnTo>
                    <a:lnTo>
                      <a:pt x="1128" y="426"/>
                    </a:lnTo>
                    <a:lnTo>
                      <a:pt x="1108" y="392"/>
                    </a:lnTo>
                    <a:lnTo>
                      <a:pt x="1086" y="358"/>
                    </a:lnTo>
                    <a:lnTo>
                      <a:pt x="1064" y="326"/>
                    </a:lnTo>
                    <a:lnTo>
                      <a:pt x="1040" y="296"/>
                    </a:lnTo>
                    <a:lnTo>
                      <a:pt x="1014" y="266"/>
                    </a:lnTo>
                    <a:lnTo>
                      <a:pt x="986" y="238"/>
                    </a:lnTo>
                    <a:lnTo>
                      <a:pt x="958" y="212"/>
                    </a:lnTo>
                    <a:lnTo>
                      <a:pt x="930" y="186"/>
                    </a:lnTo>
                    <a:lnTo>
                      <a:pt x="898" y="162"/>
                    </a:lnTo>
                    <a:lnTo>
                      <a:pt x="866" y="138"/>
                    </a:lnTo>
                    <a:lnTo>
                      <a:pt x="834" y="118"/>
                    </a:lnTo>
                    <a:lnTo>
                      <a:pt x="798" y="98"/>
                    </a:lnTo>
                    <a:lnTo>
                      <a:pt x="764" y="80"/>
                    </a:lnTo>
                    <a:lnTo>
                      <a:pt x="728" y="64"/>
                    </a:lnTo>
                    <a:lnTo>
                      <a:pt x="690" y="48"/>
                    </a:lnTo>
                    <a:lnTo>
                      <a:pt x="652" y="36"/>
                    </a:lnTo>
                    <a:lnTo>
                      <a:pt x="614" y="24"/>
                    </a:lnTo>
                    <a:lnTo>
                      <a:pt x="574" y="16"/>
                    </a:lnTo>
                    <a:lnTo>
                      <a:pt x="534" y="8"/>
                    </a:lnTo>
                    <a:lnTo>
                      <a:pt x="494" y="4"/>
                    </a:lnTo>
                    <a:lnTo>
                      <a:pt x="452" y="0"/>
                    </a:lnTo>
                    <a:lnTo>
                      <a:pt x="410" y="0"/>
                    </a:lnTo>
                    <a:lnTo>
                      <a:pt x="410" y="0"/>
                    </a:lnTo>
                    <a:lnTo>
                      <a:pt x="354" y="0"/>
                    </a:lnTo>
                    <a:lnTo>
                      <a:pt x="300" y="6"/>
                    </a:lnTo>
                    <a:lnTo>
                      <a:pt x="246" y="16"/>
                    </a:lnTo>
                    <a:lnTo>
                      <a:pt x="194" y="28"/>
                    </a:lnTo>
                    <a:lnTo>
                      <a:pt x="144" y="44"/>
                    </a:lnTo>
                    <a:lnTo>
                      <a:pt x="94" y="62"/>
                    </a:lnTo>
                    <a:lnTo>
                      <a:pt x="46" y="84"/>
                    </a:lnTo>
                    <a:lnTo>
                      <a:pt x="0" y="110"/>
                    </a:lnTo>
                    <a:lnTo>
                      <a:pt x="0" y="110"/>
                    </a:lnTo>
                    <a:lnTo>
                      <a:pt x="42" y="136"/>
                    </a:lnTo>
                    <a:lnTo>
                      <a:pt x="82" y="164"/>
                    </a:lnTo>
                    <a:lnTo>
                      <a:pt x="122" y="194"/>
                    </a:lnTo>
                    <a:lnTo>
                      <a:pt x="158" y="228"/>
                    </a:lnTo>
                    <a:lnTo>
                      <a:pt x="192" y="264"/>
                    </a:lnTo>
                    <a:lnTo>
                      <a:pt x="224" y="300"/>
                    </a:lnTo>
                    <a:lnTo>
                      <a:pt x="254" y="340"/>
                    </a:lnTo>
                    <a:lnTo>
                      <a:pt x="282" y="380"/>
                    </a:lnTo>
                    <a:lnTo>
                      <a:pt x="308" y="424"/>
                    </a:lnTo>
                    <a:lnTo>
                      <a:pt x="330" y="468"/>
                    </a:lnTo>
                    <a:lnTo>
                      <a:pt x="350" y="514"/>
                    </a:lnTo>
                    <a:lnTo>
                      <a:pt x="366" y="562"/>
                    </a:lnTo>
                    <a:lnTo>
                      <a:pt x="380" y="610"/>
                    </a:lnTo>
                    <a:lnTo>
                      <a:pt x="392" y="660"/>
                    </a:lnTo>
                    <a:lnTo>
                      <a:pt x="400" y="710"/>
                    </a:lnTo>
                    <a:lnTo>
                      <a:pt x="406" y="762"/>
                    </a:lnTo>
                    <a:lnTo>
                      <a:pt x="406" y="762"/>
                    </a:lnTo>
                    <a:lnTo>
                      <a:pt x="450" y="790"/>
                    </a:lnTo>
                    <a:lnTo>
                      <a:pt x="494" y="820"/>
                    </a:lnTo>
                    <a:lnTo>
                      <a:pt x="534" y="854"/>
                    </a:lnTo>
                    <a:lnTo>
                      <a:pt x="574" y="890"/>
                    </a:lnTo>
                    <a:lnTo>
                      <a:pt x="610" y="928"/>
                    </a:lnTo>
                    <a:lnTo>
                      <a:pt x="644" y="968"/>
                    </a:lnTo>
                    <a:lnTo>
                      <a:pt x="674" y="1010"/>
                    </a:lnTo>
                    <a:lnTo>
                      <a:pt x="704" y="1056"/>
                    </a:lnTo>
                    <a:lnTo>
                      <a:pt x="728" y="1102"/>
                    </a:lnTo>
                    <a:lnTo>
                      <a:pt x="752" y="1150"/>
                    </a:lnTo>
                    <a:lnTo>
                      <a:pt x="770" y="1200"/>
                    </a:lnTo>
                    <a:lnTo>
                      <a:pt x="788" y="1252"/>
                    </a:lnTo>
                    <a:lnTo>
                      <a:pt x="800" y="1306"/>
                    </a:lnTo>
                    <a:lnTo>
                      <a:pt x="810" y="1360"/>
                    </a:lnTo>
                    <a:lnTo>
                      <a:pt x="814" y="1414"/>
                    </a:lnTo>
                    <a:lnTo>
                      <a:pt x="816" y="1472"/>
                    </a:lnTo>
                    <a:lnTo>
                      <a:pt x="816" y="1472"/>
                    </a:lnTo>
                    <a:lnTo>
                      <a:pt x="816" y="1524"/>
                    </a:lnTo>
                    <a:lnTo>
                      <a:pt x="816" y="1524"/>
                    </a:lnTo>
                    <a:lnTo>
                      <a:pt x="860" y="1496"/>
                    </a:lnTo>
                    <a:lnTo>
                      <a:pt x="904" y="1466"/>
                    </a:lnTo>
                    <a:lnTo>
                      <a:pt x="944" y="1432"/>
                    </a:lnTo>
                    <a:lnTo>
                      <a:pt x="982" y="1396"/>
                    </a:lnTo>
                    <a:lnTo>
                      <a:pt x="1020" y="1358"/>
                    </a:lnTo>
                    <a:lnTo>
                      <a:pt x="1052" y="1318"/>
                    </a:lnTo>
                    <a:lnTo>
                      <a:pt x="1084" y="1274"/>
                    </a:lnTo>
                    <a:lnTo>
                      <a:pt x="1112" y="1230"/>
                    </a:lnTo>
                    <a:lnTo>
                      <a:pt x="1138" y="1184"/>
                    </a:lnTo>
                    <a:lnTo>
                      <a:pt x="1160" y="1136"/>
                    </a:lnTo>
                    <a:lnTo>
                      <a:pt x="1180" y="1086"/>
                    </a:lnTo>
                    <a:lnTo>
                      <a:pt x="1196" y="1034"/>
                    </a:lnTo>
                    <a:lnTo>
                      <a:pt x="1210" y="980"/>
                    </a:lnTo>
                    <a:lnTo>
                      <a:pt x="1218" y="926"/>
                    </a:lnTo>
                    <a:lnTo>
                      <a:pt x="1224" y="872"/>
                    </a:lnTo>
                    <a:lnTo>
                      <a:pt x="1226" y="816"/>
                    </a:lnTo>
                    <a:lnTo>
                      <a:pt x="1226" y="816"/>
                    </a:lnTo>
                    <a:close/>
                  </a:path>
                </a:pathLst>
              </a:custGeom>
              <a:solidFill>
                <a:srgbClr val="EB8C00"/>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4" name="Freeform 30"/>
              <p:cNvSpPr>
                <a:spLocks/>
              </p:cNvSpPr>
              <p:nvPr/>
            </p:nvSpPr>
            <p:spPr bwMode="auto">
              <a:xfrm>
                <a:off x="5736027" y="2698819"/>
                <a:ext cx="1048018" cy="843590"/>
              </a:xfrm>
              <a:custGeom>
                <a:avLst/>
                <a:gdLst>
                  <a:gd name="T0" fmla="*/ 0 w 810"/>
                  <a:gd name="T1" fmla="*/ 652 h 652"/>
                  <a:gd name="T2" fmla="*/ 0 w 810"/>
                  <a:gd name="T3" fmla="*/ 652 h 652"/>
                  <a:gd name="T4" fmla="*/ 46 w 810"/>
                  <a:gd name="T5" fmla="*/ 628 h 652"/>
                  <a:gd name="T6" fmla="*/ 92 w 810"/>
                  <a:gd name="T7" fmla="*/ 606 h 652"/>
                  <a:gd name="T8" fmla="*/ 142 w 810"/>
                  <a:gd name="T9" fmla="*/ 588 h 652"/>
                  <a:gd name="T10" fmla="*/ 192 w 810"/>
                  <a:gd name="T11" fmla="*/ 572 h 652"/>
                  <a:gd name="T12" fmla="*/ 244 w 810"/>
                  <a:gd name="T13" fmla="*/ 560 h 652"/>
                  <a:gd name="T14" fmla="*/ 296 w 810"/>
                  <a:gd name="T15" fmla="*/ 552 h 652"/>
                  <a:gd name="T16" fmla="*/ 350 w 810"/>
                  <a:gd name="T17" fmla="*/ 546 h 652"/>
                  <a:gd name="T18" fmla="*/ 404 w 810"/>
                  <a:gd name="T19" fmla="*/ 544 h 652"/>
                  <a:gd name="T20" fmla="*/ 404 w 810"/>
                  <a:gd name="T21" fmla="*/ 544 h 652"/>
                  <a:gd name="T22" fmla="*/ 460 w 810"/>
                  <a:gd name="T23" fmla="*/ 546 h 652"/>
                  <a:gd name="T24" fmla="*/ 512 w 810"/>
                  <a:gd name="T25" fmla="*/ 552 h 652"/>
                  <a:gd name="T26" fmla="*/ 566 w 810"/>
                  <a:gd name="T27" fmla="*/ 560 h 652"/>
                  <a:gd name="T28" fmla="*/ 618 w 810"/>
                  <a:gd name="T29" fmla="*/ 572 h 652"/>
                  <a:gd name="T30" fmla="*/ 668 w 810"/>
                  <a:gd name="T31" fmla="*/ 588 h 652"/>
                  <a:gd name="T32" fmla="*/ 716 w 810"/>
                  <a:gd name="T33" fmla="*/ 606 h 652"/>
                  <a:gd name="T34" fmla="*/ 764 w 810"/>
                  <a:gd name="T35" fmla="*/ 628 h 652"/>
                  <a:gd name="T36" fmla="*/ 810 w 810"/>
                  <a:gd name="T37" fmla="*/ 652 h 652"/>
                  <a:gd name="T38" fmla="*/ 810 w 810"/>
                  <a:gd name="T39" fmla="*/ 652 h 652"/>
                  <a:gd name="T40" fmla="*/ 804 w 810"/>
                  <a:gd name="T41" fmla="*/ 600 h 652"/>
                  <a:gd name="T42" fmla="*/ 796 w 810"/>
                  <a:gd name="T43" fmla="*/ 550 h 652"/>
                  <a:gd name="T44" fmla="*/ 784 w 810"/>
                  <a:gd name="T45" fmla="*/ 500 h 652"/>
                  <a:gd name="T46" fmla="*/ 770 w 810"/>
                  <a:gd name="T47" fmla="*/ 452 h 652"/>
                  <a:gd name="T48" fmla="*/ 754 w 810"/>
                  <a:gd name="T49" fmla="*/ 404 h 652"/>
                  <a:gd name="T50" fmla="*/ 734 w 810"/>
                  <a:gd name="T51" fmla="*/ 358 h 652"/>
                  <a:gd name="T52" fmla="*/ 712 w 810"/>
                  <a:gd name="T53" fmla="*/ 314 h 652"/>
                  <a:gd name="T54" fmla="*/ 686 w 810"/>
                  <a:gd name="T55" fmla="*/ 270 h 652"/>
                  <a:gd name="T56" fmla="*/ 658 w 810"/>
                  <a:gd name="T57" fmla="*/ 230 h 652"/>
                  <a:gd name="T58" fmla="*/ 628 w 810"/>
                  <a:gd name="T59" fmla="*/ 190 h 652"/>
                  <a:gd name="T60" fmla="*/ 596 w 810"/>
                  <a:gd name="T61" fmla="*/ 154 h 652"/>
                  <a:gd name="T62" fmla="*/ 562 w 810"/>
                  <a:gd name="T63" fmla="*/ 118 h 652"/>
                  <a:gd name="T64" fmla="*/ 526 w 810"/>
                  <a:gd name="T65" fmla="*/ 84 h 652"/>
                  <a:gd name="T66" fmla="*/ 486 w 810"/>
                  <a:gd name="T67" fmla="*/ 54 h 652"/>
                  <a:gd name="T68" fmla="*/ 446 w 810"/>
                  <a:gd name="T69" fmla="*/ 26 h 652"/>
                  <a:gd name="T70" fmla="*/ 404 w 810"/>
                  <a:gd name="T71" fmla="*/ 0 h 652"/>
                  <a:gd name="T72" fmla="*/ 404 w 810"/>
                  <a:gd name="T73" fmla="*/ 0 h 652"/>
                  <a:gd name="T74" fmla="*/ 362 w 810"/>
                  <a:gd name="T75" fmla="*/ 26 h 652"/>
                  <a:gd name="T76" fmla="*/ 322 w 810"/>
                  <a:gd name="T77" fmla="*/ 54 h 652"/>
                  <a:gd name="T78" fmla="*/ 284 w 810"/>
                  <a:gd name="T79" fmla="*/ 84 h 652"/>
                  <a:gd name="T80" fmla="*/ 248 w 810"/>
                  <a:gd name="T81" fmla="*/ 118 h 652"/>
                  <a:gd name="T82" fmla="*/ 212 w 810"/>
                  <a:gd name="T83" fmla="*/ 154 h 652"/>
                  <a:gd name="T84" fmla="*/ 180 w 810"/>
                  <a:gd name="T85" fmla="*/ 190 h 652"/>
                  <a:gd name="T86" fmla="*/ 150 w 810"/>
                  <a:gd name="T87" fmla="*/ 230 h 652"/>
                  <a:gd name="T88" fmla="*/ 124 w 810"/>
                  <a:gd name="T89" fmla="*/ 270 h 652"/>
                  <a:gd name="T90" fmla="*/ 98 w 810"/>
                  <a:gd name="T91" fmla="*/ 314 h 652"/>
                  <a:gd name="T92" fmla="*/ 76 w 810"/>
                  <a:gd name="T93" fmla="*/ 358 h 652"/>
                  <a:gd name="T94" fmla="*/ 56 w 810"/>
                  <a:gd name="T95" fmla="*/ 404 h 652"/>
                  <a:gd name="T96" fmla="*/ 38 w 810"/>
                  <a:gd name="T97" fmla="*/ 450 h 652"/>
                  <a:gd name="T98" fmla="*/ 24 w 810"/>
                  <a:gd name="T99" fmla="*/ 500 h 652"/>
                  <a:gd name="T100" fmla="*/ 12 w 810"/>
                  <a:gd name="T101" fmla="*/ 550 h 652"/>
                  <a:gd name="T102" fmla="*/ 4 w 810"/>
                  <a:gd name="T103" fmla="*/ 600 h 652"/>
                  <a:gd name="T104" fmla="*/ 0 w 810"/>
                  <a:gd name="T105" fmla="*/ 652 h 652"/>
                  <a:gd name="T106" fmla="*/ 0 w 810"/>
                  <a:gd name="T10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0" h="652">
                    <a:moveTo>
                      <a:pt x="0" y="652"/>
                    </a:moveTo>
                    <a:lnTo>
                      <a:pt x="0" y="652"/>
                    </a:lnTo>
                    <a:lnTo>
                      <a:pt x="46" y="628"/>
                    </a:lnTo>
                    <a:lnTo>
                      <a:pt x="92" y="606"/>
                    </a:lnTo>
                    <a:lnTo>
                      <a:pt x="142" y="588"/>
                    </a:lnTo>
                    <a:lnTo>
                      <a:pt x="192" y="572"/>
                    </a:lnTo>
                    <a:lnTo>
                      <a:pt x="244" y="560"/>
                    </a:lnTo>
                    <a:lnTo>
                      <a:pt x="296" y="552"/>
                    </a:lnTo>
                    <a:lnTo>
                      <a:pt x="350" y="546"/>
                    </a:lnTo>
                    <a:lnTo>
                      <a:pt x="404" y="544"/>
                    </a:lnTo>
                    <a:lnTo>
                      <a:pt x="404" y="544"/>
                    </a:lnTo>
                    <a:lnTo>
                      <a:pt x="460" y="546"/>
                    </a:lnTo>
                    <a:lnTo>
                      <a:pt x="512" y="552"/>
                    </a:lnTo>
                    <a:lnTo>
                      <a:pt x="566" y="560"/>
                    </a:lnTo>
                    <a:lnTo>
                      <a:pt x="618" y="572"/>
                    </a:lnTo>
                    <a:lnTo>
                      <a:pt x="668" y="588"/>
                    </a:lnTo>
                    <a:lnTo>
                      <a:pt x="716" y="606"/>
                    </a:lnTo>
                    <a:lnTo>
                      <a:pt x="764" y="628"/>
                    </a:lnTo>
                    <a:lnTo>
                      <a:pt x="810" y="652"/>
                    </a:lnTo>
                    <a:lnTo>
                      <a:pt x="810" y="652"/>
                    </a:lnTo>
                    <a:lnTo>
                      <a:pt x="804" y="600"/>
                    </a:lnTo>
                    <a:lnTo>
                      <a:pt x="796" y="550"/>
                    </a:lnTo>
                    <a:lnTo>
                      <a:pt x="784" y="500"/>
                    </a:lnTo>
                    <a:lnTo>
                      <a:pt x="770" y="452"/>
                    </a:lnTo>
                    <a:lnTo>
                      <a:pt x="754" y="404"/>
                    </a:lnTo>
                    <a:lnTo>
                      <a:pt x="734" y="358"/>
                    </a:lnTo>
                    <a:lnTo>
                      <a:pt x="712" y="314"/>
                    </a:lnTo>
                    <a:lnTo>
                      <a:pt x="686" y="270"/>
                    </a:lnTo>
                    <a:lnTo>
                      <a:pt x="658" y="230"/>
                    </a:lnTo>
                    <a:lnTo>
                      <a:pt x="628" y="190"/>
                    </a:lnTo>
                    <a:lnTo>
                      <a:pt x="596" y="154"/>
                    </a:lnTo>
                    <a:lnTo>
                      <a:pt x="562" y="118"/>
                    </a:lnTo>
                    <a:lnTo>
                      <a:pt x="526" y="84"/>
                    </a:lnTo>
                    <a:lnTo>
                      <a:pt x="486" y="54"/>
                    </a:lnTo>
                    <a:lnTo>
                      <a:pt x="446" y="26"/>
                    </a:lnTo>
                    <a:lnTo>
                      <a:pt x="404" y="0"/>
                    </a:lnTo>
                    <a:lnTo>
                      <a:pt x="404" y="0"/>
                    </a:lnTo>
                    <a:lnTo>
                      <a:pt x="362" y="26"/>
                    </a:lnTo>
                    <a:lnTo>
                      <a:pt x="322" y="54"/>
                    </a:lnTo>
                    <a:lnTo>
                      <a:pt x="284" y="84"/>
                    </a:lnTo>
                    <a:lnTo>
                      <a:pt x="248" y="118"/>
                    </a:lnTo>
                    <a:lnTo>
                      <a:pt x="212" y="154"/>
                    </a:lnTo>
                    <a:lnTo>
                      <a:pt x="180" y="190"/>
                    </a:lnTo>
                    <a:lnTo>
                      <a:pt x="150" y="230"/>
                    </a:lnTo>
                    <a:lnTo>
                      <a:pt x="124" y="270"/>
                    </a:lnTo>
                    <a:lnTo>
                      <a:pt x="98" y="314"/>
                    </a:lnTo>
                    <a:lnTo>
                      <a:pt x="76" y="358"/>
                    </a:lnTo>
                    <a:lnTo>
                      <a:pt x="56" y="404"/>
                    </a:lnTo>
                    <a:lnTo>
                      <a:pt x="38" y="450"/>
                    </a:lnTo>
                    <a:lnTo>
                      <a:pt x="24" y="500"/>
                    </a:lnTo>
                    <a:lnTo>
                      <a:pt x="12" y="550"/>
                    </a:lnTo>
                    <a:lnTo>
                      <a:pt x="4" y="600"/>
                    </a:lnTo>
                    <a:lnTo>
                      <a:pt x="0" y="652"/>
                    </a:lnTo>
                    <a:lnTo>
                      <a:pt x="0" y="652"/>
                    </a:lnTo>
                    <a:close/>
                  </a:path>
                </a:pathLst>
              </a:custGeom>
              <a:solidFill>
                <a:srgbClr val="E65E0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5" name="Freeform 31"/>
              <p:cNvSpPr>
                <a:spLocks/>
              </p:cNvSpPr>
              <p:nvPr/>
            </p:nvSpPr>
            <p:spPr bwMode="auto">
              <a:xfrm>
                <a:off x="5205548" y="4525735"/>
                <a:ext cx="2108975" cy="991089"/>
              </a:xfrm>
              <a:custGeom>
                <a:avLst/>
                <a:gdLst>
                  <a:gd name="T0" fmla="*/ 816 w 1630"/>
                  <a:gd name="T1" fmla="*/ 0 h 766"/>
                  <a:gd name="T2" fmla="*/ 722 w 1630"/>
                  <a:gd name="T3" fmla="*/ 46 h 766"/>
                  <a:gd name="T4" fmla="*/ 620 w 1630"/>
                  <a:gd name="T5" fmla="*/ 82 h 766"/>
                  <a:gd name="T6" fmla="*/ 514 w 1630"/>
                  <a:gd name="T7" fmla="*/ 102 h 766"/>
                  <a:gd name="T8" fmla="*/ 404 w 1630"/>
                  <a:gd name="T9" fmla="*/ 110 h 766"/>
                  <a:gd name="T10" fmla="*/ 350 w 1630"/>
                  <a:gd name="T11" fmla="*/ 108 h 766"/>
                  <a:gd name="T12" fmla="*/ 244 w 1630"/>
                  <a:gd name="T13" fmla="*/ 94 h 766"/>
                  <a:gd name="T14" fmla="*/ 142 w 1630"/>
                  <a:gd name="T15" fmla="*/ 66 h 766"/>
                  <a:gd name="T16" fmla="*/ 46 w 1630"/>
                  <a:gd name="T17" fmla="*/ 26 h 766"/>
                  <a:gd name="T18" fmla="*/ 0 w 1630"/>
                  <a:gd name="T19" fmla="*/ 2 h 766"/>
                  <a:gd name="T20" fmla="*/ 8 w 1630"/>
                  <a:gd name="T21" fmla="*/ 82 h 766"/>
                  <a:gd name="T22" fmla="*/ 24 w 1630"/>
                  <a:gd name="T23" fmla="*/ 158 h 766"/>
                  <a:gd name="T24" fmla="*/ 48 w 1630"/>
                  <a:gd name="T25" fmla="*/ 232 h 766"/>
                  <a:gd name="T26" fmla="*/ 78 w 1630"/>
                  <a:gd name="T27" fmla="*/ 302 h 766"/>
                  <a:gd name="T28" fmla="*/ 114 w 1630"/>
                  <a:gd name="T29" fmla="*/ 368 h 766"/>
                  <a:gd name="T30" fmla="*/ 156 w 1630"/>
                  <a:gd name="T31" fmla="*/ 432 h 766"/>
                  <a:gd name="T32" fmla="*/ 202 w 1630"/>
                  <a:gd name="T33" fmla="*/ 490 h 766"/>
                  <a:gd name="T34" fmla="*/ 254 w 1630"/>
                  <a:gd name="T35" fmla="*/ 544 h 766"/>
                  <a:gd name="T36" fmla="*/ 312 w 1630"/>
                  <a:gd name="T37" fmla="*/ 592 h 766"/>
                  <a:gd name="T38" fmla="*/ 374 w 1630"/>
                  <a:gd name="T39" fmla="*/ 636 h 766"/>
                  <a:gd name="T40" fmla="*/ 440 w 1630"/>
                  <a:gd name="T41" fmla="*/ 674 h 766"/>
                  <a:gd name="T42" fmla="*/ 508 w 1630"/>
                  <a:gd name="T43" fmla="*/ 706 h 766"/>
                  <a:gd name="T44" fmla="*/ 580 w 1630"/>
                  <a:gd name="T45" fmla="*/ 732 h 766"/>
                  <a:gd name="T46" fmla="*/ 656 w 1630"/>
                  <a:gd name="T47" fmla="*/ 750 h 766"/>
                  <a:gd name="T48" fmla="*/ 734 w 1630"/>
                  <a:gd name="T49" fmla="*/ 762 h 766"/>
                  <a:gd name="T50" fmla="*/ 814 w 1630"/>
                  <a:gd name="T51" fmla="*/ 766 h 766"/>
                  <a:gd name="T52" fmla="*/ 854 w 1630"/>
                  <a:gd name="T53" fmla="*/ 764 h 766"/>
                  <a:gd name="T54" fmla="*/ 934 w 1630"/>
                  <a:gd name="T55" fmla="*/ 756 h 766"/>
                  <a:gd name="T56" fmla="*/ 1010 w 1630"/>
                  <a:gd name="T57" fmla="*/ 742 h 766"/>
                  <a:gd name="T58" fmla="*/ 1084 w 1630"/>
                  <a:gd name="T59" fmla="*/ 720 h 766"/>
                  <a:gd name="T60" fmla="*/ 1156 w 1630"/>
                  <a:gd name="T61" fmla="*/ 692 h 766"/>
                  <a:gd name="T62" fmla="*/ 1224 w 1630"/>
                  <a:gd name="T63" fmla="*/ 656 h 766"/>
                  <a:gd name="T64" fmla="*/ 1286 w 1630"/>
                  <a:gd name="T65" fmla="*/ 616 h 766"/>
                  <a:gd name="T66" fmla="*/ 1346 w 1630"/>
                  <a:gd name="T67" fmla="*/ 568 h 766"/>
                  <a:gd name="T68" fmla="*/ 1400 w 1630"/>
                  <a:gd name="T69" fmla="*/ 518 h 766"/>
                  <a:gd name="T70" fmla="*/ 1450 w 1630"/>
                  <a:gd name="T71" fmla="*/ 460 h 766"/>
                  <a:gd name="T72" fmla="*/ 1496 w 1630"/>
                  <a:gd name="T73" fmla="*/ 400 h 766"/>
                  <a:gd name="T74" fmla="*/ 1534 w 1630"/>
                  <a:gd name="T75" fmla="*/ 334 h 766"/>
                  <a:gd name="T76" fmla="*/ 1566 w 1630"/>
                  <a:gd name="T77" fmla="*/ 266 h 766"/>
                  <a:gd name="T78" fmla="*/ 1594 w 1630"/>
                  <a:gd name="T79" fmla="*/ 194 h 766"/>
                  <a:gd name="T80" fmla="*/ 1614 w 1630"/>
                  <a:gd name="T81" fmla="*/ 118 h 766"/>
                  <a:gd name="T82" fmla="*/ 1626 w 1630"/>
                  <a:gd name="T83" fmla="*/ 42 h 766"/>
                  <a:gd name="T84" fmla="*/ 1630 w 1630"/>
                  <a:gd name="T85" fmla="*/ 2 h 766"/>
                  <a:gd name="T86" fmla="*/ 1536 w 1630"/>
                  <a:gd name="T87" fmla="*/ 48 h 766"/>
                  <a:gd name="T88" fmla="*/ 1438 w 1630"/>
                  <a:gd name="T89" fmla="*/ 80 h 766"/>
                  <a:gd name="T90" fmla="*/ 1332 w 1630"/>
                  <a:gd name="T91" fmla="*/ 102 h 766"/>
                  <a:gd name="T92" fmla="*/ 1224 w 1630"/>
                  <a:gd name="T93" fmla="*/ 110 h 766"/>
                  <a:gd name="T94" fmla="*/ 1168 w 1630"/>
                  <a:gd name="T95" fmla="*/ 108 h 766"/>
                  <a:gd name="T96" fmla="*/ 1060 w 1630"/>
                  <a:gd name="T97" fmla="*/ 92 h 766"/>
                  <a:gd name="T98" fmla="*/ 958 w 1630"/>
                  <a:gd name="T99" fmla="*/ 64 h 766"/>
                  <a:gd name="T100" fmla="*/ 862 w 1630"/>
                  <a:gd name="T101" fmla="*/ 24 h 766"/>
                  <a:gd name="T102" fmla="*/ 816 w 1630"/>
                  <a:gd name="T103"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766">
                    <a:moveTo>
                      <a:pt x="816" y="0"/>
                    </a:moveTo>
                    <a:lnTo>
                      <a:pt x="816" y="0"/>
                    </a:lnTo>
                    <a:lnTo>
                      <a:pt x="770" y="24"/>
                    </a:lnTo>
                    <a:lnTo>
                      <a:pt x="722" y="46"/>
                    </a:lnTo>
                    <a:lnTo>
                      <a:pt x="672" y="66"/>
                    </a:lnTo>
                    <a:lnTo>
                      <a:pt x="620" y="82"/>
                    </a:lnTo>
                    <a:lnTo>
                      <a:pt x="568" y="94"/>
                    </a:lnTo>
                    <a:lnTo>
                      <a:pt x="514" y="102"/>
                    </a:lnTo>
                    <a:lnTo>
                      <a:pt x="460" y="108"/>
                    </a:lnTo>
                    <a:lnTo>
                      <a:pt x="404" y="110"/>
                    </a:lnTo>
                    <a:lnTo>
                      <a:pt x="404" y="110"/>
                    </a:lnTo>
                    <a:lnTo>
                      <a:pt x="350" y="108"/>
                    </a:lnTo>
                    <a:lnTo>
                      <a:pt x="296" y="102"/>
                    </a:lnTo>
                    <a:lnTo>
                      <a:pt x="244" y="94"/>
                    </a:lnTo>
                    <a:lnTo>
                      <a:pt x="192" y="82"/>
                    </a:lnTo>
                    <a:lnTo>
                      <a:pt x="142" y="66"/>
                    </a:lnTo>
                    <a:lnTo>
                      <a:pt x="92" y="48"/>
                    </a:lnTo>
                    <a:lnTo>
                      <a:pt x="46" y="26"/>
                    </a:lnTo>
                    <a:lnTo>
                      <a:pt x="0" y="2"/>
                    </a:lnTo>
                    <a:lnTo>
                      <a:pt x="0" y="2"/>
                    </a:lnTo>
                    <a:lnTo>
                      <a:pt x="4" y="42"/>
                    </a:lnTo>
                    <a:lnTo>
                      <a:pt x="8" y="82"/>
                    </a:lnTo>
                    <a:lnTo>
                      <a:pt x="16" y="120"/>
                    </a:lnTo>
                    <a:lnTo>
                      <a:pt x="24" y="158"/>
                    </a:lnTo>
                    <a:lnTo>
                      <a:pt x="36" y="194"/>
                    </a:lnTo>
                    <a:lnTo>
                      <a:pt x="48" y="232"/>
                    </a:lnTo>
                    <a:lnTo>
                      <a:pt x="62" y="266"/>
                    </a:lnTo>
                    <a:lnTo>
                      <a:pt x="78" y="302"/>
                    </a:lnTo>
                    <a:lnTo>
                      <a:pt x="94" y="336"/>
                    </a:lnTo>
                    <a:lnTo>
                      <a:pt x="114" y="368"/>
                    </a:lnTo>
                    <a:lnTo>
                      <a:pt x="134" y="400"/>
                    </a:lnTo>
                    <a:lnTo>
                      <a:pt x="156" y="432"/>
                    </a:lnTo>
                    <a:lnTo>
                      <a:pt x="178" y="462"/>
                    </a:lnTo>
                    <a:lnTo>
                      <a:pt x="202" y="490"/>
                    </a:lnTo>
                    <a:lnTo>
                      <a:pt x="228" y="518"/>
                    </a:lnTo>
                    <a:lnTo>
                      <a:pt x="254" y="544"/>
                    </a:lnTo>
                    <a:lnTo>
                      <a:pt x="282" y="570"/>
                    </a:lnTo>
                    <a:lnTo>
                      <a:pt x="312" y="592"/>
                    </a:lnTo>
                    <a:lnTo>
                      <a:pt x="342" y="616"/>
                    </a:lnTo>
                    <a:lnTo>
                      <a:pt x="374" y="636"/>
                    </a:lnTo>
                    <a:lnTo>
                      <a:pt x="406" y="656"/>
                    </a:lnTo>
                    <a:lnTo>
                      <a:pt x="440" y="674"/>
                    </a:lnTo>
                    <a:lnTo>
                      <a:pt x="474" y="692"/>
                    </a:lnTo>
                    <a:lnTo>
                      <a:pt x="508" y="706"/>
                    </a:lnTo>
                    <a:lnTo>
                      <a:pt x="544" y="720"/>
                    </a:lnTo>
                    <a:lnTo>
                      <a:pt x="580" y="732"/>
                    </a:lnTo>
                    <a:lnTo>
                      <a:pt x="618" y="742"/>
                    </a:lnTo>
                    <a:lnTo>
                      <a:pt x="656" y="750"/>
                    </a:lnTo>
                    <a:lnTo>
                      <a:pt x="694" y="758"/>
                    </a:lnTo>
                    <a:lnTo>
                      <a:pt x="734" y="762"/>
                    </a:lnTo>
                    <a:lnTo>
                      <a:pt x="774" y="764"/>
                    </a:lnTo>
                    <a:lnTo>
                      <a:pt x="814" y="766"/>
                    </a:lnTo>
                    <a:lnTo>
                      <a:pt x="814" y="766"/>
                    </a:lnTo>
                    <a:lnTo>
                      <a:pt x="854" y="764"/>
                    </a:lnTo>
                    <a:lnTo>
                      <a:pt x="894" y="762"/>
                    </a:lnTo>
                    <a:lnTo>
                      <a:pt x="934" y="756"/>
                    </a:lnTo>
                    <a:lnTo>
                      <a:pt x="972" y="750"/>
                    </a:lnTo>
                    <a:lnTo>
                      <a:pt x="1010" y="742"/>
                    </a:lnTo>
                    <a:lnTo>
                      <a:pt x="1048" y="732"/>
                    </a:lnTo>
                    <a:lnTo>
                      <a:pt x="1084" y="720"/>
                    </a:lnTo>
                    <a:lnTo>
                      <a:pt x="1120" y="706"/>
                    </a:lnTo>
                    <a:lnTo>
                      <a:pt x="1156" y="692"/>
                    </a:lnTo>
                    <a:lnTo>
                      <a:pt x="1190" y="674"/>
                    </a:lnTo>
                    <a:lnTo>
                      <a:pt x="1224" y="656"/>
                    </a:lnTo>
                    <a:lnTo>
                      <a:pt x="1256" y="636"/>
                    </a:lnTo>
                    <a:lnTo>
                      <a:pt x="1286" y="616"/>
                    </a:lnTo>
                    <a:lnTo>
                      <a:pt x="1316" y="592"/>
                    </a:lnTo>
                    <a:lnTo>
                      <a:pt x="1346" y="568"/>
                    </a:lnTo>
                    <a:lnTo>
                      <a:pt x="1374" y="544"/>
                    </a:lnTo>
                    <a:lnTo>
                      <a:pt x="1400" y="518"/>
                    </a:lnTo>
                    <a:lnTo>
                      <a:pt x="1426" y="490"/>
                    </a:lnTo>
                    <a:lnTo>
                      <a:pt x="1450" y="460"/>
                    </a:lnTo>
                    <a:lnTo>
                      <a:pt x="1474" y="430"/>
                    </a:lnTo>
                    <a:lnTo>
                      <a:pt x="1496" y="400"/>
                    </a:lnTo>
                    <a:lnTo>
                      <a:pt x="1516" y="368"/>
                    </a:lnTo>
                    <a:lnTo>
                      <a:pt x="1534" y="334"/>
                    </a:lnTo>
                    <a:lnTo>
                      <a:pt x="1552" y="300"/>
                    </a:lnTo>
                    <a:lnTo>
                      <a:pt x="1566" y="266"/>
                    </a:lnTo>
                    <a:lnTo>
                      <a:pt x="1580" y="230"/>
                    </a:lnTo>
                    <a:lnTo>
                      <a:pt x="1594" y="194"/>
                    </a:lnTo>
                    <a:lnTo>
                      <a:pt x="1604" y="156"/>
                    </a:lnTo>
                    <a:lnTo>
                      <a:pt x="1614" y="118"/>
                    </a:lnTo>
                    <a:lnTo>
                      <a:pt x="1620" y="80"/>
                    </a:lnTo>
                    <a:lnTo>
                      <a:pt x="1626" y="42"/>
                    </a:lnTo>
                    <a:lnTo>
                      <a:pt x="1630" y="2"/>
                    </a:lnTo>
                    <a:lnTo>
                      <a:pt x="1630" y="2"/>
                    </a:lnTo>
                    <a:lnTo>
                      <a:pt x="1584" y="26"/>
                    </a:lnTo>
                    <a:lnTo>
                      <a:pt x="1536" y="48"/>
                    </a:lnTo>
                    <a:lnTo>
                      <a:pt x="1488" y="66"/>
                    </a:lnTo>
                    <a:lnTo>
                      <a:pt x="1438" y="80"/>
                    </a:lnTo>
                    <a:lnTo>
                      <a:pt x="1386" y="94"/>
                    </a:lnTo>
                    <a:lnTo>
                      <a:pt x="1332" y="102"/>
                    </a:lnTo>
                    <a:lnTo>
                      <a:pt x="1278" y="108"/>
                    </a:lnTo>
                    <a:lnTo>
                      <a:pt x="1224" y="110"/>
                    </a:lnTo>
                    <a:lnTo>
                      <a:pt x="1224" y="110"/>
                    </a:lnTo>
                    <a:lnTo>
                      <a:pt x="1168" y="108"/>
                    </a:lnTo>
                    <a:lnTo>
                      <a:pt x="1114" y="102"/>
                    </a:lnTo>
                    <a:lnTo>
                      <a:pt x="1060" y="92"/>
                    </a:lnTo>
                    <a:lnTo>
                      <a:pt x="1008" y="80"/>
                    </a:lnTo>
                    <a:lnTo>
                      <a:pt x="958" y="64"/>
                    </a:lnTo>
                    <a:lnTo>
                      <a:pt x="908" y="46"/>
                    </a:lnTo>
                    <a:lnTo>
                      <a:pt x="862" y="24"/>
                    </a:lnTo>
                    <a:lnTo>
                      <a:pt x="816" y="0"/>
                    </a:lnTo>
                    <a:lnTo>
                      <a:pt x="816" y="0"/>
                    </a:lnTo>
                    <a:close/>
                  </a:path>
                </a:pathLst>
              </a:custGeom>
              <a:solidFill>
                <a:srgbClr val="DB536A"/>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6" name="Freeform 32"/>
              <p:cNvSpPr>
                <a:spLocks/>
              </p:cNvSpPr>
              <p:nvPr/>
            </p:nvSpPr>
            <p:spPr bwMode="auto">
              <a:xfrm>
                <a:off x="5202960" y="3542409"/>
                <a:ext cx="1058369" cy="1125650"/>
              </a:xfrm>
              <a:custGeom>
                <a:avLst/>
                <a:gdLst>
                  <a:gd name="T0" fmla="*/ 818 w 818"/>
                  <a:gd name="T1" fmla="*/ 760 h 870"/>
                  <a:gd name="T2" fmla="*/ 818 w 818"/>
                  <a:gd name="T3" fmla="*/ 760 h 870"/>
                  <a:gd name="T4" fmla="*/ 772 w 818"/>
                  <a:gd name="T5" fmla="*/ 732 h 870"/>
                  <a:gd name="T6" fmla="*/ 730 w 818"/>
                  <a:gd name="T7" fmla="*/ 700 h 870"/>
                  <a:gd name="T8" fmla="*/ 690 w 818"/>
                  <a:gd name="T9" fmla="*/ 668 h 870"/>
                  <a:gd name="T10" fmla="*/ 650 w 818"/>
                  <a:gd name="T11" fmla="*/ 632 h 870"/>
                  <a:gd name="T12" fmla="*/ 614 w 818"/>
                  <a:gd name="T13" fmla="*/ 594 h 870"/>
                  <a:gd name="T14" fmla="*/ 582 w 818"/>
                  <a:gd name="T15" fmla="*/ 554 h 870"/>
                  <a:gd name="T16" fmla="*/ 550 w 818"/>
                  <a:gd name="T17" fmla="*/ 510 h 870"/>
                  <a:gd name="T18" fmla="*/ 522 w 818"/>
                  <a:gd name="T19" fmla="*/ 466 h 870"/>
                  <a:gd name="T20" fmla="*/ 496 w 818"/>
                  <a:gd name="T21" fmla="*/ 420 h 870"/>
                  <a:gd name="T22" fmla="*/ 474 w 818"/>
                  <a:gd name="T23" fmla="*/ 372 h 870"/>
                  <a:gd name="T24" fmla="*/ 456 w 818"/>
                  <a:gd name="T25" fmla="*/ 322 h 870"/>
                  <a:gd name="T26" fmla="*/ 440 w 818"/>
                  <a:gd name="T27" fmla="*/ 270 h 870"/>
                  <a:gd name="T28" fmla="*/ 426 w 818"/>
                  <a:gd name="T29" fmla="*/ 218 h 870"/>
                  <a:gd name="T30" fmla="*/ 418 w 818"/>
                  <a:gd name="T31" fmla="*/ 164 h 870"/>
                  <a:gd name="T32" fmla="*/ 412 w 818"/>
                  <a:gd name="T33" fmla="*/ 110 h 870"/>
                  <a:gd name="T34" fmla="*/ 410 w 818"/>
                  <a:gd name="T35" fmla="*/ 54 h 870"/>
                  <a:gd name="T36" fmla="*/ 410 w 818"/>
                  <a:gd name="T37" fmla="*/ 54 h 870"/>
                  <a:gd name="T38" fmla="*/ 412 w 818"/>
                  <a:gd name="T39" fmla="*/ 0 h 870"/>
                  <a:gd name="T40" fmla="*/ 412 w 818"/>
                  <a:gd name="T41" fmla="*/ 0 h 870"/>
                  <a:gd name="T42" fmla="*/ 366 w 818"/>
                  <a:gd name="T43" fmla="*/ 28 h 870"/>
                  <a:gd name="T44" fmla="*/ 324 w 818"/>
                  <a:gd name="T45" fmla="*/ 58 h 870"/>
                  <a:gd name="T46" fmla="*/ 282 w 818"/>
                  <a:gd name="T47" fmla="*/ 92 h 870"/>
                  <a:gd name="T48" fmla="*/ 244 w 818"/>
                  <a:gd name="T49" fmla="*/ 128 h 870"/>
                  <a:gd name="T50" fmla="*/ 208 w 818"/>
                  <a:gd name="T51" fmla="*/ 166 h 870"/>
                  <a:gd name="T52" fmla="*/ 174 w 818"/>
                  <a:gd name="T53" fmla="*/ 206 h 870"/>
                  <a:gd name="T54" fmla="*/ 142 w 818"/>
                  <a:gd name="T55" fmla="*/ 248 h 870"/>
                  <a:gd name="T56" fmla="*/ 114 w 818"/>
                  <a:gd name="T57" fmla="*/ 294 h 870"/>
                  <a:gd name="T58" fmla="*/ 88 w 818"/>
                  <a:gd name="T59" fmla="*/ 340 h 870"/>
                  <a:gd name="T60" fmla="*/ 66 w 818"/>
                  <a:gd name="T61" fmla="*/ 388 h 870"/>
                  <a:gd name="T62" fmla="*/ 46 w 818"/>
                  <a:gd name="T63" fmla="*/ 438 h 870"/>
                  <a:gd name="T64" fmla="*/ 30 w 818"/>
                  <a:gd name="T65" fmla="*/ 490 h 870"/>
                  <a:gd name="T66" fmla="*/ 16 w 818"/>
                  <a:gd name="T67" fmla="*/ 544 h 870"/>
                  <a:gd name="T68" fmla="*/ 8 w 818"/>
                  <a:gd name="T69" fmla="*/ 598 h 870"/>
                  <a:gd name="T70" fmla="*/ 2 w 818"/>
                  <a:gd name="T71" fmla="*/ 652 h 870"/>
                  <a:gd name="T72" fmla="*/ 0 w 818"/>
                  <a:gd name="T73" fmla="*/ 710 h 870"/>
                  <a:gd name="T74" fmla="*/ 0 w 818"/>
                  <a:gd name="T75" fmla="*/ 710 h 870"/>
                  <a:gd name="T76" fmla="*/ 2 w 818"/>
                  <a:gd name="T77" fmla="*/ 762 h 870"/>
                  <a:gd name="T78" fmla="*/ 2 w 818"/>
                  <a:gd name="T79" fmla="*/ 762 h 870"/>
                  <a:gd name="T80" fmla="*/ 48 w 818"/>
                  <a:gd name="T81" fmla="*/ 786 h 870"/>
                  <a:gd name="T82" fmla="*/ 94 w 818"/>
                  <a:gd name="T83" fmla="*/ 808 h 870"/>
                  <a:gd name="T84" fmla="*/ 144 w 818"/>
                  <a:gd name="T85" fmla="*/ 826 h 870"/>
                  <a:gd name="T86" fmla="*/ 194 w 818"/>
                  <a:gd name="T87" fmla="*/ 842 h 870"/>
                  <a:gd name="T88" fmla="*/ 246 w 818"/>
                  <a:gd name="T89" fmla="*/ 854 h 870"/>
                  <a:gd name="T90" fmla="*/ 298 w 818"/>
                  <a:gd name="T91" fmla="*/ 862 h 870"/>
                  <a:gd name="T92" fmla="*/ 352 w 818"/>
                  <a:gd name="T93" fmla="*/ 868 h 870"/>
                  <a:gd name="T94" fmla="*/ 406 w 818"/>
                  <a:gd name="T95" fmla="*/ 870 h 870"/>
                  <a:gd name="T96" fmla="*/ 406 w 818"/>
                  <a:gd name="T97" fmla="*/ 870 h 870"/>
                  <a:gd name="T98" fmla="*/ 462 w 818"/>
                  <a:gd name="T99" fmla="*/ 868 h 870"/>
                  <a:gd name="T100" fmla="*/ 516 w 818"/>
                  <a:gd name="T101" fmla="*/ 862 h 870"/>
                  <a:gd name="T102" fmla="*/ 570 w 818"/>
                  <a:gd name="T103" fmla="*/ 854 h 870"/>
                  <a:gd name="T104" fmla="*/ 622 w 818"/>
                  <a:gd name="T105" fmla="*/ 842 h 870"/>
                  <a:gd name="T106" fmla="*/ 674 w 818"/>
                  <a:gd name="T107" fmla="*/ 826 h 870"/>
                  <a:gd name="T108" fmla="*/ 724 w 818"/>
                  <a:gd name="T109" fmla="*/ 806 h 870"/>
                  <a:gd name="T110" fmla="*/ 772 w 818"/>
                  <a:gd name="T111" fmla="*/ 784 h 870"/>
                  <a:gd name="T112" fmla="*/ 818 w 818"/>
                  <a:gd name="T113" fmla="*/ 760 h 870"/>
                  <a:gd name="T114" fmla="*/ 818 w 818"/>
                  <a:gd name="T115" fmla="*/ 76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70">
                    <a:moveTo>
                      <a:pt x="818" y="760"/>
                    </a:moveTo>
                    <a:lnTo>
                      <a:pt x="818" y="760"/>
                    </a:lnTo>
                    <a:lnTo>
                      <a:pt x="772" y="732"/>
                    </a:lnTo>
                    <a:lnTo>
                      <a:pt x="730" y="700"/>
                    </a:lnTo>
                    <a:lnTo>
                      <a:pt x="690" y="668"/>
                    </a:lnTo>
                    <a:lnTo>
                      <a:pt x="650" y="632"/>
                    </a:lnTo>
                    <a:lnTo>
                      <a:pt x="614" y="594"/>
                    </a:lnTo>
                    <a:lnTo>
                      <a:pt x="582" y="554"/>
                    </a:lnTo>
                    <a:lnTo>
                      <a:pt x="550" y="510"/>
                    </a:lnTo>
                    <a:lnTo>
                      <a:pt x="522" y="466"/>
                    </a:lnTo>
                    <a:lnTo>
                      <a:pt x="496" y="420"/>
                    </a:lnTo>
                    <a:lnTo>
                      <a:pt x="474" y="372"/>
                    </a:lnTo>
                    <a:lnTo>
                      <a:pt x="456" y="322"/>
                    </a:lnTo>
                    <a:lnTo>
                      <a:pt x="440" y="270"/>
                    </a:lnTo>
                    <a:lnTo>
                      <a:pt x="426" y="218"/>
                    </a:lnTo>
                    <a:lnTo>
                      <a:pt x="418" y="164"/>
                    </a:lnTo>
                    <a:lnTo>
                      <a:pt x="412" y="110"/>
                    </a:lnTo>
                    <a:lnTo>
                      <a:pt x="410" y="54"/>
                    </a:lnTo>
                    <a:lnTo>
                      <a:pt x="410" y="54"/>
                    </a:lnTo>
                    <a:lnTo>
                      <a:pt x="412" y="0"/>
                    </a:lnTo>
                    <a:lnTo>
                      <a:pt x="412" y="0"/>
                    </a:lnTo>
                    <a:lnTo>
                      <a:pt x="366" y="28"/>
                    </a:lnTo>
                    <a:lnTo>
                      <a:pt x="324" y="58"/>
                    </a:lnTo>
                    <a:lnTo>
                      <a:pt x="282" y="92"/>
                    </a:lnTo>
                    <a:lnTo>
                      <a:pt x="244" y="128"/>
                    </a:lnTo>
                    <a:lnTo>
                      <a:pt x="208" y="166"/>
                    </a:lnTo>
                    <a:lnTo>
                      <a:pt x="174" y="206"/>
                    </a:lnTo>
                    <a:lnTo>
                      <a:pt x="142" y="248"/>
                    </a:lnTo>
                    <a:lnTo>
                      <a:pt x="114" y="294"/>
                    </a:lnTo>
                    <a:lnTo>
                      <a:pt x="88" y="340"/>
                    </a:lnTo>
                    <a:lnTo>
                      <a:pt x="66" y="388"/>
                    </a:lnTo>
                    <a:lnTo>
                      <a:pt x="46" y="438"/>
                    </a:lnTo>
                    <a:lnTo>
                      <a:pt x="30" y="490"/>
                    </a:lnTo>
                    <a:lnTo>
                      <a:pt x="16" y="544"/>
                    </a:lnTo>
                    <a:lnTo>
                      <a:pt x="8" y="598"/>
                    </a:lnTo>
                    <a:lnTo>
                      <a:pt x="2" y="652"/>
                    </a:lnTo>
                    <a:lnTo>
                      <a:pt x="0" y="710"/>
                    </a:lnTo>
                    <a:lnTo>
                      <a:pt x="0" y="710"/>
                    </a:lnTo>
                    <a:lnTo>
                      <a:pt x="2" y="762"/>
                    </a:lnTo>
                    <a:lnTo>
                      <a:pt x="2" y="762"/>
                    </a:lnTo>
                    <a:lnTo>
                      <a:pt x="48" y="786"/>
                    </a:lnTo>
                    <a:lnTo>
                      <a:pt x="94" y="808"/>
                    </a:lnTo>
                    <a:lnTo>
                      <a:pt x="144" y="826"/>
                    </a:lnTo>
                    <a:lnTo>
                      <a:pt x="194" y="842"/>
                    </a:lnTo>
                    <a:lnTo>
                      <a:pt x="246" y="854"/>
                    </a:lnTo>
                    <a:lnTo>
                      <a:pt x="298" y="862"/>
                    </a:lnTo>
                    <a:lnTo>
                      <a:pt x="352" y="868"/>
                    </a:lnTo>
                    <a:lnTo>
                      <a:pt x="406" y="870"/>
                    </a:lnTo>
                    <a:lnTo>
                      <a:pt x="406" y="870"/>
                    </a:lnTo>
                    <a:lnTo>
                      <a:pt x="462" y="868"/>
                    </a:lnTo>
                    <a:lnTo>
                      <a:pt x="516" y="862"/>
                    </a:lnTo>
                    <a:lnTo>
                      <a:pt x="570" y="854"/>
                    </a:lnTo>
                    <a:lnTo>
                      <a:pt x="622" y="842"/>
                    </a:lnTo>
                    <a:lnTo>
                      <a:pt x="674" y="826"/>
                    </a:lnTo>
                    <a:lnTo>
                      <a:pt x="724" y="806"/>
                    </a:lnTo>
                    <a:lnTo>
                      <a:pt x="772" y="784"/>
                    </a:lnTo>
                    <a:lnTo>
                      <a:pt x="818" y="760"/>
                    </a:lnTo>
                    <a:lnTo>
                      <a:pt x="818" y="760"/>
                    </a:lnTo>
                    <a:close/>
                  </a:path>
                </a:pathLst>
              </a:custGeom>
              <a:solidFill>
                <a:srgbClr val="DE4244"/>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7" name="Freeform 33"/>
              <p:cNvSpPr>
                <a:spLocks/>
              </p:cNvSpPr>
              <p:nvPr/>
            </p:nvSpPr>
            <p:spPr bwMode="auto">
              <a:xfrm>
                <a:off x="6261330" y="3542409"/>
                <a:ext cx="1053194" cy="1125650"/>
              </a:xfrm>
              <a:custGeom>
                <a:avLst/>
                <a:gdLst>
                  <a:gd name="T0" fmla="*/ 404 w 814"/>
                  <a:gd name="T1" fmla="*/ 0 h 870"/>
                  <a:gd name="T2" fmla="*/ 404 w 814"/>
                  <a:gd name="T3" fmla="*/ 0 h 870"/>
                  <a:gd name="T4" fmla="*/ 406 w 814"/>
                  <a:gd name="T5" fmla="*/ 54 h 870"/>
                  <a:gd name="T6" fmla="*/ 406 w 814"/>
                  <a:gd name="T7" fmla="*/ 54 h 870"/>
                  <a:gd name="T8" fmla="*/ 404 w 814"/>
                  <a:gd name="T9" fmla="*/ 110 h 870"/>
                  <a:gd name="T10" fmla="*/ 398 w 814"/>
                  <a:gd name="T11" fmla="*/ 164 h 870"/>
                  <a:gd name="T12" fmla="*/ 388 w 814"/>
                  <a:gd name="T13" fmla="*/ 218 h 870"/>
                  <a:gd name="T14" fmla="*/ 376 w 814"/>
                  <a:gd name="T15" fmla="*/ 272 h 870"/>
                  <a:gd name="T16" fmla="*/ 360 w 814"/>
                  <a:gd name="T17" fmla="*/ 322 h 870"/>
                  <a:gd name="T18" fmla="*/ 340 w 814"/>
                  <a:gd name="T19" fmla="*/ 372 h 870"/>
                  <a:gd name="T20" fmla="*/ 318 w 814"/>
                  <a:gd name="T21" fmla="*/ 420 h 870"/>
                  <a:gd name="T22" fmla="*/ 294 w 814"/>
                  <a:gd name="T23" fmla="*/ 466 h 870"/>
                  <a:gd name="T24" fmla="*/ 266 w 814"/>
                  <a:gd name="T25" fmla="*/ 510 h 870"/>
                  <a:gd name="T26" fmla="*/ 234 w 814"/>
                  <a:gd name="T27" fmla="*/ 554 h 870"/>
                  <a:gd name="T28" fmla="*/ 200 w 814"/>
                  <a:gd name="T29" fmla="*/ 594 h 870"/>
                  <a:gd name="T30" fmla="*/ 166 w 814"/>
                  <a:gd name="T31" fmla="*/ 632 h 870"/>
                  <a:gd name="T32" fmla="*/ 126 w 814"/>
                  <a:gd name="T33" fmla="*/ 668 h 870"/>
                  <a:gd name="T34" fmla="*/ 86 w 814"/>
                  <a:gd name="T35" fmla="*/ 700 h 870"/>
                  <a:gd name="T36" fmla="*/ 44 w 814"/>
                  <a:gd name="T37" fmla="*/ 732 h 870"/>
                  <a:gd name="T38" fmla="*/ 0 w 814"/>
                  <a:gd name="T39" fmla="*/ 760 h 870"/>
                  <a:gd name="T40" fmla="*/ 0 w 814"/>
                  <a:gd name="T41" fmla="*/ 760 h 870"/>
                  <a:gd name="T42" fmla="*/ 46 w 814"/>
                  <a:gd name="T43" fmla="*/ 784 h 870"/>
                  <a:gd name="T44" fmla="*/ 92 w 814"/>
                  <a:gd name="T45" fmla="*/ 806 h 870"/>
                  <a:gd name="T46" fmla="*/ 142 w 814"/>
                  <a:gd name="T47" fmla="*/ 824 h 870"/>
                  <a:gd name="T48" fmla="*/ 192 w 814"/>
                  <a:gd name="T49" fmla="*/ 840 h 870"/>
                  <a:gd name="T50" fmla="*/ 244 w 814"/>
                  <a:gd name="T51" fmla="*/ 852 h 870"/>
                  <a:gd name="T52" fmla="*/ 298 w 814"/>
                  <a:gd name="T53" fmla="*/ 862 h 870"/>
                  <a:gd name="T54" fmla="*/ 352 w 814"/>
                  <a:gd name="T55" fmla="*/ 868 h 870"/>
                  <a:gd name="T56" fmla="*/ 408 w 814"/>
                  <a:gd name="T57" fmla="*/ 870 h 870"/>
                  <a:gd name="T58" fmla="*/ 408 w 814"/>
                  <a:gd name="T59" fmla="*/ 870 h 870"/>
                  <a:gd name="T60" fmla="*/ 462 w 814"/>
                  <a:gd name="T61" fmla="*/ 868 h 870"/>
                  <a:gd name="T62" fmla="*/ 516 w 814"/>
                  <a:gd name="T63" fmla="*/ 862 h 870"/>
                  <a:gd name="T64" fmla="*/ 570 w 814"/>
                  <a:gd name="T65" fmla="*/ 854 h 870"/>
                  <a:gd name="T66" fmla="*/ 622 w 814"/>
                  <a:gd name="T67" fmla="*/ 840 h 870"/>
                  <a:gd name="T68" fmla="*/ 672 w 814"/>
                  <a:gd name="T69" fmla="*/ 826 h 870"/>
                  <a:gd name="T70" fmla="*/ 720 w 814"/>
                  <a:gd name="T71" fmla="*/ 808 h 870"/>
                  <a:gd name="T72" fmla="*/ 768 w 814"/>
                  <a:gd name="T73" fmla="*/ 786 h 870"/>
                  <a:gd name="T74" fmla="*/ 814 w 814"/>
                  <a:gd name="T75" fmla="*/ 762 h 870"/>
                  <a:gd name="T76" fmla="*/ 814 w 814"/>
                  <a:gd name="T77" fmla="*/ 762 h 870"/>
                  <a:gd name="T78" fmla="*/ 814 w 814"/>
                  <a:gd name="T79" fmla="*/ 710 h 870"/>
                  <a:gd name="T80" fmla="*/ 814 w 814"/>
                  <a:gd name="T81" fmla="*/ 710 h 870"/>
                  <a:gd name="T82" fmla="*/ 812 w 814"/>
                  <a:gd name="T83" fmla="*/ 652 h 870"/>
                  <a:gd name="T84" fmla="*/ 808 w 814"/>
                  <a:gd name="T85" fmla="*/ 598 h 870"/>
                  <a:gd name="T86" fmla="*/ 798 w 814"/>
                  <a:gd name="T87" fmla="*/ 544 h 870"/>
                  <a:gd name="T88" fmla="*/ 786 w 814"/>
                  <a:gd name="T89" fmla="*/ 490 h 870"/>
                  <a:gd name="T90" fmla="*/ 768 w 814"/>
                  <a:gd name="T91" fmla="*/ 438 h 870"/>
                  <a:gd name="T92" fmla="*/ 750 w 814"/>
                  <a:gd name="T93" fmla="*/ 388 h 870"/>
                  <a:gd name="T94" fmla="*/ 726 w 814"/>
                  <a:gd name="T95" fmla="*/ 340 h 870"/>
                  <a:gd name="T96" fmla="*/ 702 w 814"/>
                  <a:gd name="T97" fmla="*/ 294 h 870"/>
                  <a:gd name="T98" fmla="*/ 672 w 814"/>
                  <a:gd name="T99" fmla="*/ 248 h 870"/>
                  <a:gd name="T100" fmla="*/ 642 w 814"/>
                  <a:gd name="T101" fmla="*/ 206 h 870"/>
                  <a:gd name="T102" fmla="*/ 608 w 814"/>
                  <a:gd name="T103" fmla="*/ 166 h 870"/>
                  <a:gd name="T104" fmla="*/ 572 w 814"/>
                  <a:gd name="T105" fmla="*/ 128 h 870"/>
                  <a:gd name="T106" fmla="*/ 532 w 814"/>
                  <a:gd name="T107" fmla="*/ 92 h 870"/>
                  <a:gd name="T108" fmla="*/ 492 w 814"/>
                  <a:gd name="T109" fmla="*/ 58 h 870"/>
                  <a:gd name="T110" fmla="*/ 448 w 814"/>
                  <a:gd name="T111" fmla="*/ 28 h 870"/>
                  <a:gd name="T112" fmla="*/ 404 w 814"/>
                  <a:gd name="T113" fmla="*/ 0 h 870"/>
                  <a:gd name="T114" fmla="*/ 404 w 814"/>
                  <a:gd name="T115"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70">
                    <a:moveTo>
                      <a:pt x="404" y="0"/>
                    </a:moveTo>
                    <a:lnTo>
                      <a:pt x="404" y="0"/>
                    </a:lnTo>
                    <a:lnTo>
                      <a:pt x="406" y="54"/>
                    </a:lnTo>
                    <a:lnTo>
                      <a:pt x="406" y="54"/>
                    </a:lnTo>
                    <a:lnTo>
                      <a:pt x="404" y="110"/>
                    </a:lnTo>
                    <a:lnTo>
                      <a:pt x="398" y="164"/>
                    </a:lnTo>
                    <a:lnTo>
                      <a:pt x="388" y="218"/>
                    </a:lnTo>
                    <a:lnTo>
                      <a:pt x="376" y="272"/>
                    </a:lnTo>
                    <a:lnTo>
                      <a:pt x="360" y="322"/>
                    </a:lnTo>
                    <a:lnTo>
                      <a:pt x="340" y="372"/>
                    </a:lnTo>
                    <a:lnTo>
                      <a:pt x="318" y="420"/>
                    </a:lnTo>
                    <a:lnTo>
                      <a:pt x="294" y="466"/>
                    </a:lnTo>
                    <a:lnTo>
                      <a:pt x="266" y="510"/>
                    </a:lnTo>
                    <a:lnTo>
                      <a:pt x="234" y="554"/>
                    </a:lnTo>
                    <a:lnTo>
                      <a:pt x="200" y="594"/>
                    </a:lnTo>
                    <a:lnTo>
                      <a:pt x="166" y="632"/>
                    </a:lnTo>
                    <a:lnTo>
                      <a:pt x="126" y="668"/>
                    </a:lnTo>
                    <a:lnTo>
                      <a:pt x="86" y="700"/>
                    </a:lnTo>
                    <a:lnTo>
                      <a:pt x="44" y="732"/>
                    </a:lnTo>
                    <a:lnTo>
                      <a:pt x="0" y="760"/>
                    </a:lnTo>
                    <a:lnTo>
                      <a:pt x="0" y="760"/>
                    </a:lnTo>
                    <a:lnTo>
                      <a:pt x="46" y="784"/>
                    </a:lnTo>
                    <a:lnTo>
                      <a:pt x="92" y="806"/>
                    </a:lnTo>
                    <a:lnTo>
                      <a:pt x="142" y="824"/>
                    </a:lnTo>
                    <a:lnTo>
                      <a:pt x="192" y="840"/>
                    </a:lnTo>
                    <a:lnTo>
                      <a:pt x="244" y="852"/>
                    </a:lnTo>
                    <a:lnTo>
                      <a:pt x="298" y="862"/>
                    </a:lnTo>
                    <a:lnTo>
                      <a:pt x="352" y="868"/>
                    </a:lnTo>
                    <a:lnTo>
                      <a:pt x="408" y="870"/>
                    </a:lnTo>
                    <a:lnTo>
                      <a:pt x="408" y="870"/>
                    </a:lnTo>
                    <a:lnTo>
                      <a:pt x="462" y="868"/>
                    </a:lnTo>
                    <a:lnTo>
                      <a:pt x="516" y="862"/>
                    </a:lnTo>
                    <a:lnTo>
                      <a:pt x="570" y="854"/>
                    </a:lnTo>
                    <a:lnTo>
                      <a:pt x="622" y="840"/>
                    </a:lnTo>
                    <a:lnTo>
                      <a:pt x="672" y="826"/>
                    </a:lnTo>
                    <a:lnTo>
                      <a:pt x="720" y="808"/>
                    </a:lnTo>
                    <a:lnTo>
                      <a:pt x="768" y="786"/>
                    </a:lnTo>
                    <a:lnTo>
                      <a:pt x="814" y="762"/>
                    </a:lnTo>
                    <a:lnTo>
                      <a:pt x="814" y="762"/>
                    </a:lnTo>
                    <a:lnTo>
                      <a:pt x="814" y="710"/>
                    </a:lnTo>
                    <a:lnTo>
                      <a:pt x="814" y="710"/>
                    </a:lnTo>
                    <a:lnTo>
                      <a:pt x="812" y="652"/>
                    </a:lnTo>
                    <a:lnTo>
                      <a:pt x="808" y="598"/>
                    </a:lnTo>
                    <a:lnTo>
                      <a:pt x="798" y="544"/>
                    </a:lnTo>
                    <a:lnTo>
                      <a:pt x="786" y="490"/>
                    </a:lnTo>
                    <a:lnTo>
                      <a:pt x="768" y="438"/>
                    </a:lnTo>
                    <a:lnTo>
                      <a:pt x="750" y="388"/>
                    </a:lnTo>
                    <a:lnTo>
                      <a:pt x="726" y="340"/>
                    </a:lnTo>
                    <a:lnTo>
                      <a:pt x="702" y="294"/>
                    </a:lnTo>
                    <a:lnTo>
                      <a:pt x="672" y="248"/>
                    </a:lnTo>
                    <a:lnTo>
                      <a:pt x="642" y="206"/>
                    </a:lnTo>
                    <a:lnTo>
                      <a:pt x="608" y="166"/>
                    </a:lnTo>
                    <a:lnTo>
                      <a:pt x="572" y="128"/>
                    </a:lnTo>
                    <a:lnTo>
                      <a:pt x="532" y="92"/>
                    </a:lnTo>
                    <a:lnTo>
                      <a:pt x="492" y="58"/>
                    </a:lnTo>
                    <a:lnTo>
                      <a:pt x="448" y="28"/>
                    </a:lnTo>
                    <a:lnTo>
                      <a:pt x="404" y="0"/>
                    </a:lnTo>
                    <a:lnTo>
                      <a:pt x="404" y="0"/>
                    </a:lnTo>
                    <a:close/>
                  </a:path>
                </a:pathLst>
              </a:custGeom>
              <a:solidFill>
                <a:srgbClr val="E37035"/>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8" name="Freeform 34"/>
              <p:cNvSpPr>
                <a:spLocks/>
              </p:cNvSpPr>
              <p:nvPr/>
            </p:nvSpPr>
            <p:spPr bwMode="auto">
              <a:xfrm>
                <a:off x="5733439" y="3402673"/>
                <a:ext cx="1053194" cy="1123062"/>
              </a:xfrm>
              <a:custGeom>
                <a:avLst/>
                <a:gdLst>
                  <a:gd name="T0" fmla="*/ 2 w 814"/>
                  <a:gd name="T1" fmla="*/ 108 h 868"/>
                  <a:gd name="T2" fmla="*/ 2 w 814"/>
                  <a:gd name="T3" fmla="*/ 108 h 868"/>
                  <a:gd name="T4" fmla="*/ 0 w 814"/>
                  <a:gd name="T5" fmla="*/ 162 h 868"/>
                  <a:gd name="T6" fmla="*/ 0 w 814"/>
                  <a:gd name="T7" fmla="*/ 162 h 868"/>
                  <a:gd name="T8" fmla="*/ 2 w 814"/>
                  <a:gd name="T9" fmla="*/ 218 h 868"/>
                  <a:gd name="T10" fmla="*/ 8 w 814"/>
                  <a:gd name="T11" fmla="*/ 272 h 868"/>
                  <a:gd name="T12" fmla="*/ 16 w 814"/>
                  <a:gd name="T13" fmla="*/ 326 h 868"/>
                  <a:gd name="T14" fmla="*/ 30 w 814"/>
                  <a:gd name="T15" fmla="*/ 378 h 868"/>
                  <a:gd name="T16" fmla="*/ 46 w 814"/>
                  <a:gd name="T17" fmla="*/ 430 h 868"/>
                  <a:gd name="T18" fmla="*/ 64 w 814"/>
                  <a:gd name="T19" fmla="*/ 480 h 868"/>
                  <a:gd name="T20" fmla="*/ 86 w 814"/>
                  <a:gd name="T21" fmla="*/ 528 h 868"/>
                  <a:gd name="T22" fmla="*/ 112 w 814"/>
                  <a:gd name="T23" fmla="*/ 574 h 868"/>
                  <a:gd name="T24" fmla="*/ 140 w 814"/>
                  <a:gd name="T25" fmla="*/ 618 h 868"/>
                  <a:gd name="T26" fmla="*/ 172 w 814"/>
                  <a:gd name="T27" fmla="*/ 662 h 868"/>
                  <a:gd name="T28" fmla="*/ 204 w 814"/>
                  <a:gd name="T29" fmla="*/ 702 h 868"/>
                  <a:gd name="T30" fmla="*/ 240 w 814"/>
                  <a:gd name="T31" fmla="*/ 740 h 868"/>
                  <a:gd name="T32" fmla="*/ 280 w 814"/>
                  <a:gd name="T33" fmla="*/ 776 h 868"/>
                  <a:gd name="T34" fmla="*/ 320 w 814"/>
                  <a:gd name="T35" fmla="*/ 808 h 868"/>
                  <a:gd name="T36" fmla="*/ 362 w 814"/>
                  <a:gd name="T37" fmla="*/ 840 h 868"/>
                  <a:gd name="T38" fmla="*/ 408 w 814"/>
                  <a:gd name="T39" fmla="*/ 868 h 868"/>
                  <a:gd name="T40" fmla="*/ 408 w 814"/>
                  <a:gd name="T41" fmla="*/ 868 h 868"/>
                  <a:gd name="T42" fmla="*/ 452 w 814"/>
                  <a:gd name="T43" fmla="*/ 840 h 868"/>
                  <a:gd name="T44" fmla="*/ 494 w 814"/>
                  <a:gd name="T45" fmla="*/ 808 h 868"/>
                  <a:gd name="T46" fmla="*/ 534 w 814"/>
                  <a:gd name="T47" fmla="*/ 776 h 868"/>
                  <a:gd name="T48" fmla="*/ 574 w 814"/>
                  <a:gd name="T49" fmla="*/ 740 h 868"/>
                  <a:gd name="T50" fmla="*/ 608 w 814"/>
                  <a:gd name="T51" fmla="*/ 702 h 868"/>
                  <a:gd name="T52" fmla="*/ 642 w 814"/>
                  <a:gd name="T53" fmla="*/ 662 h 868"/>
                  <a:gd name="T54" fmla="*/ 674 w 814"/>
                  <a:gd name="T55" fmla="*/ 618 h 868"/>
                  <a:gd name="T56" fmla="*/ 702 w 814"/>
                  <a:gd name="T57" fmla="*/ 574 h 868"/>
                  <a:gd name="T58" fmla="*/ 726 w 814"/>
                  <a:gd name="T59" fmla="*/ 528 h 868"/>
                  <a:gd name="T60" fmla="*/ 748 w 814"/>
                  <a:gd name="T61" fmla="*/ 480 h 868"/>
                  <a:gd name="T62" fmla="*/ 768 w 814"/>
                  <a:gd name="T63" fmla="*/ 430 h 868"/>
                  <a:gd name="T64" fmla="*/ 784 w 814"/>
                  <a:gd name="T65" fmla="*/ 380 h 868"/>
                  <a:gd name="T66" fmla="*/ 796 w 814"/>
                  <a:gd name="T67" fmla="*/ 326 h 868"/>
                  <a:gd name="T68" fmla="*/ 806 w 814"/>
                  <a:gd name="T69" fmla="*/ 272 h 868"/>
                  <a:gd name="T70" fmla="*/ 812 w 814"/>
                  <a:gd name="T71" fmla="*/ 218 h 868"/>
                  <a:gd name="T72" fmla="*/ 814 w 814"/>
                  <a:gd name="T73" fmla="*/ 162 h 868"/>
                  <a:gd name="T74" fmla="*/ 814 w 814"/>
                  <a:gd name="T75" fmla="*/ 162 h 868"/>
                  <a:gd name="T76" fmla="*/ 812 w 814"/>
                  <a:gd name="T77" fmla="*/ 108 h 868"/>
                  <a:gd name="T78" fmla="*/ 812 w 814"/>
                  <a:gd name="T79" fmla="*/ 108 h 868"/>
                  <a:gd name="T80" fmla="*/ 766 w 814"/>
                  <a:gd name="T81" fmla="*/ 84 h 868"/>
                  <a:gd name="T82" fmla="*/ 718 w 814"/>
                  <a:gd name="T83" fmla="*/ 62 h 868"/>
                  <a:gd name="T84" fmla="*/ 670 w 814"/>
                  <a:gd name="T85" fmla="*/ 44 h 868"/>
                  <a:gd name="T86" fmla="*/ 620 w 814"/>
                  <a:gd name="T87" fmla="*/ 28 h 868"/>
                  <a:gd name="T88" fmla="*/ 568 w 814"/>
                  <a:gd name="T89" fmla="*/ 16 h 868"/>
                  <a:gd name="T90" fmla="*/ 514 w 814"/>
                  <a:gd name="T91" fmla="*/ 8 h 868"/>
                  <a:gd name="T92" fmla="*/ 462 w 814"/>
                  <a:gd name="T93" fmla="*/ 2 h 868"/>
                  <a:gd name="T94" fmla="*/ 406 w 814"/>
                  <a:gd name="T95" fmla="*/ 0 h 868"/>
                  <a:gd name="T96" fmla="*/ 406 w 814"/>
                  <a:gd name="T97" fmla="*/ 0 h 868"/>
                  <a:gd name="T98" fmla="*/ 352 w 814"/>
                  <a:gd name="T99" fmla="*/ 2 h 868"/>
                  <a:gd name="T100" fmla="*/ 298 w 814"/>
                  <a:gd name="T101" fmla="*/ 8 h 868"/>
                  <a:gd name="T102" fmla="*/ 246 w 814"/>
                  <a:gd name="T103" fmla="*/ 16 h 868"/>
                  <a:gd name="T104" fmla="*/ 194 w 814"/>
                  <a:gd name="T105" fmla="*/ 28 h 868"/>
                  <a:gd name="T106" fmla="*/ 144 w 814"/>
                  <a:gd name="T107" fmla="*/ 44 h 868"/>
                  <a:gd name="T108" fmla="*/ 94 w 814"/>
                  <a:gd name="T109" fmla="*/ 62 h 868"/>
                  <a:gd name="T110" fmla="*/ 48 w 814"/>
                  <a:gd name="T111" fmla="*/ 84 h 868"/>
                  <a:gd name="T112" fmla="*/ 2 w 814"/>
                  <a:gd name="T113" fmla="*/ 108 h 868"/>
                  <a:gd name="T114" fmla="*/ 2 w 814"/>
                  <a:gd name="T115" fmla="*/ 10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68">
                    <a:moveTo>
                      <a:pt x="2" y="108"/>
                    </a:moveTo>
                    <a:lnTo>
                      <a:pt x="2" y="108"/>
                    </a:lnTo>
                    <a:lnTo>
                      <a:pt x="0" y="162"/>
                    </a:lnTo>
                    <a:lnTo>
                      <a:pt x="0" y="162"/>
                    </a:lnTo>
                    <a:lnTo>
                      <a:pt x="2" y="218"/>
                    </a:lnTo>
                    <a:lnTo>
                      <a:pt x="8" y="272"/>
                    </a:lnTo>
                    <a:lnTo>
                      <a:pt x="16" y="326"/>
                    </a:lnTo>
                    <a:lnTo>
                      <a:pt x="30" y="378"/>
                    </a:lnTo>
                    <a:lnTo>
                      <a:pt x="46" y="430"/>
                    </a:lnTo>
                    <a:lnTo>
                      <a:pt x="64" y="480"/>
                    </a:lnTo>
                    <a:lnTo>
                      <a:pt x="86" y="528"/>
                    </a:lnTo>
                    <a:lnTo>
                      <a:pt x="112" y="574"/>
                    </a:lnTo>
                    <a:lnTo>
                      <a:pt x="140" y="618"/>
                    </a:lnTo>
                    <a:lnTo>
                      <a:pt x="172" y="662"/>
                    </a:lnTo>
                    <a:lnTo>
                      <a:pt x="204" y="702"/>
                    </a:lnTo>
                    <a:lnTo>
                      <a:pt x="240" y="740"/>
                    </a:lnTo>
                    <a:lnTo>
                      <a:pt x="280" y="776"/>
                    </a:lnTo>
                    <a:lnTo>
                      <a:pt x="320" y="808"/>
                    </a:lnTo>
                    <a:lnTo>
                      <a:pt x="362" y="840"/>
                    </a:lnTo>
                    <a:lnTo>
                      <a:pt x="408" y="868"/>
                    </a:lnTo>
                    <a:lnTo>
                      <a:pt x="408" y="868"/>
                    </a:lnTo>
                    <a:lnTo>
                      <a:pt x="452" y="840"/>
                    </a:lnTo>
                    <a:lnTo>
                      <a:pt x="494" y="808"/>
                    </a:lnTo>
                    <a:lnTo>
                      <a:pt x="534" y="776"/>
                    </a:lnTo>
                    <a:lnTo>
                      <a:pt x="574" y="740"/>
                    </a:lnTo>
                    <a:lnTo>
                      <a:pt x="608" y="702"/>
                    </a:lnTo>
                    <a:lnTo>
                      <a:pt x="642" y="662"/>
                    </a:lnTo>
                    <a:lnTo>
                      <a:pt x="674" y="618"/>
                    </a:lnTo>
                    <a:lnTo>
                      <a:pt x="702" y="574"/>
                    </a:lnTo>
                    <a:lnTo>
                      <a:pt x="726" y="528"/>
                    </a:lnTo>
                    <a:lnTo>
                      <a:pt x="748" y="480"/>
                    </a:lnTo>
                    <a:lnTo>
                      <a:pt x="768" y="430"/>
                    </a:lnTo>
                    <a:lnTo>
                      <a:pt x="784" y="380"/>
                    </a:lnTo>
                    <a:lnTo>
                      <a:pt x="796" y="326"/>
                    </a:lnTo>
                    <a:lnTo>
                      <a:pt x="806" y="272"/>
                    </a:lnTo>
                    <a:lnTo>
                      <a:pt x="812" y="218"/>
                    </a:lnTo>
                    <a:lnTo>
                      <a:pt x="814" y="162"/>
                    </a:lnTo>
                    <a:lnTo>
                      <a:pt x="814" y="162"/>
                    </a:lnTo>
                    <a:lnTo>
                      <a:pt x="812" y="108"/>
                    </a:lnTo>
                    <a:lnTo>
                      <a:pt x="812" y="108"/>
                    </a:lnTo>
                    <a:lnTo>
                      <a:pt x="766" y="84"/>
                    </a:lnTo>
                    <a:lnTo>
                      <a:pt x="718" y="62"/>
                    </a:lnTo>
                    <a:lnTo>
                      <a:pt x="670" y="44"/>
                    </a:lnTo>
                    <a:lnTo>
                      <a:pt x="620" y="28"/>
                    </a:lnTo>
                    <a:lnTo>
                      <a:pt x="568" y="16"/>
                    </a:lnTo>
                    <a:lnTo>
                      <a:pt x="514" y="8"/>
                    </a:lnTo>
                    <a:lnTo>
                      <a:pt x="462" y="2"/>
                    </a:lnTo>
                    <a:lnTo>
                      <a:pt x="406" y="0"/>
                    </a:lnTo>
                    <a:lnTo>
                      <a:pt x="406" y="0"/>
                    </a:lnTo>
                    <a:lnTo>
                      <a:pt x="352" y="2"/>
                    </a:lnTo>
                    <a:lnTo>
                      <a:pt x="298" y="8"/>
                    </a:lnTo>
                    <a:lnTo>
                      <a:pt x="246" y="16"/>
                    </a:lnTo>
                    <a:lnTo>
                      <a:pt x="194" y="28"/>
                    </a:lnTo>
                    <a:lnTo>
                      <a:pt x="144" y="44"/>
                    </a:lnTo>
                    <a:lnTo>
                      <a:pt x="94" y="62"/>
                    </a:lnTo>
                    <a:lnTo>
                      <a:pt x="48" y="84"/>
                    </a:lnTo>
                    <a:lnTo>
                      <a:pt x="2" y="108"/>
                    </a:lnTo>
                    <a:lnTo>
                      <a:pt x="2" y="108"/>
                    </a:lnTo>
                    <a:close/>
                  </a:path>
                </a:pathLst>
              </a:custGeom>
              <a:solidFill>
                <a:srgbClr val="FFFFF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19" name="Freeform 21"/>
              <p:cNvSpPr>
                <a:spLocks/>
              </p:cNvSpPr>
              <p:nvPr/>
            </p:nvSpPr>
            <p:spPr bwMode="auto">
              <a:xfrm>
                <a:off x="5961157" y="3535422"/>
                <a:ext cx="600346" cy="631399"/>
              </a:xfrm>
              <a:custGeom>
                <a:avLst/>
                <a:gdLst>
                  <a:gd name="T0" fmla="*/ 46 w 464"/>
                  <a:gd name="T1" fmla="*/ 310 h 488"/>
                  <a:gd name="T2" fmla="*/ 38 w 464"/>
                  <a:gd name="T3" fmla="*/ 314 h 488"/>
                  <a:gd name="T4" fmla="*/ 26 w 464"/>
                  <a:gd name="T5" fmla="*/ 328 h 488"/>
                  <a:gd name="T6" fmla="*/ 12 w 464"/>
                  <a:gd name="T7" fmla="*/ 360 h 488"/>
                  <a:gd name="T8" fmla="*/ 4 w 464"/>
                  <a:gd name="T9" fmla="*/ 412 h 488"/>
                  <a:gd name="T10" fmla="*/ 0 w 464"/>
                  <a:gd name="T11" fmla="*/ 478 h 488"/>
                  <a:gd name="T12" fmla="*/ 464 w 464"/>
                  <a:gd name="T13" fmla="*/ 488 h 488"/>
                  <a:gd name="T14" fmla="*/ 464 w 464"/>
                  <a:gd name="T15" fmla="*/ 478 h 488"/>
                  <a:gd name="T16" fmla="*/ 460 w 464"/>
                  <a:gd name="T17" fmla="*/ 412 h 488"/>
                  <a:gd name="T18" fmla="*/ 452 w 464"/>
                  <a:gd name="T19" fmla="*/ 360 h 488"/>
                  <a:gd name="T20" fmla="*/ 438 w 464"/>
                  <a:gd name="T21" fmla="*/ 328 h 488"/>
                  <a:gd name="T22" fmla="*/ 426 w 464"/>
                  <a:gd name="T23" fmla="*/ 314 h 488"/>
                  <a:gd name="T24" fmla="*/ 312 w 464"/>
                  <a:gd name="T25" fmla="*/ 266 h 488"/>
                  <a:gd name="T26" fmla="*/ 302 w 464"/>
                  <a:gd name="T27" fmla="*/ 260 h 488"/>
                  <a:gd name="T28" fmla="*/ 286 w 464"/>
                  <a:gd name="T29" fmla="*/ 244 h 488"/>
                  <a:gd name="T30" fmla="*/ 282 w 464"/>
                  <a:gd name="T31" fmla="*/ 238 h 488"/>
                  <a:gd name="T32" fmla="*/ 302 w 464"/>
                  <a:gd name="T33" fmla="*/ 212 h 488"/>
                  <a:gd name="T34" fmla="*/ 312 w 464"/>
                  <a:gd name="T35" fmla="*/ 184 h 488"/>
                  <a:gd name="T36" fmla="*/ 320 w 464"/>
                  <a:gd name="T37" fmla="*/ 180 h 488"/>
                  <a:gd name="T38" fmla="*/ 328 w 464"/>
                  <a:gd name="T39" fmla="*/ 146 h 488"/>
                  <a:gd name="T40" fmla="*/ 330 w 464"/>
                  <a:gd name="T41" fmla="*/ 116 h 488"/>
                  <a:gd name="T42" fmla="*/ 324 w 464"/>
                  <a:gd name="T43" fmla="*/ 112 h 488"/>
                  <a:gd name="T44" fmla="*/ 324 w 464"/>
                  <a:gd name="T45" fmla="*/ 78 h 488"/>
                  <a:gd name="T46" fmla="*/ 318 w 464"/>
                  <a:gd name="T47" fmla="*/ 46 h 488"/>
                  <a:gd name="T48" fmla="*/ 310 w 464"/>
                  <a:gd name="T49" fmla="*/ 36 h 488"/>
                  <a:gd name="T50" fmla="*/ 294 w 464"/>
                  <a:gd name="T51" fmla="*/ 20 h 488"/>
                  <a:gd name="T52" fmla="*/ 272 w 464"/>
                  <a:gd name="T53" fmla="*/ 8 h 488"/>
                  <a:gd name="T54" fmla="*/ 248 w 464"/>
                  <a:gd name="T55" fmla="*/ 2 h 488"/>
                  <a:gd name="T56" fmla="*/ 226 w 464"/>
                  <a:gd name="T57" fmla="*/ 0 h 488"/>
                  <a:gd name="T58" fmla="*/ 216 w 464"/>
                  <a:gd name="T59" fmla="*/ 2 h 488"/>
                  <a:gd name="T60" fmla="*/ 192 w 464"/>
                  <a:gd name="T61" fmla="*/ 8 h 488"/>
                  <a:gd name="T62" fmla="*/ 170 w 464"/>
                  <a:gd name="T63" fmla="*/ 20 h 488"/>
                  <a:gd name="T64" fmla="*/ 154 w 464"/>
                  <a:gd name="T65" fmla="*/ 36 h 488"/>
                  <a:gd name="T66" fmla="*/ 146 w 464"/>
                  <a:gd name="T67" fmla="*/ 46 h 488"/>
                  <a:gd name="T68" fmla="*/ 140 w 464"/>
                  <a:gd name="T69" fmla="*/ 78 h 488"/>
                  <a:gd name="T70" fmla="*/ 140 w 464"/>
                  <a:gd name="T71" fmla="*/ 112 h 488"/>
                  <a:gd name="T72" fmla="*/ 134 w 464"/>
                  <a:gd name="T73" fmla="*/ 116 h 488"/>
                  <a:gd name="T74" fmla="*/ 136 w 464"/>
                  <a:gd name="T75" fmla="*/ 146 h 488"/>
                  <a:gd name="T76" fmla="*/ 144 w 464"/>
                  <a:gd name="T77" fmla="*/ 180 h 488"/>
                  <a:gd name="T78" fmla="*/ 152 w 464"/>
                  <a:gd name="T79" fmla="*/ 184 h 488"/>
                  <a:gd name="T80" fmla="*/ 162 w 464"/>
                  <a:gd name="T81" fmla="*/ 212 h 488"/>
                  <a:gd name="T82" fmla="*/ 182 w 464"/>
                  <a:gd name="T83" fmla="*/ 238 h 488"/>
                  <a:gd name="T84" fmla="*/ 178 w 464"/>
                  <a:gd name="T85" fmla="*/ 244 h 488"/>
                  <a:gd name="T86" fmla="*/ 162 w 464"/>
                  <a:gd name="T87"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 h="488">
                    <a:moveTo>
                      <a:pt x="152" y="266"/>
                    </a:moveTo>
                    <a:lnTo>
                      <a:pt x="46" y="310"/>
                    </a:lnTo>
                    <a:lnTo>
                      <a:pt x="46" y="310"/>
                    </a:lnTo>
                    <a:lnTo>
                      <a:pt x="38" y="314"/>
                    </a:lnTo>
                    <a:lnTo>
                      <a:pt x="32" y="320"/>
                    </a:lnTo>
                    <a:lnTo>
                      <a:pt x="26" y="328"/>
                    </a:lnTo>
                    <a:lnTo>
                      <a:pt x="20" y="338"/>
                    </a:lnTo>
                    <a:lnTo>
                      <a:pt x="12" y="360"/>
                    </a:lnTo>
                    <a:lnTo>
                      <a:pt x="8" y="386"/>
                    </a:lnTo>
                    <a:lnTo>
                      <a:pt x="4" y="412"/>
                    </a:lnTo>
                    <a:lnTo>
                      <a:pt x="2" y="438"/>
                    </a:lnTo>
                    <a:lnTo>
                      <a:pt x="0" y="478"/>
                    </a:lnTo>
                    <a:lnTo>
                      <a:pt x="0" y="488"/>
                    </a:lnTo>
                    <a:lnTo>
                      <a:pt x="464" y="488"/>
                    </a:lnTo>
                    <a:lnTo>
                      <a:pt x="464" y="478"/>
                    </a:lnTo>
                    <a:lnTo>
                      <a:pt x="464" y="478"/>
                    </a:lnTo>
                    <a:lnTo>
                      <a:pt x="462" y="438"/>
                    </a:lnTo>
                    <a:lnTo>
                      <a:pt x="460" y="412"/>
                    </a:lnTo>
                    <a:lnTo>
                      <a:pt x="456" y="386"/>
                    </a:lnTo>
                    <a:lnTo>
                      <a:pt x="452" y="360"/>
                    </a:lnTo>
                    <a:lnTo>
                      <a:pt x="444" y="338"/>
                    </a:lnTo>
                    <a:lnTo>
                      <a:pt x="438" y="328"/>
                    </a:lnTo>
                    <a:lnTo>
                      <a:pt x="432" y="320"/>
                    </a:lnTo>
                    <a:lnTo>
                      <a:pt x="426" y="314"/>
                    </a:lnTo>
                    <a:lnTo>
                      <a:pt x="418" y="310"/>
                    </a:lnTo>
                    <a:lnTo>
                      <a:pt x="312" y="266"/>
                    </a:lnTo>
                    <a:lnTo>
                      <a:pt x="312" y="266"/>
                    </a:lnTo>
                    <a:lnTo>
                      <a:pt x="302" y="260"/>
                    </a:lnTo>
                    <a:lnTo>
                      <a:pt x="294" y="252"/>
                    </a:lnTo>
                    <a:lnTo>
                      <a:pt x="286" y="244"/>
                    </a:lnTo>
                    <a:lnTo>
                      <a:pt x="282" y="238"/>
                    </a:lnTo>
                    <a:lnTo>
                      <a:pt x="282" y="238"/>
                    </a:lnTo>
                    <a:lnTo>
                      <a:pt x="292" y="224"/>
                    </a:lnTo>
                    <a:lnTo>
                      <a:pt x="302" y="212"/>
                    </a:lnTo>
                    <a:lnTo>
                      <a:pt x="308" y="198"/>
                    </a:lnTo>
                    <a:lnTo>
                      <a:pt x="312" y="184"/>
                    </a:lnTo>
                    <a:lnTo>
                      <a:pt x="320" y="180"/>
                    </a:lnTo>
                    <a:lnTo>
                      <a:pt x="320" y="180"/>
                    </a:lnTo>
                    <a:lnTo>
                      <a:pt x="324" y="162"/>
                    </a:lnTo>
                    <a:lnTo>
                      <a:pt x="328" y="146"/>
                    </a:lnTo>
                    <a:lnTo>
                      <a:pt x="330" y="130"/>
                    </a:lnTo>
                    <a:lnTo>
                      <a:pt x="330" y="116"/>
                    </a:lnTo>
                    <a:lnTo>
                      <a:pt x="324" y="112"/>
                    </a:lnTo>
                    <a:lnTo>
                      <a:pt x="324" y="112"/>
                    </a:lnTo>
                    <a:lnTo>
                      <a:pt x="326" y="96"/>
                    </a:lnTo>
                    <a:lnTo>
                      <a:pt x="324" y="78"/>
                    </a:lnTo>
                    <a:lnTo>
                      <a:pt x="322" y="60"/>
                    </a:lnTo>
                    <a:lnTo>
                      <a:pt x="318" y="46"/>
                    </a:lnTo>
                    <a:lnTo>
                      <a:pt x="318" y="46"/>
                    </a:lnTo>
                    <a:lnTo>
                      <a:pt x="310" y="36"/>
                    </a:lnTo>
                    <a:lnTo>
                      <a:pt x="302" y="28"/>
                    </a:lnTo>
                    <a:lnTo>
                      <a:pt x="294" y="20"/>
                    </a:lnTo>
                    <a:lnTo>
                      <a:pt x="282" y="14"/>
                    </a:lnTo>
                    <a:lnTo>
                      <a:pt x="272" y="8"/>
                    </a:lnTo>
                    <a:lnTo>
                      <a:pt x="260" y="4"/>
                    </a:lnTo>
                    <a:lnTo>
                      <a:pt x="248" y="2"/>
                    </a:lnTo>
                    <a:lnTo>
                      <a:pt x="238" y="0"/>
                    </a:lnTo>
                    <a:lnTo>
                      <a:pt x="226" y="0"/>
                    </a:lnTo>
                    <a:lnTo>
                      <a:pt x="226" y="0"/>
                    </a:lnTo>
                    <a:lnTo>
                      <a:pt x="216" y="2"/>
                    </a:lnTo>
                    <a:lnTo>
                      <a:pt x="204" y="4"/>
                    </a:lnTo>
                    <a:lnTo>
                      <a:pt x="192" y="8"/>
                    </a:lnTo>
                    <a:lnTo>
                      <a:pt x="182" y="14"/>
                    </a:lnTo>
                    <a:lnTo>
                      <a:pt x="170" y="20"/>
                    </a:lnTo>
                    <a:lnTo>
                      <a:pt x="162" y="28"/>
                    </a:lnTo>
                    <a:lnTo>
                      <a:pt x="154" y="36"/>
                    </a:lnTo>
                    <a:lnTo>
                      <a:pt x="146" y="46"/>
                    </a:lnTo>
                    <a:lnTo>
                      <a:pt x="146" y="46"/>
                    </a:lnTo>
                    <a:lnTo>
                      <a:pt x="142" y="60"/>
                    </a:lnTo>
                    <a:lnTo>
                      <a:pt x="140" y="78"/>
                    </a:lnTo>
                    <a:lnTo>
                      <a:pt x="138" y="96"/>
                    </a:lnTo>
                    <a:lnTo>
                      <a:pt x="140" y="112"/>
                    </a:lnTo>
                    <a:lnTo>
                      <a:pt x="134" y="116"/>
                    </a:lnTo>
                    <a:lnTo>
                      <a:pt x="134" y="116"/>
                    </a:lnTo>
                    <a:lnTo>
                      <a:pt x="134" y="130"/>
                    </a:lnTo>
                    <a:lnTo>
                      <a:pt x="136" y="146"/>
                    </a:lnTo>
                    <a:lnTo>
                      <a:pt x="140" y="162"/>
                    </a:lnTo>
                    <a:lnTo>
                      <a:pt x="144" y="180"/>
                    </a:lnTo>
                    <a:lnTo>
                      <a:pt x="152" y="184"/>
                    </a:lnTo>
                    <a:lnTo>
                      <a:pt x="152" y="184"/>
                    </a:lnTo>
                    <a:lnTo>
                      <a:pt x="156" y="198"/>
                    </a:lnTo>
                    <a:lnTo>
                      <a:pt x="162" y="212"/>
                    </a:lnTo>
                    <a:lnTo>
                      <a:pt x="172" y="224"/>
                    </a:lnTo>
                    <a:lnTo>
                      <a:pt x="182" y="238"/>
                    </a:lnTo>
                    <a:lnTo>
                      <a:pt x="182" y="238"/>
                    </a:lnTo>
                    <a:lnTo>
                      <a:pt x="178" y="244"/>
                    </a:lnTo>
                    <a:lnTo>
                      <a:pt x="170" y="252"/>
                    </a:lnTo>
                    <a:lnTo>
                      <a:pt x="162" y="260"/>
                    </a:lnTo>
                    <a:lnTo>
                      <a:pt x="152" y="266"/>
                    </a:lnTo>
                    <a:close/>
                  </a:path>
                </a:pathLst>
              </a:custGeom>
              <a:solidFill>
                <a:srgbClr val="A79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120" name="TextBox 48"/>
              <p:cNvSpPr txBox="1"/>
              <p:nvPr/>
            </p:nvSpPr>
            <p:spPr>
              <a:xfrm rot="18100755">
                <a:off x="5045643" y="2794968"/>
                <a:ext cx="1607210" cy="1729551"/>
              </a:xfrm>
              <a:prstGeom prst="rect">
                <a:avLst/>
              </a:prstGeom>
              <a:noFill/>
            </p:spPr>
            <p:txBody>
              <a:bodyPr spcFirstLastPara="1" wrap="none" lIns="0" tIns="0" rIns="0" bIns="0" numCol="1" rtlCol="0">
                <a:prstTxWarp prst="textArchUp">
                  <a:avLst/>
                </a:prstTxWarp>
                <a:noAutofit/>
              </a:bodyPr>
              <a:lstStyle/>
              <a:p>
                <a:pPr algn="ctr">
                  <a:spcAft>
                    <a:spcPts val="900"/>
                  </a:spcAft>
                  <a:defRPr/>
                </a:pPr>
                <a:endParaRPr lang="en-GB" sz="2000" b="1" kern="0" dirty="0">
                  <a:solidFill>
                    <a:srgbClr val="FFFFFF"/>
                  </a:solidFill>
                  <a:latin typeface="Georgia" pitchFamily="18" charset="0"/>
                </a:endParaRPr>
              </a:p>
            </p:txBody>
          </p:sp>
          <p:sp>
            <p:nvSpPr>
              <p:cNvPr id="121" name="TextBox 49"/>
              <p:cNvSpPr txBox="1"/>
              <p:nvPr/>
            </p:nvSpPr>
            <p:spPr>
              <a:xfrm rot="3100936">
                <a:off x="5886632" y="2847024"/>
                <a:ext cx="1607210" cy="1729551"/>
              </a:xfrm>
              <a:prstGeom prst="rect">
                <a:avLst/>
              </a:prstGeom>
              <a:noFill/>
            </p:spPr>
            <p:txBody>
              <a:bodyPr spcFirstLastPara="1" wrap="none" lIns="0" tIns="0" rIns="0" bIns="0" numCol="1" rtlCol="0">
                <a:prstTxWarp prst="textArchUp">
                  <a:avLst/>
                </a:prstTxWarp>
                <a:noAutofit/>
              </a:bodyPr>
              <a:lstStyle/>
              <a:p>
                <a:pPr algn="ctr">
                  <a:spcAft>
                    <a:spcPts val="900"/>
                  </a:spcAft>
                  <a:defRPr/>
                </a:pPr>
                <a:endParaRPr lang="en-GB" sz="2000" b="1" kern="0" dirty="0">
                  <a:solidFill>
                    <a:srgbClr val="FFFFFF"/>
                  </a:solidFill>
                  <a:latin typeface="Georgia" pitchFamily="18" charset="0"/>
                </a:endParaRPr>
              </a:p>
            </p:txBody>
          </p:sp>
          <p:sp>
            <p:nvSpPr>
              <p:cNvPr id="122" name="TextBox 50"/>
              <p:cNvSpPr txBox="1"/>
              <p:nvPr/>
            </p:nvSpPr>
            <p:spPr>
              <a:xfrm>
                <a:off x="5386006" y="3658053"/>
                <a:ext cx="1751226" cy="1729551"/>
              </a:xfrm>
              <a:prstGeom prst="rect">
                <a:avLst/>
              </a:prstGeom>
              <a:noFill/>
            </p:spPr>
            <p:txBody>
              <a:bodyPr spcFirstLastPara="1" wrap="none" lIns="0" tIns="0" rIns="0" bIns="0" numCol="1" rtlCol="0">
                <a:prstTxWarp prst="textArchDown">
                  <a:avLst/>
                </a:prstTxWarp>
                <a:noAutofit/>
              </a:bodyPr>
              <a:lstStyle/>
              <a:p>
                <a:pPr algn="ctr">
                  <a:spcAft>
                    <a:spcPts val="900"/>
                  </a:spcAft>
                  <a:defRPr/>
                </a:pPr>
                <a:endParaRPr lang="en-GB" sz="2000" b="1" kern="0" dirty="0">
                  <a:solidFill>
                    <a:srgbClr val="FFFFFF"/>
                  </a:solidFill>
                  <a:latin typeface="Georgia" pitchFamily="18" charset="0"/>
                </a:endParaRPr>
              </a:p>
            </p:txBody>
          </p:sp>
        </p:grpSp>
        <p:grpSp>
          <p:nvGrpSpPr>
            <p:cNvPr id="66" name="Group 189"/>
            <p:cNvGrpSpPr>
              <a:grpSpLocks noChangeAspect="1"/>
            </p:cNvGrpSpPr>
            <p:nvPr/>
          </p:nvGrpSpPr>
          <p:grpSpPr>
            <a:xfrm>
              <a:off x="3616858" y="615796"/>
              <a:ext cx="4999543" cy="5473876"/>
              <a:chOff x="3138264" y="2001316"/>
              <a:chExt cx="4584700" cy="5019675"/>
            </a:xfrm>
          </p:grpSpPr>
          <p:grpSp>
            <p:nvGrpSpPr>
              <p:cNvPr id="79" name="Group 190"/>
              <p:cNvGrpSpPr/>
              <p:nvPr/>
            </p:nvGrpSpPr>
            <p:grpSpPr>
              <a:xfrm>
                <a:off x="3138264" y="2001316"/>
                <a:ext cx="4584700" cy="5019675"/>
                <a:chOff x="3138264" y="2001316"/>
                <a:chExt cx="4584700" cy="5019675"/>
              </a:xfrm>
            </p:grpSpPr>
            <p:sp>
              <p:nvSpPr>
                <p:cNvPr id="87" name="Freeform 95"/>
                <p:cNvSpPr>
                  <a:spLocks/>
                </p:cNvSpPr>
                <p:nvPr/>
              </p:nvSpPr>
              <p:spPr bwMode="auto">
                <a:xfrm>
                  <a:off x="3138264" y="2760141"/>
                  <a:ext cx="1701800" cy="1768475"/>
                </a:xfrm>
                <a:custGeom>
                  <a:avLst/>
                  <a:gdLst>
                    <a:gd name="T0" fmla="*/ 592 w 1072"/>
                    <a:gd name="T1" fmla="*/ 0 h 1114"/>
                    <a:gd name="T2" fmla="*/ 498 w 1072"/>
                    <a:gd name="T3" fmla="*/ 12 h 1114"/>
                    <a:gd name="T4" fmla="*/ 408 w 1072"/>
                    <a:gd name="T5" fmla="*/ 38 h 1114"/>
                    <a:gd name="T6" fmla="*/ 326 w 1072"/>
                    <a:gd name="T7" fmla="*/ 74 h 1114"/>
                    <a:gd name="T8" fmla="*/ 250 w 1072"/>
                    <a:gd name="T9" fmla="*/ 124 h 1114"/>
                    <a:gd name="T10" fmla="*/ 182 w 1072"/>
                    <a:gd name="T11" fmla="*/ 182 h 1114"/>
                    <a:gd name="T12" fmla="*/ 124 w 1072"/>
                    <a:gd name="T13" fmla="*/ 250 h 1114"/>
                    <a:gd name="T14" fmla="*/ 74 w 1072"/>
                    <a:gd name="T15" fmla="*/ 326 h 1114"/>
                    <a:gd name="T16" fmla="*/ 38 w 1072"/>
                    <a:gd name="T17" fmla="*/ 408 h 1114"/>
                    <a:gd name="T18" fmla="*/ 12 w 1072"/>
                    <a:gd name="T19" fmla="*/ 498 h 1114"/>
                    <a:gd name="T20" fmla="*/ 0 w 1072"/>
                    <a:gd name="T21" fmla="*/ 592 h 1114"/>
                    <a:gd name="T22" fmla="*/ 0 w 1072"/>
                    <a:gd name="T23" fmla="*/ 660 h 1114"/>
                    <a:gd name="T24" fmla="*/ 16 w 1072"/>
                    <a:gd name="T25" fmla="*/ 768 h 1114"/>
                    <a:gd name="T26" fmla="*/ 50 w 1072"/>
                    <a:gd name="T27" fmla="*/ 868 h 1114"/>
                    <a:gd name="T28" fmla="*/ 98 w 1072"/>
                    <a:gd name="T29" fmla="*/ 960 h 1114"/>
                    <a:gd name="T30" fmla="*/ 162 w 1072"/>
                    <a:gd name="T31" fmla="*/ 1042 h 1114"/>
                    <a:gd name="T32" fmla="*/ 238 w 1072"/>
                    <a:gd name="T33" fmla="*/ 1114 h 1114"/>
                    <a:gd name="T34" fmla="*/ 238 w 1072"/>
                    <a:gd name="T35" fmla="*/ 1114 h 1114"/>
                    <a:gd name="T36" fmla="*/ 238 w 1072"/>
                    <a:gd name="T37" fmla="*/ 1114 h 1114"/>
                    <a:gd name="T38" fmla="*/ 322 w 1072"/>
                    <a:gd name="T39" fmla="*/ 1058 h 1114"/>
                    <a:gd name="T40" fmla="*/ 466 w 1072"/>
                    <a:gd name="T41" fmla="*/ 1000 h 1114"/>
                    <a:gd name="T42" fmla="*/ 624 w 1072"/>
                    <a:gd name="T43" fmla="*/ 980 h 1114"/>
                    <a:gd name="T44" fmla="*/ 680 w 1072"/>
                    <a:gd name="T45" fmla="*/ 982 h 1114"/>
                    <a:gd name="T46" fmla="*/ 764 w 1072"/>
                    <a:gd name="T47" fmla="*/ 996 h 1114"/>
                    <a:gd name="T48" fmla="*/ 844 w 1072"/>
                    <a:gd name="T49" fmla="*/ 1020 h 1114"/>
                    <a:gd name="T50" fmla="*/ 844 w 1072"/>
                    <a:gd name="T51" fmla="*/ 1020 h 1114"/>
                    <a:gd name="T52" fmla="*/ 864 w 1072"/>
                    <a:gd name="T53" fmla="*/ 934 h 1114"/>
                    <a:gd name="T54" fmla="*/ 896 w 1072"/>
                    <a:gd name="T55" fmla="*/ 854 h 1114"/>
                    <a:gd name="T56" fmla="*/ 938 w 1072"/>
                    <a:gd name="T57" fmla="*/ 780 h 1114"/>
                    <a:gd name="T58" fmla="*/ 990 w 1072"/>
                    <a:gd name="T59" fmla="*/ 714 h 1114"/>
                    <a:gd name="T60" fmla="*/ 1050 w 1072"/>
                    <a:gd name="T61" fmla="*/ 654 h 1114"/>
                    <a:gd name="T62" fmla="*/ 1046 w 1072"/>
                    <a:gd name="T63" fmla="*/ 614 h 1114"/>
                    <a:gd name="T64" fmla="*/ 974 w 1072"/>
                    <a:gd name="T65" fmla="*/ 540 h 1114"/>
                    <a:gd name="T66" fmla="*/ 916 w 1072"/>
                    <a:gd name="T67" fmla="*/ 454 h 1114"/>
                    <a:gd name="T68" fmla="*/ 872 w 1072"/>
                    <a:gd name="T69" fmla="*/ 358 h 1114"/>
                    <a:gd name="T70" fmla="*/ 844 w 1072"/>
                    <a:gd name="T71" fmla="*/ 256 h 1114"/>
                    <a:gd name="T72" fmla="*/ 834 w 1072"/>
                    <a:gd name="T73" fmla="*/ 146 h 1114"/>
                    <a:gd name="T74" fmla="*/ 834 w 1072"/>
                    <a:gd name="T75" fmla="*/ 146 h 1114"/>
                    <a:gd name="T76" fmla="*/ 834 w 1072"/>
                    <a:gd name="T77" fmla="*/ 118 h 1114"/>
                    <a:gd name="T78" fmla="*/ 844 w 1072"/>
                    <a:gd name="T79" fmla="*/ 40 h 1114"/>
                    <a:gd name="T80" fmla="*/ 764 w 1072"/>
                    <a:gd name="T81" fmla="*/ 16 h 1114"/>
                    <a:gd name="T82" fmla="*/ 680 w 1072"/>
                    <a:gd name="T83" fmla="*/ 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2" h="1114">
                      <a:moveTo>
                        <a:pt x="624" y="0"/>
                      </a:moveTo>
                      <a:lnTo>
                        <a:pt x="624" y="0"/>
                      </a:lnTo>
                      <a:lnTo>
                        <a:pt x="592" y="0"/>
                      </a:lnTo>
                      <a:lnTo>
                        <a:pt x="560" y="2"/>
                      </a:lnTo>
                      <a:lnTo>
                        <a:pt x="528" y="6"/>
                      </a:lnTo>
                      <a:lnTo>
                        <a:pt x="498" y="12"/>
                      </a:lnTo>
                      <a:lnTo>
                        <a:pt x="468" y="20"/>
                      </a:lnTo>
                      <a:lnTo>
                        <a:pt x="438" y="28"/>
                      </a:lnTo>
                      <a:lnTo>
                        <a:pt x="408" y="38"/>
                      </a:lnTo>
                      <a:lnTo>
                        <a:pt x="380" y="48"/>
                      </a:lnTo>
                      <a:lnTo>
                        <a:pt x="352" y="60"/>
                      </a:lnTo>
                      <a:lnTo>
                        <a:pt x="326" y="74"/>
                      </a:lnTo>
                      <a:lnTo>
                        <a:pt x="300" y="90"/>
                      </a:lnTo>
                      <a:lnTo>
                        <a:pt x="274" y="106"/>
                      </a:lnTo>
                      <a:lnTo>
                        <a:pt x="250" y="124"/>
                      </a:lnTo>
                      <a:lnTo>
                        <a:pt x="226" y="142"/>
                      </a:lnTo>
                      <a:lnTo>
                        <a:pt x="204" y="162"/>
                      </a:lnTo>
                      <a:lnTo>
                        <a:pt x="182" y="182"/>
                      </a:lnTo>
                      <a:lnTo>
                        <a:pt x="162" y="204"/>
                      </a:lnTo>
                      <a:lnTo>
                        <a:pt x="142" y="226"/>
                      </a:lnTo>
                      <a:lnTo>
                        <a:pt x="124" y="250"/>
                      </a:lnTo>
                      <a:lnTo>
                        <a:pt x="106" y="274"/>
                      </a:lnTo>
                      <a:lnTo>
                        <a:pt x="90" y="300"/>
                      </a:lnTo>
                      <a:lnTo>
                        <a:pt x="74" y="326"/>
                      </a:lnTo>
                      <a:lnTo>
                        <a:pt x="62" y="352"/>
                      </a:lnTo>
                      <a:lnTo>
                        <a:pt x="48" y="380"/>
                      </a:lnTo>
                      <a:lnTo>
                        <a:pt x="38" y="408"/>
                      </a:lnTo>
                      <a:lnTo>
                        <a:pt x="28" y="438"/>
                      </a:lnTo>
                      <a:lnTo>
                        <a:pt x="20" y="468"/>
                      </a:lnTo>
                      <a:lnTo>
                        <a:pt x="12" y="498"/>
                      </a:lnTo>
                      <a:lnTo>
                        <a:pt x="6" y="528"/>
                      </a:lnTo>
                      <a:lnTo>
                        <a:pt x="2" y="560"/>
                      </a:lnTo>
                      <a:lnTo>
                        <a:pt x="0" y="592"/>
                      </a:lnTo>
                      <a:lnTo>
                        <a:pt x="0" y="624"/>
                      </a:lnTo>
                      <a:lnTo>
                        <a:pt x="0" y="624"/>
                      </a:lnTo>
                      <a:lnTo>
                        <a:pt x="0" y="660"/>
                      </a:lnTo>
                      <a:lnTo>
                        <a:pt x="4" y="696"/>
                      </a:lnTo>
                      <a:lnTo>
                        <a:pt x="10" y="732"/>
                      </a:lnTo>
                      <a:lnTo>
                        <a:pt x="16" y="768"/>
                      </a:lnTo>
                      <a:lnTo>
                        <a:pt x="26" y="802"/>
                      </a:lnTo>
                      <a:lnTo>
                        <a:pt x="36" y="836"/>
                      </a:lnTo>
                      <a:lnTo>
                        <a:pt x="50" y="868"/>
                      </a:lnTo>
                      <a:lnTo>
                        <a:pt x="64" y="900"/>
                      </a:lnTo>
                      <a:lnTo>
                        <a:pt x="80" y="930"/>
                      </a:lnTo>
                      <a:lnTo>
                        <a:pt x="98" y="960"/>
                      </a:lnTo>
                      <a:lnTo>
                        <a:pt x="118" y="990"/>
                      </a:lnTo>
                      <a:lnTo>
                        <a:pt x="140" y="1016"/>
                      </a:lnTo>
                      <a:lnTo>
                        <a:pt x="162" y="1042"/>
                      </a:lnTo>
                      <a:lnTo>
                        <a:pt x="186" y="1068"/>
                      </a:lnTo>
                      <a:lnTo>
                        <a:pt x="210" y="1092"/>
                      </a:lnTo>
                      <a:lnTo>
                        <a:pt x="238" y="1114"/>
                      </a:lnTo>
                      <a:lnTo>
                        <a:pt x="238" y="1114"/>
                      </a:lnTo>
                      <a:lnTo>
                        <a:pt x="238" y="1114"/>
                      </a:lnTo>
                      <a:lnTo>
                        <a:pt x="238" y="1114"/>
                      </a:lnTo>
                      <a:lnTo>
                        <a:pt x="238" y="1114"/>
                      </a:lnTo>
                      <a:lnTo>
                        <a:pt x="238" y="1114"/>
                      </a:lnTo>
                      <a:lnTo>
                        <a:pt x="238" y="1114"/>
                      </a:lnTo>
                      <a:lnTo>
                        <a:pt x="238" y="1114"/>
                      </a:lnTo>
                      <a:lnTo>
                        <a:pt x="278" y="1084"/>
                      </a:lnTo>
                      <a:lnTo>
                        <a:pt x="322" y="1058"/>
                      </a:lnTo>
                      <a:lnTo>
                        <a:pt x="368" y="1034"/>
                      </a:lnTo>
                      <a:lnTo>
                        <a:pt x="416" y="1016"/>
                      </a:lnTo>
                      <a:lnTo>
                        <a:pt x="466" y="1000"/>
                      </a:lnTo>
                      <a:lnTo>
                        <a:pt x="516" y="988"/>
                      </a:lnTo>
                      <a:lnTo>
                        <a:pt x="570" y="982"/>
                      </a:lnTo>
                      <a:lnTo>
                        <a:pt x="624" y="980"/>
                      </a:lnTo>
                      <a:lnTo>
                        <a:pt x="624" y="980"/>
                      </a:lnTo>
                      <a:lnTo>
                        <a:pt x="652" y="980"/>
                      </a:lnTo>
                      <a:lnTo>
                        <a:pt x="680" y="982"/>
                      </a:lnTo>
                      <a:lnTo>
                        <a:pt x="708" y="986"/>
                      </a:lnTo>
                      <a:lnTo>
                        <a:pt x="736" y="990"/>
                      </a:lnTo>
                      <a:lnTo>
                        <a:pt x="764" y="996"/>
                      </a:lnTo>
                      <a:lnTo>
                        <a:pt x="790" y="1002"/>
                      </a:lnTo>
                      <a:lnTo>
                        <a:pt x="818" y="1010"/>
                      </a:lnTo>
                      <a:lnTo>
                        <a:pt x="844" y="1020"/>
                      </a:lnTo>
                      <a:lnTo>
                        <a:pt x="844" y="1020"/>
                      </a:lnTo>
                      <a:lnTo>
                        <a:pt x="844" y="1020"/>
                      </a:lnTo>
                      <a:lnTo>
                        <a:pt x="844" y="1020"/>
                      </a:lnTo>
                      <a:lnTo>
                        <a:pt x="848" y="990"/>
                      </a:lnTo>
                      <a:lnTo>
                        <a:pt x="856" y="962"/>
                      </a:lnTo>
                      <a:lnTo>
                        <a:pt x="864" y="934"/>
                      </a:lnTo>
                      <a:lnTo>
                        <a:pt x="874" y="908"/>
                      </a:lnTo>
                      <a:lnTo>
                        <a:pt x="884" y="880"/>
                      </a:lnTo>
                      <a:lnTo>
                        <a:pt x="896" y="854"/>
                      </a:lnTo>
                      <a:lnTo>
                        <a:pt x="910" y="830"/>
                      </a:lnTo>
                      <a:lnTo>
                        <a:pt x="924" y="804"/>
                      </a:lnTo>
                      <a:lnTo>
                        <a:pt x="938" y="780"/>
                      </a:lnTo>
                      <a:lnTo>
                        <a:pt x="954" y="758"/>
                      </a:lnTo>
                      <a:lnTo>
                        <a:pt x="972" y="736"/>
                      </a:lnTo>
                      <a:lnTo>
                        <a:pt x="990" y="714"/>
                      </a:lnTo>
                      <a:lnTo>
                        <a:pt x="1010" y="692"/>
                      </a:lnTo>
                      <a:lnTo>
                        <a:pt x="1030" y="672"/>
                      </a:lnTo>
                      <a:lnTo>
                        <a:pt x="1050" y="654"/>
                      </a:lnTo>
                      <a:lnTo>
                        <a:pt x="1072" y="636"/>
                      </a:lnTo>
                      <a:lnTo>
                        <a:pt x="1072" y="636"/>
                      </a:lnTo>
                      <a:lnTo>
                        <a:pt x="1046" y="614"/>
                      </a:lnTo>
                      <a:lnTo>
                        <a:pt x="1020" y="590"/>
                      </a:lnTo>
                      <a:lnTo>
                        <a:pt x="996" y="566"/>
                      </a:lnTo>
                      <a:lnTo>
                        <a:pt x="974" y="540"/>
                      </a:lnTo>
                      <a:lnTo>
                        <a:pt x="952" y="512"/>
                      </a:lnTo>
                      <a:lnTo>
                        <a:pt x="934" y="484"/>
                      </a:lnTo>
                      <a:lnTo>
                        <a:pt x="916" y="454"/>
                      </a:lnTo>
                      <a:lnTo>
                        <a:pt x="898" y="422"/>
                      </a:lnTo>
                      <a:lnTo>
                        <a:pt x="884" y="390"/>
                      </a:lnTo>
                      <a:lnTo>
                        <a:pt x="872" y="358"/>
                      </a:lnTo>
                      <a:lnTo>
                        <a:pt x="860" y="324"/>
                      </a:lnTo>
                      <a:lnTo>
                        <a:pt x="850" y="290"/>
                      </a:lnTo>
                      <a:lnTo>
                        <a:pt x="844" y="256"/>
                      </a:lnTo>
                      <a:lnTo>
                        <a:pt x="838" y="220"/>
                      </a:lnTo>
                      <a:lnTo>
                        <a:pt x="836" y="182"/>
                      </a:lnTo>
                      <a:lnTo>
                        <a:pt x="834" y="146"/>
                      </a:lnTo>
                      <a:lnTo>
                        <a:pt x="834" y="146"/>
                      </a:lnTo>
                      <a:lnTo>
                        <a:pt x="834" y="146"/>
                      </a:lnTo>
                      <a:lnTo>
                        <a:pt x="834" y="146"/>
                      </a:lnTo>
                      <a:lnTo>
                        <a:pt x="834" y="146"/>
                      </a:lnTo>
                      <a:lnTo>
                        <a:pt x="834" y="146"/>
                      </a:lnTo>
                      <a:lnTo>
                        <a:pt x="834" y="118"/>
                      </a:lnTo>
                      <a:lnTo>
                        <a:pt x="836" y="92"/>
                      </a:lnTo>
                      <a:lnTo>
                        <a:pt x="844" y="40"/>
                      </a:lnTo>
                      <a:lnTo>
                        <a:pt x="844" y="40"/>
                      </a:lnTo>
                      <a:lnTo>
                        <a:pt x="818" y="30"/>
                      </a:lnTo>
                      <a:lnTo>
                        <a:pt x="790" y="22"/>
                      </a:lnTo>
                      <a:lnTo>
                        <a:pt x="764" y="16"/>
                      </a:lnTo>
                      <a:lnTo>
                        <a:pt x="736" y="10"/>
                      </a:lnTo>
                      <a:lnTo>
                        <a:pt x="708" y="6"/>
                      </a:lnTo>
                      <a:lnTo>
                        <a:pt x="680" y="2"/>
                      </a:lnTo>
                      <a:lnTo>
                        <a:pt x="652" y="0"/>
                      </a:lnTo>
                      <a:lnTo>
                        <a:pt x="624" y="0"/>
                      </a:lnTo>
                      <a:close/>
                    </a:path>
                  </a:pathLst>
                </a:custGeom>
                <a:solidFill>
                  <a:srgbClr val="A32020"/>
                </a:solidFill>
                <a:ln>
                  <a:solidFill>
                    <a:srgbClr val="A32020"/>
                  </a:solidFill>
                </a:ln>
              </p:spPr>
              <p:txBody>
                <a:bodyPr vert="horz" wrap="square" lIns="91440" tIns="45720" rIns="91440" bIns="45720" numCol="1" anchor="ctr" anchorCtr="0" compatLnSpc="1">
                  <a:prstTxWarp prst="textNoShape">
                    <a:avLst/>
                  </a:prstTxWarp>
                </a:bodyPr>
                <a:lstStyle/>
                <a:p>
                  <a:pPr>
                    <a:defRPr/>
                  </a:pPr>
                  <a:endParaRPr lang="en-GB" kern="0">
                    <a:solidFill>
                      <a:srgbClr val="000000"/>
                    </a:solidFill>
                  </a:endParaRPr>
                </a:p>
              </p:txBody>
            </p:sp>
            <p:sp>
              <p:nvSpPr>
                <p:cNvPr id="88" name="Freeform 97"/>
                <p:cNvSpPr>
                  <a:spLocks/>
                </p:cNvSpPr>
                <p:nvPr/>
              </p:nvSpPr>
              <p:spPr bwMode="auto">
                <a:xfrm>
                  <a:off x="3138264" y="4528616"/>
                  <a:ext cx="1660525" cy="1765300"/>
                </a:xfrm>
                <a:custGeom>
                  <a:avLst/>
                  <a:gdLst>
                    <a:gd name="T0" fmla="*/ 238 w 1046"/>
                    <a:gd name="T1" fmla="*/ 0 h 1112"/>
                    <a:gd name="T2" fmla="*/ 186 w 1046"/>
                    <a:gd name="T3" fmla="*/ 46 h 1112"/>
                    <a:gd name="T4" fmla="*/ 140 w 1046"/>
                    <a:gd name="T5" fmla="*/ 96 h 1112"/>
                    <a:gd name="T6" fmla="*/ 98 w 1046"/>
                    <a:gd name="T7" fmla="*/ 152 h 1112"/>
                    <a:gd name="T8" fmla="*/ 64 w 1046"/>
                    <a:gd name="T9" fmla="*/ 212 h 1112"/>
                    <a:gd name="T10" fmla="*/ 36 w 1046"/>
                    <a:gd name="T11" fmla="*/ 276 h 1112"/>
                    <a:gd name="T12" fmla="*/ 16 w 1046"/>
                    <a:gd name="T13" fmla="*/ 344 h 1112"/>
                    <a:gd name="T14" fmla="*/ 4 w 1046"/>
                    <a:gd name="T15" fmla="*/ 416 h 1112"/>
                    <a:gd name="T16" fmla="*/ 0 w 1046"/>
                    <a:gd name="T17" fmla="*/ 490 h 1112"/>
                    <a:gd name="T18" fmla="*/ 0 w 1046"/>
                    <a:gd name="T19" fmla="*/ 522 h 1112"/>
                    <a:gd name="T20" fmla="*/ 6 w 1046"/>
                    <a:gd name="T21" fmla="*/ 584 h 1112"/>
                    <a:gd name="T22" fmla="*/ 20 w 1046"/>
                    <a:gd name="T23" fmla="*/ 644 h 1112"/>
                    <a:gd name="T24" fmla="*/ 38 w 1046"/>
                    <a:gd name="T25" fmla="*/ 704 h 1112"/>
                    <a:gd name="T26" fmla="*/ 62 w 1046"/>
                    <a:gd name="T27" fmla="*/ 760 h 1112"/>
                    <a:gd name="T28" fmla="*/ 90 w 1046"/>
                    <a:gd name="T29" fmla="*/ 812 h 1112"/>
                    <a:gd name="T30" fmla="*/ 124 w 1046"/>
                    <a:gd name="T31" fmla="*/ 862 h 1112"/>
                    <a:gd name="T32" fmla="*/ 162 w 1046"/>
                    <a:gd name="T33" fmla="*/ 908 h 1112"/>
                    <a:gd name="T34" fmla="*/ 204 w 1046"/>
                    <a:gd name="T35" fmla="*/ 950 h 1112"/>
                    <a:gd name="T36" fmla="*/ 250 w 1046"/>
                    <a:gd name="T37" fmla="*/ 988 h 1112"/>
                    <a:gd name="T38" fmla="*/ 300 w 1046"/>
                    <a:gd name="T39" fmla="*/ 1022 h 1112"/>
                    <a:gd name="T40" fmla="*/ 352 w 1046"/>
                    <a:gd name="T41" fmla="*/ 1052 h 1112"/>
                    <a:gd name="T42" fmla="*/ 408 w 1046"/>
                    <a:gd name="T43" fmla="*/ 1074 h 1112"/>
                    <a:gd name="T44" fmla="*/ 468 w 1046"/>
                    <a:gd name="T45" fmla="*/ 1092 h 1112"/>
                    <a:gd name="T46" fmla="*/ 528 w 1046"/>
                    <a:gd name="T47" fmla="*/ 1106 h 1112"/>
                    <a:gd name="T48" fmla="*/ 592 w 1046"/>
                    <a:gd name="T49" fmla="*/ 1112 h 1112"/>
                    <a:gd name="T50" fmla="*/ 624 w 1046"/>
                    <a:gd name="T51" fmla="*/ 1112 h 1112"/>
                    <a:gd name="T52" fmla="*/ 682 w 1046"/>
                    <a:gd name="T53" fmla="*/ 1110 h 1112"/>
                    <a:gd name="T54" fmla="*/ 738 w 1046"/>
                    <a:gd name="T55" fmla="*/ 1102 h 1112"/>
                    <a:gd name="T56" fmla="*/ 794 w 1046"/>
                    <a:gd name="T57" fmla="*/ 1088 h 1112"/>
                    <a:gd name="T58" fmla="*/ 846 w 1046"/>
                    <a:gd name="T59" fmla="*/ 1072 h 1112"/>
                    <a:gd name="T60" fmla="*/ 840 w 1046"/>
                    <a:gd name="T61" fmla="*/ 1040 h 1112"/>
                    <a:gd name="T62" fmla="*/ 834 w 1046"/>
                    <a:gd name="T63" fmla="*/ 978 h 1112"/>
                    <a:gd name="T64" fmla="*/ 834 w 1046"/>
                    <a:gd name="T65" fmla="*/ 948 h 1112"/>
                    <a:gd name="T66" fmla="*/ 834 w 1046"/>
                    <a:gd name="T67" fmla="*/ 948 h 1112"/>
                    <a:gd name="T68" fmla="*/ 834 w 1046"/>
                    <a:gd name="T69" fmla="*/ 948 h 1112"/>
                    <a:gd name="T70" fmla="*/ 838 w 1046"/>
                    <a:gd name="T71" fmla="*/ 878 h 1112"/>
                    <a:gd name="T72" fmla="*/ 848 w 1046"/>
                    <a:gd name="T73" fmla="*/ 812 h 1112"/>
                    <a:gd name="T74" fmla="*/ 866 w 1046"/>
                    <a:gd name="T75" fmla="*/ 748 h 1112"/>
                    <a:gd name="T76" fmla="*/ 890 w 1046"/>
                    <a:gd name="T77" fmla="*/ 686 h 1112"/>
                    <a:gd name="T78" fmla="*/ 922 w 1046"/>
                    <a:gd name="T79" fmla="*/ 628 h 1112"/>
                    <a:gd name="T80" fmla="*/ 958 w 1046"/>
                    <a:gd name="T81" fmla="*/ 574 h 1112"/>
                    <a:gd name="T82" fmla="*/ 998 w 1046"/>
                    <a:gd name="T83" fmla="*/ 524 h 1112"/>
                    <a:gd name="T84" fmla="*/ 1046 w 1046"/>
                    <a:gd name="T85" fmla="*/ 480 h 1112"/>
                    <a:gd name="T86" fmla="*/ 1024 w 1046"/>
                    <a:gd name="T87" fmla="*/ 460 h 1112"/>
                    <a:gd name="T88" fmla="*/ 988 w 1046"/>
                    <a:gd name="T89" fmla="*/ 422 h 1112"/>
                    <a:gd name="T90" fmla="*/ 952 w 1046"/>
                    <a:gd name="T91" fmla="*/ 378 h 1112"/>
                    <a:gd name="T92" fmla="*/ 922 w 1046"/>
                    <a:gd name="T93" fmla="*/ 332 h 1112"/>
                    <a:gd name="T94" fmla="*/ 896 w 1046"/>
                    <a:gd name="T95" fmla="*/ 284 h 1112"/>
                    <a:gd name="T96" fmla="*/ 874 w 1046"/>
                    <a:gd name="T97" fmla="*/ 232 h 1112"/>
                    <a:gd name="T98" fmla="*/ 856 w 1046"/>
                    <a:gd name="T99" fmla="*/ 178 h 1112"/>
                    <a:gd name="T100" fmla="*/ 844 w 1046"/>
                    <a:gd name="T101" fmla="*/ 124 h 1112"/>
                    <a:gd name="T102" fmla="*/ 840 w 1046"/>
                    <a:gd name="T103" fmla="*/ 94 h 1112"/>
                    <a:gd name="T104" fmla="*/ 762 w 1046"/>
                    <a:gd name="T105" fmla="*/ 118 h 1112"/>
                    <a:gd name="T106" fmla="*/ 708 w 1046"/>
                    <a:gd name="T107" fmla="*/ 128 h 1112"/>
                    <a:gd name="T108" fmla="*/ 652 w 1046"/>
                    <a:gd name="T109" fmla="*/ 132 h 1112"/>
                    <a:gd name="T110" fmla="*/ 624 w 1046"/>
                    <a:gd name="T111" fmla="*/ 134 h 1112"/>
                    <a:gd name="T112" fmla="*/ 516 w 1046"/>
                    <a:gd name="T113" fmla="*/ 124 h 1112"/>
                    <a:gd name="T114" fmla="*/ 416 w 1046"/>
                    <a:gd name="T115" fmla="*/ 98 h 1112"/>
                    <a:gd name="T116" fmla="*/ 322 w 1046"/>
                    <a:gd name="T117" fmla="*/ 56 h 1112"/>
                    <a:gd name="T118" fmla="*/ 238 w 1046"/>
                    <a:gd name="T119" fmla="*/ 0 h 1112"/>
                    <a:gd name="T120" fmla="*/ 238 w 1046"/>
                    <a:gd name="T121"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6" h="1112">
                      <a:moveTo>
                        <a:pt x="238" y="0"/>
                      </a:moveTo>
                      <a:lnTo>
                        <a:pt x="238" y="0"/>
                      </a:lnTo>
                      <a:lnTo>
                        <a:pt x="210" y="22"/>
                      </a:lnTo>
                      <a:lnTo>
                        <a:pt x="186" y="46"/>
                      </a:lnTo>
                      <a:lnTo>
                        <a:pt x="162" y="70"/>
                      </a:lnTo>
                      <a:lnTo>
                        <a:pt x="140" y="96"/>
                      </a:lnTo>
                      <a:lnTo>
                        <a:pt x="118" y="124"/>
                      </a:lnTo>
                      <a:lnTo>
                        <a:pt x="98" y="152"/>
                      </a:lnTo>
                      <a:lnTo>
                        <a:pt x="80" y="182"/>
                      </a:lnTo>
                      <a:lnTo>
                        <a:pt x="64" y="212"/>
                      </a:lnTo>
                      <a:lnTo>
                        <a:pt x="50" y="244"/>
                      </a:lnTo>
                      <a:lnTo>
                        <a:pt x="36" y="276"/>
                      </a:lnTo>
                      <a:lnTo>
                        <a:pt x="26" y="310"/>
                      </a:lnTo>
                      <a:lnTo>
                        <a:pt x="16" y="344"/>
                      </a:lnTo>
                      <a:lnTo>
                        <a:pt x="10" y="380"/>
                      </a:lnTo>
                      <a:lnTo>
                        <a:pt x="4" y="416"/>
                      </a:lnTo>
                      <a:lnTo>
                        <a:pt x="0" y="452"/>
                      </a:lnTo>
                      <a:lnTo>
                        <a:pt x="0" y="490"/>
                      </a:lnTo>
                      <a:lnTo>
                        <a:pt x="0" y="490"/>
                      </a:lnTo>
                      <a:lnTo>
                        <a:pt x="0" y="522"/>
                      </a:lnTo>
                      <a:lnTo>
                        <a:pt x="2" y="552"/>
                      </a:lnTo>
                      <a:lnTo>
                        <a:pt x="6" y="584"/>
                      </a:lnTo>
                      <a:lnTo>
                        <a:pt x="12" y="614"/>
                      </a:lnTo>
                      <a:lnTo>
                        <a:pt x="20" y="644"/>
                      </a:lnTo>
                      <a:lnTo>
                        <a:pt x="28" y="674"/>
                      </a:lnTo>
                      <a:lnTo>
                        <a:pt x="38" y="704"/>
                      </a:lnTo>
                      <a:lnTo>
                        <a:pt x="48" y="732"/>
                      </a:lnTo>
                      <a:lnTo>
                        <a:pt x="62" y="760"/>
                      </a:lnTo>
                      <a:lnTo>
                        <a:pt x="74" y="786"/>
                      </a:lnTo>
                      <a:lnTo>
                        <a:pt x="90" y="812"/>
                      </a:lnTo>
                      <a:lnTo>
                        <a:pt x="106" y="838"/>
                      </a:lnTo>
                      <a:lnTo>
                        <a:pt x="124" y="862"/>
                      </a:lnTo>
                      <a:lnTo>
                        <a:pt x="142" y="886"/>
                      </a:lnTo>
                      <a:lnTo>
                        <a:pt x="162" y="908"/>
                      </a:lnTo>
                      <a:lnTo>
                        <a:pt x="182" y="930"/>
                      </a:lnTo>
                      <a:lnTo>
                        <a:pt x="204" y="950"/>
                      </a:lnTo>
                      <a:lnTo>
                        <a:pt x="226" y="970"/>
                      </a:lnTo>
                      <a:lnTo>
                        <a:pt x="250" y="988"/>
                      </a:lnTo>
                      <a:lnTo>
                        <a:pt x="274" y="1006"/>
                      </a:lnTo>
                      <a:lnTo>
                        <a:pt x="300" y="1022"/>
                      </a:lnTo>
                      <a:lnTo>
                        <a:pt x="326" y="1038"/>
                      </a:lnTo>
                      <a:lnTo>
                        <a:pt x="352" y="1052"/>
                      </a:lnTo>
                      <a:lnTo>
                        <a:pt x="380" y="1064"/>
                      </a:lnTo>
                      <a:lnTo>
                        <a:pt x="408" y="1074"/>
                      </a:lnTo>
                      <a:lnTo>
                        <a:pt x="438" y="1084"/>
                      </a:lnTo>
                      <a:lnTo>
                        <a:pt x="468" y="1092"/>
                      </a:lnTo>
                      <a:lnTo>
                        <a:pt x="498" y="1100"/>
                      </a:lnTo>
                      <a:lnTo>
                        <a:pt x="528" y="1106"/>
                      </a:lnTo>
                      <a:lnTo>
                        <a:pt x="560" y="1110"/>
                      </a:lnTo>
                      <a:lnTo>
                        <a:pt x="592" y="1112"/>
                      </a:lnTo>
                      <a:lnTo>
                        <a:pt x="624" y="1112"/>
                      </a:lnTo>
                      <a:lnTo>
                        <a:pt x="624" y="1112"/>
                      </a:lnTo>
                      <a:lnTo>
                        <a:pt x="652" y="1112"/>
                      </a:lnTo>
                      <a:lnTo>
                        <a:pt x="682" y="1110"/>
                      </a:lnTo>
                      <a:lnTo>
                        <a:pt x="710" y="1106"/>
                      </a:lnTo>
                      <a:lnTo>
                        <a:pt x="738" y="1102"/>
                      </a:lnTo>
                      <a:lnTo>
                        <a:pt x="766" y="1096"/>
                      </a:lnTo>
                      <a:lnTo>
                        <a:pt x="794" y="1088"/>
                      </a:lnTo>
                      <a:lnTo>
                        <a:pt x="820" y="1080"/>
                      </a:lnTo>
                      <a:lnTo>
                        <a:pt x="846" y="1072"/>
                      </a:lnTo>
                      <a:lnTo>
                        <a:pt x="846" y="1072"/>
                      </a:lnTo>
                      <a:lnTo>
                        <a:pt x="840" y="1040"/>
                      </a:lnTo>
                      <a:lnTo>
                        <a:pt x="838" y="1010"/>
                      </a:lnTo>
                      <a:lnTo>
                        <a:pt x="834" y="978"/>
                      </a:lnTo>
                      <a:lnTo>
                        <a:pt x="834" y="948"/>
                      </a:lnTo>
                      <a:lnTo>
                        <a:pt x="834" y="948"/>
                      </a:lnTo>
                      <a:lnTo>
                        <a:pt x="834" y="948"/>
                      </a:lnTo>
                      <a:lnTo>
                        <a:pt x="834" y="948"/>
                      </a:lnTo>
                      <a:lnTo>
                        <a:pt x="834" y="948"/>
                      </a:lnTo>
                      <a:lnTo>
                        <a:pt x="834" y="948"/>
                      </a:lnTo>
                      <a:lnTo>
                        <a:pt x="834" y="912"/>
                      </a:lnTo>
                      <a:lnTo>
                        <a:pt x="838" y="878"/>
                      </a:lnTo>
                      <a:lnTo>
                        <a:pt x="842" y="844"/>
                      </a:lnTo>
                      <a:lnTo>
                        <a:pt x="848" y="812"/>
                      </a:lnTo>
                      <a:lnTo>
                        <a:pt x="856" y="780"/>
                      </a:lnTo>
                      <a:lnTo>
                        <a:pt x="866" y="748"/>
                      </a:lnTo>
                      <a:lnTo>
                        <a:pt x="878" y="716"/>
                      </a:lnTo>
                      <a:lnTo>
                        <a:pt x="890" y="686"/>
                      </a:lnTo>
                      <a:lnTo>
                        <a:pt x="906" y="656"/>
                      </a:lnTo>
                      <a:lnTo>
                        <a:pt x="922" y="628"/>
                      </a:lnTo>
                      <a:lnTo>
                        <a:pt x="938" y="602"/>
                      </a:lnTo>
                      <a:lnTo>
                        <a:pt x="958" y="574"/>
                      </a:lnTo>
                      <a:lnTo>
                        <a:pt x="978" y="550"/>
                      </a:lnTo>
                      <a:lnTo>
                        <a:pt x="998" y="524"/>
                      </a:lnTo>
                      <a:lnTo>
                        <a:pt x="1022" y="502"/>
                      </a:lnTo>
                      <a:lnTo>
                        <a:pt x="1046" y="480"/>
                      </a:lnTo>
                      <a:lnTo>
                        <a:pt x="1046" y="480"/>
                      </a:lnTo>
                      <a:lnTo>
                        <a:pt x="1024" y="460"/>
                      </a:lnTo>
                      <a:lnTo>
                        <a:pt x="1006" y="442"/>
                      </a:lnTo>
                      <a:lnTo>
                        <a:pt x="988" y="422"/>
                      </a:lnTo>
                      <a:lnTo>
                        <a:pt x="970" y="400"/>
                      </a:lnTo>
                      <a:lnTo>
                        <a:pt x="952" y="378"/>
                      </a:lnTo>
                      <a:lnTo>
                        <a:pt x="938" y="356"/>
                      </a:lnTo>
                      <a:lnTo>
                        <a:pt x="922" y="332"/>
                      </a:lnTo>
                      <a:lnTo>
                        <a:pt x="908" y="308"/>
                      </a:lnTo>
                      <a:lnTo>
                        <a:pt x="896" y="284"/>
                      </a:lnTo>
                      <a:lnTo>
                        <a:pt x="884" y="258"/>
                      </a:lnTo>
                      <a:lnTo>
                        <a:pt x="874" y="232"/>
                      </a:lnTo>
                      <a:lnTo>
                        <a:pt x="864" y="206"/>
                      </a:lnTo>
                      <a:lnTo>
                        <a:pt x="856" y="178"/>
                      </a:lnTo>
                      <a:lnTo>
                        <a:pt x="850" y="152"/>
                      </a:lnTo>
                      <a:lnTo>
                        <a:pt x="844" y="124"/>
                      </a:lnTo>
                      <a:lnTo>
                        <a:pt x="840" y="94"/>
                      </a:lnTo>
                      <a:lnTo>
                        <a:pt x="840" y="94"/>
                      </a:lnTo>
                      <a:lnTo>
                        <a:pt x="788" y="112"/>
                      </a:lnTo>
                      <a:lnTo>
                        <a:pt x="762" y="118"/>
                      </a:lnTo>
                      <a:lnTo>
                        <a:pt x="734" y="124"/>
                      </a:lnTo>
                      <a:lnTo>
                        <a:pt x="708" y="128"/>
                      </a:lnTo>
                      <a:lnTo>
                        <a:pt x="680" y="130"/>
                      </a:lnTo>
                      <a:lnTo>
                        <a:pt x="652" y="132"/>
                      </a:lnTo>
                      <a:lnTo>
                        <a:pt x="624" y="134"/>
                      </a:lnTo>
                      <a:lnTo>
                        <a:pt x="624" y="134"/>
                      </a:lnTo>
                      <a:lnTo>
                        <a:pt x="570" y="132"/>
                      </a:lnTo>
                      <a:lnTo>
                        <a:pt x="516" y="124"/>
                      </a:lnTo>
                      <a:lnTo>
                        <a:pt x="466" y="114"/>
                      </a:lnTo>
                      <a:lnTo>
                        <a:pt x="416" y="98"/>
                      </a:lnTo>
                      <a:lnTo>
                        <a:pt x="368" y="78"/>
                      </a:lnTo>
                      <a:lnTo>
                        <a:pt x="322" y="56"/>
                      </a:lnTo>
                      <a:lnTo>
                        <a:pt x="278" y="30"/>
                      </a:lnTo>
                      <a:lnTo>
                        <a:pt x="238" y="0"/>
                      </a:lnTo>
                      <a:lnTo>
                        <a:pt x="238" y="0"/>
                      </a:lnTo>
                      <a:lnTo>
                        <a:pt x="238" y="0"/>
                      </a:lnTo>
                      <a:close/>
                    </a:path>
                  </a:pathLst>
                </a:custGeom>
                <a:solidFill>
                  <a:srgbClr val="DB536A"/>
                </a:solidFill>
                <a:ln>
                  <a:solidFill>
                    <a:srgbClr val="DB536A"/>
                  </a:solidFill>
                </a:ln>
              </p:spPr>
              <p:txBody>
                <a:bodyPr vert="horz" wrap="square" lIns="91440" tIns="45720" rIns="91440" bIns="45720" numCol="1" anchor="ctr" anchorCtr="0" compatLnSpc="1">
                  <a:prstTxWarp prst="textNoShape">
                    <a:avLst/>
                  </a:prstTxWarp>
                </a:bodyPr>
                <a:lstStyle/>
                <a:p>
                  <a:pPr>
                    <a:defRPr/>
                  </a:pPr>
                  <a:endParaRPr lang="en-GB" kern="0">
                    <a:solidFill>
                      <a:srgbClr val="000000"/>
                    </a:solidFill>
                  </a:endParaRPr>
                </a:p>
              </p:txBody>
            </p:sp>
            <p:sp>
              <p:nvSpPr>
                <p:cNvPr id="89" name="Freeform 99"/>
                <p:cNvSpPr>
                  <a:spLocks/>
                </p:cNvSpPr>
                <p:nvPr/>
              </p:nvSpPr>
              <p:spPr bwMode="auto">
                <a:xfrm>
                  <a:off x="3516089" y="4315891"/>
                  <a:ext cx="962025" cy="425450"/>
                </a:xfrm>
                <a:custGeom>
                  <a:avLst/>
                  <a:gdLst>
                    <a:gd name="T0" fmla="*/ 386 w 606"/>
                    <a:gd name="T1" fmla="*/ 0 h 268"/>
                    <a:gd name="T2" fmla="*/ 386 w 606"/>
                    <a:gd name="T3" fmla="*/ 0 h 268"/>
                    <a:gd name="T4" fmla="*/ 332 w 606"/>
                    <a:gd name="T5" fmla="*/ 2 h 268"/>
                    <a:gd name="T6" fmla="*/ 278 w 606"/>
                    <a:gd name="T7" fmla="*/ 8 h 268"/>
                    <a:gd name="T8" fmla="*/ 228 w 606"/>
                    <a:gd name="T9" fmla="*/ 20 h 268"/>
                    <a:gd name="T10" fmla="*/ 178 w 606"/>
                    <a:gd name="T11" fmla="*/ 36 h 268"/>
                    <a:gd name="T12" fmla="*/ 130 w 606"/>
                    <a:gd name="T13" fmla="*/ 54 h 268"/>
                    <a:gd name="T14" fmla="*/ 84 w 606"/>
                    <a:gd name="T15" fmla="*/ 78 h 268"/>
                    <a:gd name="T16" fmla="*/ 40 w 606"/>
                    <a:gd name="T17" fmla="*/ 104 h 268"/>
                    <a:gd name="T18" fmla="*/ 0 w 606"/>
                    <a:gd name="T19" fmla="*/ 134 h 268"/>
                    <a:gd name="T20" fmla="*/ 0 w 606"/>
                    <a:gd name="T21" fmla="*/ 134 h 268"/>
                    <a:gd name="T22" fmla="*/ 40 w 606"/>
                    <a:gd name="T23" fmla="*/ 164 h 268"/>
                    <a:gd name="T24" fmla="*/ 84 w 606"/>
                    <a:gd name="T25" fmla="*/ 190 h 268"/>
                    <a:gd name="T26" fmla="*/ 130 w 606"/>
                    <a:gd name="T27" fmla="*/ 212 h 268"/>
                    <a:gd name="T28" fmla="*/ 178 w 606"/>
                    <a:gd name="T29" fmla="*/ 232 h 268"/>
                    <a:gd name="T30" fmla="*/ 228 w 606"/>
                    <a:gd name="T31" fmla="*/ 248 h 268"/>
                    <a:gd name="T32" fmla="*/ 278 w 606"/>
                    <a:gd name="T33" fmla="*/ 258 h 268"/>
                    <a:gd name="T34" fmla="*/ 332 w 606"/>
                    <a:gd name="T35" fmla="*/ 266 h 268"/>
                    <a:gd name="T36" fmla="*/ 386 w 606"/>
                    <a:gd name="T37" fmla="*/ 268 h 268"/>
                    <a:gd name="T38" fmla="*/ 386 w 606"/>
                    <a:gd name="T39" fmla="*/ 268 h 268"/>
                    <a:gd name="T40" fmla="*/ 414 w 606"/>
                    <a:gd name="T41" fmla="*/ 266 h 268"/>
                    <a:gd name="T42" fmla="*/ 442 w 606"/>
                    <a:gd name="T43" fmla="*/ 264 h 268"/>
                    <a:gd name="T44" fmla="*/ 470 w 606"/>
                    <a:gd name="T45" fmla="*/ 262 h 268"/>
                    <a:gd name="T46" fmla="*/ 496 w 606"/>
                    <a:gd name="T47" fmla="*/ 258 h 268"/>
                    <a:gd name="T48" fmla="*/ 524 w 606"/>
                    <a:gd name="T49" fmla="*/ 252 h 268"/>
                    <a:gd name="T50" fmla="*/ 550 w 606"/>
                    <a:gd name="T51" fmla="*/ 246 h 268"/>
                    <a:gd name="T52" fmla="*/ 602 w 606"/>
                    <a:gd name="T53" fmla="*/ 228 h 268"/>
                    <a:gd name="T54" fmla="*/ 602 w 606"/>
                    <a:gd name="T55" fmla="*/ 228 h 268"/>
                    <a:gd name="T56" fmla="*/ 598 w 606"/>
                    <a:gd name="T57" fmla="*/ 188 h 268"/>
                    <a:gd name="T58" fmla="*/ 596 w 606"/>
                    <a:gd name="T59" fmla="*/ 146 h 268"/>
                    <a:gd name="T60" fmla="*/ 596 w 606"/>
                    <a:gd name="T61" fmla="*/ 146 h 268"/>
                    <a:gd name="T62" fmla="*/ 596 w 606"/>
                    <a:gd name="T63" fmla="*/ 146 h 268"/>
                    <a:gd name="T64" fmla="*/ 596 w 606"/>
                    <a:gd name="T65" fmla="*/ 146 h 268"/>
                    <a:gd name="T66" fmla="*/ 596 w 606"/>
                    <a:gd name="T67" fmla="*/ 146 h 268"/>
                    <a:gd name="T68" fmla="*/ 596 w 606"/>
                    <a:gd name="T69" fmla="*/ 146 h 268"/>
                    <a:gd name="T70" fmla="*/ 596 w 606"/>
                    <a:gd name="T71" fmla="*/ 146 h 268"/>
                    <a:gd name="T72" fmla="*/ 596 w 606"/>
                    <a:gd name="T73" fmla="*/ 146 h 268"/>
                    <a:gd name="T74" fmla="*/ 596 w 606"/>
                    <a:gd name="T75" fmla="*/ 146 h 268"/>
                    <a:gd name="T76" fmla="*/ 596 w 606"/>
                    <a:gd name="T77" fmla="*/ 146 h 268"/>
                    <a:gd name="T78" fmla="*/ 596 w 606"/>
                    <a:gd name="T79" fmla="*/ 118 h 268"/>
                    <a:gd name="T80" fmla="*/ 598 w 606"/>
                    <a:gd name="T81" fmla="*/ 92 h 268"/>
                    <a:gd name="T82" fmla="*/ 606 w 606"/>
                    <a:gd name="T83" fmla="*/ 40 h 268"/>
                    <a:gd name="T84" fmla="*/ 606 w 606"/>
                    <a:gd name="T85" fmla="*/ 40 h 268"/>
                    <a:gd name="T86" fmla="*/ 580 w 606"/>
                    <a:gd name="T87" fmla="*/ 30 h 268"/>
                    <a:gd name="T88" fmla="*/ 552 w 606"/>
                    <a:gd name="T89" fmla="*/ 22 h 268"/>
                    <a:gd name="T90" fmla="*/ 526 w 606"/>
                    <a:gd name="T91" fmla="*/ 16 h 268"/>
                    <a:gd name="T92" fmla="*/ 498 w 606"/>
                    <a:gd name="T93" fmla="*/ 10 h 268"/>
                    <a:gd name="T94" fmla="*/ 470 w 606"/>
                    <a:gd name="T95" fmla="*/ 6 h 268"/>
                    <a:gd name="T96" fmla="*/ 442 w 606"/>
                    <a:gd name="T97" fmla="*/ 2 h 268"/>
                    <a:gd name="T98" fmla="*/ 414 w 606"/>
                    <a:gd name="T99" fmla="*/ 0 h 268"/>
                    <a:gd name="T100" fmla="*/ 386 w 606"/>
                    <a:gd name="T10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 h="268">
                      <a:moveTo>
                        <a:pt x="386" y="0"/>
                      </a:moveTo>
                      <a:lnTo>
                        <a:pt x="386" y="0"/>
                      </a:lnTo>
                      <a:lnTo>
                        <a:pt x="332" y="2"/>
                      </a:lnTo>
                      <a:lnTo>
                        <a:pt x="278" y="8"/>
                      </a:lnTo>
                      <a:lnTo>
                        <a:pt x="228" y="20"/>
                      </a:lnTo>
                      <a:lnTo>
                        <a:pt x="178" y="36"/>
                      </a:lnTo>
                      <a:lnTo>
                        <a:pt x="130" y="54"/>
                      </a:lnTo>
                      <a:lnTo>
                        <a:pt x="84" y="78"/>
                      </a:lnTo>
                      <a:lnTo>
                        <a:pt x="40" y="104"/>
                      </a:lnTo>
                      <a:lnTo>
                        <a:pt x="0" y="134"/>
                      </a:lnTo>
                      <a:lnTo>
                        <a:pt x="0" y="134"/>
                      </a:lnTo>
                      <a:lnTo>
                        <a:pt x="40" y="164"/>
                      </a:lnTo>
                      <a:lnTo>
                        <a:pt x="84" y="190"/>
                      </a:lnTo>
                      <a:lnTo>
                        <a:pt x="130" y="212"/>
                      </a:lnTo>
                      <a:lnTo>
                        <a:pt x="178" y="232"/>
                      </a:lnTo>
                      <a:lnTo>
                        <a:pt x="228" y="248"/>
                      </a:lnTo>
                      <a:lnTo>
                        <a:pt x="278" y="258"/>
                      </a:lnTo>
                      <a:lnTo>
                        <a:pt x="332" y="266"/>
                      </a:lnTo>
                      <a:lnTo>
                        <a:pt x="386" y="268"/>
                      </a:lnTo>
                      <a:lnTo>
                        <a:pt x="386" y="268"/>
                      </a:lnTo>
                      <a:lnTo>
                        <a:pt x="414" y="266"/>
                      </a:lnTo>
                      <a:lnTo>
                        <a:pt x="442" y="264"/>
                      </a:lnTo>
                      <a:lnTo>
                        <a:pt x="470" y="262"/>
                      </a:lnTo>
                      <a:lnTo>
                        <a:pt x="496" y="258"/>
                      </a:lnTo>
                      <a:lnTo>
                        <a:pt x="524" y="252"/>
                      </a:lnTo>
                      <a:lnTo>
                        <a:pt x="550" y="246"/>
                      </a:lnTo>
                      <a:lnTo>
                        <a:pt x="602" y="228"/>
                      </a:lnTo>
                      <a:lnTo>
                        <a:pt x="602" y="228"/>
                      </a:lnTo>
                      <a:lnTo>
                        <a:pt x="598" y="188"/>
                      </a:lnTo>
                      <a:lnTo>
                        <a:pt x="596" y="146"/>
                      </a:lnTo>
                      <a:lnTo>
                        <a:pt x="596" y="146"/>
                      </a:lnTo>
                      <a:lnTo>
                        <a:pt x="596" y="146"/>
                      </a:lnTo>
                      <a:lnTo>
                        <a:pt x="596" y="146"/>
                      </a:lnTo>
                      <a:lnTo>
                        <a:pt x="596" y="146"/>
                      </a:lnTo>
                      <a:lnTo>
                        <a:pt x="596" y="146"/>
                      </a:lnTo>
                      <a:lnTo>
                        <a:pt x="596" y="146"/>
                      </a:lnTo>
                      <a:lnTo>
                        <a:pt x="596" y="146"/>
                      </a:lnTo>
                      <a:lnTo>
                        <a:pt x="596" y="146"/>
                      </a:lnTo>
                      <a:lnTo>
                        <a:pt x="596" y="146"/>
                      </a:lnTo>
                      <a:lnTo>
                        <a:pt x="596" y="118"/>
                      </a:lnTo>
                      <a:lnTo>
                        <a:pt x="598" y="92"/>
                      </a:lnTo>
                      <a:lnTo>
                        <a:pt x="606" y="40"/>
                      </a:lnTo>
                      <a:lnTo>
                        <a:pt x="606" y="40"/>
                      </a:lnTo>
                      <a:lnTo>
                        <a:pt x="580" y="30"/>
                      </a:lnTo>
                      <a:lnTo>
                        <a:pt x="552" y="22"/>
                      </a:lnTo>
                      <a:lnTo>
                        <a:pt x="526" y="16"/>
                      </a:lnTo>
                      <a:lnTo>
                        <a:pt x="498" y="10"/>
                      </a:lnTo>
                      <a:lnTo>
                        <a:pt x="470" y="6"/>
                      </a:lnTo>
                      <a:lnTo>
                        <a:pt x="442" y="2"/>
                      </a:lnTo>
                      <a:lnTo>
                        <a:pt x="414" y="0"/>
                      </a:lnTo>
                      <a:lnTo>
                        <a:pt x="386" y="0"/>
                      </a:lnTo>
                      <a:close/>
                    </a:path>
                  </a:pathLst>
                </a:custGeom>
                <a:solidFill>
                  <a:srgbClr val="BF3A45"/>
                </a:solidFill>
                <a:ln w="9525">
                  <a:solidFill>
                    <a:srgbClr val="BF3A45"/>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0" name="Freeform 101"/>
                <p:cNvSpPr>
                  <a:spLocks/>
                </p:cNvSpPr>
                <p:nvPr/>
              </p:nvSpPr>
              <p:spPr bwMode="auto">
                <a:xfrm>
                  <a:off x="4478114" y="2001316"/>
                  <a:ext cx="1946275" cy="1619250"/>
                </a:xfrm>
                <a:custGeom>
                  <a:avLst/>
                  <a:gdLst>
                    <a:gd name="T0" fmla="*/ 614 w 1226"/>
                    <a:gd name="T1" fmla="*/ 0 h 1020"/>
                    <a:gd name="T2" fmla="*/ 556 w 1226"/>
                    <a:gd name="T3" fmla="*/ 2 h 1020"/>
                    <a:gd name="T4" fmla="*/ 500 w 1226"/>
                    <a:gd name="T5" fmla="*/ 10 h 1020"/>
                    <a:gd name="T6" fmla="*/ 446 w 1226"/>
                    <a:gd name="T7" fmla="*/ 22 h 1020"/>
                    <a:gd name="T8" fmla="*/ 394 w 1226"/>
                    <a:gd name="T9" fmla="*/ 40 h 1020"/>
                    <a:gd name="T10" fmla="*/ 298 w 1226"/>
                    <a:gd name="T11" fmla="*/ 86 h 1020"/>
                    <a:gd name="T12" fmla="*/ 210 w 1226"/>
                    <a:gd name="T13" fmla="*/ 148 h 1020"/>
                    <a:gd name="T14" fmla="*/ 134 w 1226"/>
                    <a:gd name="T15" fmla="*/ 224 h 1020"/>
                    <a:gd name="T16" fmla="*/ 74 w 1226"/>
                    <a:gd name="T17" fmla="*/ 312 h 1020"/>
                    <a:gd name="T18" fmla="*/ 28 w 1226"/>
                    <a:gd name="T19" fmla="*/ 410 h 1020"/>
                    <a:gd name="T20" fmla="*/ 10 w 1226"/>
                    <a:gd name="T21" fmla="*/ 464 h 1020"/>
                    <a:gd name="T22" fmla="*/ 0 w 1226"/>
                    <a:gd name="T23" fmla="*/ 518 h 1020"/>
                    <a:gd name="T24" fmla="*/ 38 w 1226"/>
                    <a:gd name="T25" fmla="*/ 534 h 1020"/>
                    <a:gd name="T26" fmla="*/ 112 w 1226"/>
                    <a:gd name="T27" fmla="*/ 574 h 1020"/>
                    <a:gd name="T28" fmla="*/ 178 w 1226"/>
                    <a:gd name="T29" fmla="*/ 622 h 1020"/>
                    <a:gd name="T30" fmla="*/ 238 w 1226"/>
                    <a:gd name="T31" fmla="*/ 680 h 1020"/>
                    <a:gd name="T32" fmla="*/ 290 w 1226"/>
                    <a:gd name="T33" fmla="*/ 744 h 1020"/>
                    <a:gd name="T34" fmla="*/ 334 w 1226"/>
                    <a:gd name="T35" fmla="*/ 816 h 1020"/>
                    <a:gd name="T36" fmla="*/ 368 w 1226"/>
                    <a:gd name="T37" fmla="*/ 894 h 1020"/>
                    <a:gd name="T38" fmla="*/ 390 w 1226"/>
                    <a:gd name="T39" fmla="*/ 976 h 1020"/>
                    <a:gd name="T40" fmla="*/ 398 w 1226"/>
                    <a:gd name="T41" fmla="*/ 1020 h 1020"/>
                    <a:gd name="T42" fmla="*/ 398 w 1226"/>
                    <a:gd name="T43" fmla="*/ 1020 h 1020"/>
                    <a:gd name="T44" fmla="*/ 476 w 1226"/>
                    <a:gd name="T45" fmla="*/ 996 h 1020"/>
                    <a:gd name="T46" fmla="*/ 530 w 1226"/>
                    <a:gd name="T47" fmla="*/ 986 h 1020"/>
                    <a:gd name="T48" fmla="*/ 586 w 1226"/>
                    <a:gd name="T49" fmla="*/ 982 h 1020"/>
                    <a:gd name="T50" fmla="*/ 614 w 1226"/>
                    <a:gd name="T51" fmla="*/ 980 h 1020"/>
                    <a:gd name="T52" fmla="*/ 712 w 1226"/>
                    <a:gd name="T53" fmla="*/ 988 h 1020"/>
                    <a:gd name="T54" fmla="*/ 804 w 1226"/>
                    <a:gd name="T55" fmla="*/ 1010 h 1020"/>
                    <a:gd name="T56" fmla="*/ 804 w 1226"/>
                    <a:gd name="T57" fmla="*/ 1010 h 1020"/>
                    <a:gd name="T58" fmla="*/ 812 w 1226"/>
                    <a:gd name="T59" fmla="*/ 966 h 1020"/>
                    <a:gd name="T60" fmla="*/ 836 w 1226"/>
                    <a:gd name="T61" fmla="*/ 882 h 1020"/>
                    <a:gd name="T62" fmla="*/ 872 w 1226"/>
                    <a:gd name="T63" fmla="*/ 804 h 1020"/>
                    <a:gd name="T64" fmla="*/ 918 w 1226"/>
                    <a:gd name="T65" fmla="*/ 732 h 1020"/>
                    <a:gd name="T66" fmla="*/ 974 w 1226"/>
                    <a:gd name="T67" fmla="*/ 666 h 1020"/>
                    <a:gd name="T68" fmla="*/ 1038 w 1226"/>
                    <a:gd name="T69" fmla="*/ 610 h 1020"/>
                    <a:gd name="T70" fmla="*/ 1108 w 1226"/>
                    <a:gd name="T71" fmla="*/ 562 h 1020"/>
                    <a:gd name="T72" fmla="*/ 1186 w 1226"/>
                    <a:gd name="T73" fmla="*/ 524 h 1020"/>
                    <a:gd name="T74" fmla="*/ 1226 w 1226"/>
                    <a:gd name="T75" fmla="*/ 508 h 1020"/>
                    <a:gd name="T76" fmla="*/ 1214 w 1226"/>
                    <a:gd name="T77" fmla="*/ 456 h 1020"/>
                    <a:gd name="T78" fmla="*/ 1176 w 1226"/>
                    <a:gd name="T79" fmla="*/ 354 h 1020"/>
                    <a:gd name="T80" fmla="*/ 1122 w 1226"/>
                    <a:gd name="T81" fmla="*/ 262 h 1020"/>
                    <a:gd name="T82" fmla="*/ 1054 w 1226"/>
                    <a:gd name="T83" fmla="*/ 182 h 1020"/>
                    <a:gd name="T84" fmla="*/ 972 w 1226"/>
                    <a:gd name="T85" fmla="*/ 114 h 1020"/>
                    <a:gd name="T86" fmla="*/ 880 w 1226"/>
                    <a:gd name="T87" fmla="*/ 60 h 1020"/>
                    <a:gd name="T88" fmla="*/ 778 w 1226"/>
                    <a:gd name="T89" fmla="*/ 22 h 1020"/>
                    <a:gd name="T90" fmla="*/ 726 w 1226"/>
                    <a:gd name="T91" fmla="*/ 10 h 1020"/>
                    <a:gd name="T92" fmla="*/ 670 w 1226"/>
                    <a:gd name="T93" fmla="*/ 2 h 1020"/>
                    <a:gd name="T94" fmla="*/ 614 w 1226"/>
                    <a:gd name="T95"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020">
                      <a:moveTo>
                        <a:pt x="614" y="0"/>
                      </a:moveTo>
                      <a:lnTo>
                        <a:pt x="614" y="0"/>
                      </a:lnTo>
                      <a:lnTo>
                        <a:pt x="584" y="0"/>
                      </a:lnTo>
                      <a:lnTo>
                        <a:pt x="556" y="2"/>
                      </a:lnTo>
                      <a:lnTo>
                        <a:pt x="528" y="6"/>
                      </a:lnTo>
                      <a:lnTo>
                        <a:pt x="500" y="10"/>
                      </a:lnTo>
                      <a:lnTo>
                        <a:pt x="474" y="16"/>
                      </a:lnTo>
                      <a:lnTo>
                        <a:pt x="446" y="22"/>
                      </a:lnTo>
                      <a:lnTo>
                        <a:pt x="420" y="30"/>
                      </a:lnTo>
                      <a:lnTo>
                        <a:pt x="394" y="40"/>
                      </a:lnTo>
                      <a:lnTo>
                        <a:pt x="344" y="62"/>
                      </a:lnTo>
                      <a:lnTo>
                        <a:pt x="298" y="86"/>
                      </a:lnTo>
                      <a:lnTo>
                        <a:pt x="252" y="116"/>
                      </a:lnTo>
                      <a:lnTo>
                        <a:pt x="210" y="148"/>
                      </a:lnTo>
                      <a:lnTo>
                        <a:pt x="170" y="186"/>
                      </a:lnTo>
                      <a:lnTo>
                        <a:pt x="134" y="224"/>
                      </a:lnTo>
                      <a:lnTo>
                        <a:pt x="102" y="268"/>
                      </a:lnTo>
                      <a:lnTo>
                        <a:pt x="74" y="312"/>
                      </a:lnTo>
                      <a:lnTo>
                        <a:pt x="48" y="360"/>
                      </a:lnTo>
                      <a:lnTo>
                        <a:pt x="28" y="410"/>
                      </a:lnTo>
                      <a:lnTo>
                        <a:pt x="18" y="436"/>
                      </a:lnTo>
                      <a:lnTo>
                        <a:pt x="10" y="464"/>
                      </a:lnTo>
                      <a:lnTo>
                        <a:pt x="4" y="490"/>
                      </a:lnTo>
                      <a:lnTo>
                        <a:pt x="0" y="518"/>
                      </a:lnTo>
                      <a:lnTo>
                        <a:pt x="0" y="518"/>
                      </a:lnTo>
                      <a:lnTo>
                        <a:pt x="38" y="534"/>
                      </a:lnTo>
                      <a:lnTo>
                        <a:pt x="76" y="552"/>
                      </a:lnTo>
                      <a:lnTo>
                        <a:pt x="112" y="574"/>
                      </a:lnTo>
                      <a:lnTo>
                        <a:pt x="146" y="596"/>
                      </a:lnTo>
                      <a:lnTo>
                        <a:pt x="178" y="622"/>
                      </a:lnTo>
                      <a:lnTo>
                        <a:pt x="210" y="650"/>
                      </a:lnTo>
                      <a:lnTo>
                        <a:pt x="238" y="680"/>
                      </a:lnTo>
                      <a:lnTo>
                        <a:pt x="266" y="712"/>
                      </a:lnTo>
                      <a:lnTo>
                        <a:pt x="290" y="744"/>
                      </a:lnTo>
                      <a:lnTo>
                        <a:pt x="314" y="780"/>
                      </a:lnTo>
                      <a:lnTo>
                        <a:pt x="334" y="816"/>
                      </a:lnTo>
                      <a:lnTo>
                        <a:pt x="352" y="854"/>
                      </a:lnTo>
                      <a:lnTo>
                        <a:pt x="368" y="894"/>
                      </a:lnTo>
                      <a:lnTo>
                        <a:pt x="380" y="934"/>
                      </a:lnTo>
                      <a:lnTo>
                        <a:pt x="390" y="976"/>
                      </a:lnTo>
                      <a:lnTo>
                        <a:pt x="398" y="1020"/>
                      </a:lnTo>
                      <a:lnTo>
                        <a:pt x="398" y="1020"/>
                      </a:lnTo>
                      <a:lnTo>
                        <a:pt x="398" y="1020"/>
                      </a:lnTo>
                      <a:lnTo>
                        <a:pt x="398" y="1020"/>
                      </a:lnTo>
                      <a:lnTo>
                        <a:pt x="448" y="1002"/>
                      </a:lnTo>
                      <a:lnTo>
                        <a:pt x="476" y="996"/>
                      </a:lnTo>
                      <a:lnTo>
                        <a:pt x="502" y="990"/>
                      </a:lnTo>
                      <a:lnTo>
                        <a:pt x="530" y="986"/>
                      </a:lnTo>
                      <a:lnTo>
                        <a:pt x="558" y="982"/>
                      </a:lnTo>
                      <a:lnTo>
                        <a:pt x="586" y="982"/>
                      </a:lnTo>
                      <a:lnTo>
                        <a:pt x="614" y="980"/>
                      </a:lnTo>
                      <a:lnTo>
                        <a:pt x="614" y="980"/>
                      </a:lnTo>
                      <a:lnTo>
                        <a:pt x="662" y="982"/>
                      </a:lnTo>
                      <a:lnTo>
                        <a:pt x="712" y="988"/>
                      </a:lnTo>
                      <a:lnTo>
                        <a:pt x="758" y="998"/>
                      </a:lnTo>
                      <a:lnTo>
                        <a:pt x="804" y="1010"/>
                      </a:lnTo>
                      <a:lnTo>
                        <a:pt x="804" y="1010"/>
                      </a:lnTo>
                      <a:lnTo>
                        <a:pt x="804" y="1010"/>
                      </a:lnTo>
                      <a:lnTo>
                        <a:pt x="804" y="1010"/>
                      </a:lnTo>
                      <a:lnTo>
                        <a:pt x="812" y="966"/>
                      </a:lnTo>
                      <a:lnTo>
                        <a:pt x="822" y="924"/>
                      </a:lnTo>
                      <a:lnTo>
                        <a:pt x="836" y="882"/>
                      </a:lnTo>
                      <a:lnTo>
                        <a:pt x="854" y="842"/>
                      </a:lnTo>
                      <a:lnTo>
                        <a:pt x="872" y="804"/>
                      </a:lnTo>
                      <a:lnTo>
                        <a:pt x="894" y="766"/>
                      </a:lnTo>
                      <a:lnTo>
                        <a:pt x="918" y="732"/>
                      </a:lnTo>
                      <a:lnTo>
                        <a:pt x="946" y="698"/>
                      </a:lnTo>
                      <a:lnTo>
                        <a:pt x="974" y="666"/>
                      </a:lnTo>
                      <a:lnTo>
                        <a:pt x="1004" y="638"/>
                      </a:lnTo>
                      <a:lnTo>
                        <a:pt x="1038" y="610"/>
                      </a:lnTo>
                      <a:lnTo>
                        <a:pt x="1072" y="584"/>
                      </a:lnTo>
                      <a:lnTo>
                        <a:pt x="1108" y="562"/>
                      </a:lnTo>
                      <a:lnTo>
                        <a:pt x="1146" y="542"/>
                      </a:lnTo>
                      <a:lnTo>
                        <a:pt x="1186" y="524"/>
                      </a:lnTo>
                      <a:lnTo>
                        <a:pt x="1226" y="508"/>
                      </a:lnTo>
                      <a:lnTo>
                        <a:pt x="1226" y="508"/>
                      </a:lnTo>
                      <a:lnTo>
                        <a:pt x="1220" y="482"/>
                      </a:lnTo>
                      <a:lnTo>
                        <a:pt x="1214" y="456"/>
                      </a:lnTo>
                      <a:lnTo>
                        <a:pt x="1196" y="404"/>
                      </a:lnTo>
                      <a:lnTo>
                        <a:pt x="1176" y="354"/>
                      </a:lnTo>
                      <a:lnTo>
                        <a:pt x="1150" y="308"/>
                      </a:lnTo>
                      <a:lnTo>
                        <a:pt x="1122" y="262"/>
                      </a:lnTo>
                      <a:lnTo>
                        <a:pt x="1088" y="220"/>
                      </a:lnTo>
                      <a:lnTo>
                        <a:pt x="1054" y="182"/>
                      </a:lnTo>
                      <a:lnTo>
                        <a:pt x="1014" y="146"/>
                      </a:lnTo>
                      <a:lnTo>
                        <a:pt x="972" y="114"/>
                      </a:lnTo>
                      <a:lnTo>
                        <a:pt x="928" y="84"/>
                      </a:lnTo>
                      <a:lnTo>
                        <a:pt x="880" y="60"/>
                      </a:lnTo>
                      <a:lnTo>
                        <a:pt x="830" y="40"/>
                      </a:lnTo>
                      <a:lnTo>
                        <a:pt x="778" y="22"/>
                      </a:lnTo>
                      <a:lnTo>
                        <a:pt x="752" y="16"/>
                      </a:lnTo>
                      <a:lnTo>
                        <a:pt x="726" y="10"/>
                      </a:lnTo>
                      <a:lnTo>
                        <a:pt x="698" y="6"/>
                      </a:lnTo>
                      <a:lnTo>
                        <a:pt x="670" y="2"/>
                      </a:lnTo>
                      <a:lnTo>
                        <a:pt x="642" y="0"/>
                      </a:lnTo>
                      <a:lnTo>
                        <a:pt x="614" y="0"/>
                      </a:lnTo>
                      <a:close/>
                    </a:path>
                  </a:pathLst>
                </a:custGeom>
                <a:solidFill>
                  <a:srgbClr val="FFB600"/>
                </a:solidFill>
                <a:ln>
                  <a:solidFill>
                    <a:srgbClr val="FFB600"/>
                  </a:solid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1" name="Freeform 103"/>
                <p:cNvSpPr>
                  <a:spLocks/>
                </p:cNvSpPr>
                <p:nvPr/>
              </p:nvSpPr>
              <p:spPr bwMode="auto">
                <a:xfrm>
                  <a:off x="4462239" y="2823641"/>
                  <a:ext cx="647700" cy="946150"/>
                </a:xfrm>
                <a:custGeom>
                  <a:avLst/>
                  <a:gdLst>
                    <a:gd name="T0" fmla="*/ 10 w 408"/>
                    <a:gd name="T1" fmla="*/ 0 h 596"/>
                    <a:gd name="T2" fmla="*/ 10 w 408"/>
                    <a:gd name="T3" fmla="*/ 0 h 596"/>
                    <a:gd name="T4" fmla="*/ 10 w 408"/>
                    <a:gd name="T5" fmla="*/ 0 h 596"/>
                    <a:gd name="T6" fmla="*/ 10 w 408"/>
                    <a:gd name="T7" fmla="*/ 0 h 596"/>
                    <a:gd name="T8" fmla="*/ 2 w 408"/>
                    <a:gd name="T9" fmla="*/ 52 h 596"/>
                    <a:gd name="T10" fmla="*/ 0 w 408"/>
                    <a:gd name="T11" fmla="*/ 78 h 596"/>
                    <a:gd name="T12" fmla="*/ 0 w 408"/>
                    <a:gd name="T13" fmla="*/ 106 h 596"/>
                    <a:gd name="T14" fmla="*/ 0 w 408"/>
                    <a:gd name="T15" fmla="*/ 106 h 596"/>
                    <a:gd name="T16" fmla="*/ 2 w 408"/>
                    <a:gd name="T17" fmla="*/ 142 h 596"/>
                    <a:gd name="T18" fmla="*/ 4 w 408"/>
                    <a:gd name="T19" fmla="*/ 180 h 596"/>
                    <a:gd name="T20" fmla="*/ 10 w 408"/>
                    <a:gd name="T21" fmla="*/ 216 h 596"/>
                    <a:gd name="T22" fmla="*/ 16 w 408"/>
                    <a:gd name="T23" fmla="*/ 250 h 596"/>
                    <a:gd name="T24" fmla="*/ 26 w 408"/>
                    <a:gd name="T25" fmla="*/ 284 h 596"/>
                    <a:gd name="T26" fmla="*/ 38 w 408"/>
                    <a:gd name="T27" fmla="*/ 318 h 596"/>
                    <a:gd name="T28" fmla="*/ 50 w 408"/>
                    <a:gd name="T29" fmla="*/ 350 h 596"/>
                    <a:gd name="T30" fmla="*/ 64 w 408"/>
                    <a:gd name="T31" fmla="*/ 382 h 596"/>
                    <a:gd name="T32" fmla="*/ 82 w 408"/>
                    <a:gd name="T33" fmla="*/ 414 h 596"/>
                    <a:gd name="T34" fmla="*/ 100 w 408"/>
                    <a:gd name="T35" fmla="*/ 444 h 596"/>
                    <a:gd name="T36" fmla="*/ 118 w 408"/>
                    <a:gd name="T37" fmla="*/ 472 h 596"/>
                    <a:gd name="T38" fmla="*/ 140 w 408"/>
                    <a:gd name="T39" fmla="*/ 500 h 596"/>
                    <a:gd name="T40" fmla="*/ 162 w 408"/>
                    <a:gd name="T41" fmla="*/ 526 h 596"/>
                    <a:gd name="T42" fmla="*/ 186 w 408"/>
                    <a:gd name="T43" fmla="*/ 550 h 596"/>
                    <a:gd name="T44" fmla="*/ 212 w 408"/>
                    <a:gd name="T45" fmla="*/ 574 h 596"/>
                    <a:gd name="T46" fmla="*/ 238 w 408"/>
                    <a:gd name="T47" fmla="*/ 596 h 596"/>
                    <a:gd name="T48" fmla="*/ 238 w 408"/>
                    <a:gd name="T49" fmla="*/ 596 h 596"/>
                    <a:gd name="T50" fmla="*/ 238 w 408"/>
                    <a:gd name="T51" fmla="*/ 596 h 596"/>
                    <a:gd name="T52" fmla="*/ 238 w 408"/>
                    <a:gd name="T53" fmla="*/ 596 h 596"/>
                    <a:gd name="T54" fmla="*/ 238 w 408"/>
                    <a:gd name="T55" fmla="*/ 596 h 596"/>
                    <a:gd name="T56" fmla="*/ 238 w 408"/>
                    <a:gd name="T57" fmla="*/ 596 h 596"/>
                    <a:gd name="T58" fmla="*/ 238 w 408"/>
                    <a:gd name="T59" fmla="*/ 596 h 596"/>
                    <a:gd name="T60" fmla="*/ 238 w 408"/>
                    <a:gd name="T61" fmla="*/ 596 h 596"/>
                    <a:gd name="T62" fmla="*/ 238 w 408"/>
                    <a:gd name="T63" fmla="*/ 596 h 596"/>
                    <a:gd name="T64" fmla="*/ 238 w 408"/>
                    <a:gd name="T65" fmla="*/ 596 h 596"/>
                    <a:gd name="T66" fmla="*/ 278 w 408"/>
                    <a:gd name="T67" fmla="*/ 568 h 596"/>
                    <a:gd name="T68" fmla="*/ 318 w 408"/>
                    <a:gd name="T69" fmla="*/ 542 h 596"/>
                    <a:gd name="T70" fmla="*/ 362 w 408"/>
                    <a:gd name="T71" fmla="*/ 520 h 596"/>
                    <a:gd name="T72" fmla="*/ 408 w 408"/>
                    <a:gd name="T73" fmla="*/ 502 h 596"/>
                    <a:gd name="T74" fmla="*/ 408 w 408"/>
                    <a:gd name="T75" fmla="*/ 502 h 596"/>
                    <a:gd name="T76" fmla="*/ 400 w 408"/>
                    <a:gd name="T77" fmla="*/ 458 h 596"/>
                    <a:gd name="T78" fmla="*/ 390 w 408"/>
                    <a:gd name="T79" fmla="*/ 416 h 596"/>
                    <a:gd name="T80" fmla="*/ 378 w 408"/>
                    <a:gd name="T81" fmla="*/ 376 h 596"/>
                    <a:gd name="T82" fmla="*/ 362 w 408"/>
                    <a:gd name="T83" fmla="*/ 336 h 596"/>
                    <a:gd name="T84" fmla="*/ 344 w 408"/>
                    <a:gd name="T85" fmla="*/ 298 h 596"/>
                    <a:gd name="T86" fmla="*/ 324 w 408"/>
                    <a:gd name="T87" fmla="*/ 262 h 596"/>
                    <a:gd name="T88" fmla="*/ 300 w 408"/>
                    <a:gd name="T89" fmla="*/ 226 h 596"/>
                    <a:gd name="T90" fmla="*/ 276 w 408"/>
                    <a:gd name="T91" fmla="*/ 194 h 596"/>
                    <a:gd name="T92" fmla="*/ 248 w 408"/>
                    <a:gd name="T93" fmla="*/ 162 h 596"/>
                    <a:gd name="T94" fmla="*/ 220 w 408"/>
                    <a:gd name="T95" fmla="*/ 132 h 596"/>
                    <a:gd name="T96" fmla="*/ 188 w 408"/>
                    <a:gd name="T97" fmla="*/ 104 h 596"/>
                    <a:gd name="T98" fmla="*/ 156 w 408"/>
                    <a:gd name="T99" fmla="*/ 78 h 596"/>
                    <a:gd name="T100" fmla="*/ 122 w 408"/>
                    <a:gd name="T101" fmla="*/ 56 h 596"/>
                    <a:gd name="T102" fmla="*/ 86 w 408"/>
                    <a:gd name="T103" fmla="*/ 34 h 596"/>
                    <a:gd name="T104" fmla="*/ 48 w 408"/>
                    <a:gd name="T105" fmla="*/ 16 h 596"/>
                    <a:gd name="T106" fmla="*/ 10 w 408"/>
                    <a:gd name="T107" fmla="*/ 0 h 596"/>
                    <a:gd name="T108" fmla="*/ 10 w 408"/>
                    <a:gd name="T109" fmla="*/ 0 h 596"/>
                    <a:gd name="T110" fmla="*/ 10 w 408"/>
                    <a:gd name="T11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8" h="596">
                      <a:moveTo>
                        <a:pt x="10" y="0"/>
                      </a:moveTo>
                      <a:lnTo>
                        <a:pt x="10" y="0"/>
                      </a:lnTo>
                      <a:lnTo>
                        <a:pt x="10" y="0"/>
                      </a:lnTo>
                      <a:lnTo>
                        <a:pt x="10" y="0"/>
                      </a:lnTo>
                      <a:lnTo>
                        <a:pt x="2" y="52"/>
                      </a:lnTo>
                      <a:lnTo>
                        <a:pt x="0" y="78"/>
                      </a:lnTo>
                      <a:lnTo>
                        <a:pt x="0" y="106"/>
                      </a:lnTo>
                      <a:lnTo>
                        <a:pt x="0" y="106"/>
                      </a:lnTo>
                      <a:lnTo>
                        <a:pt x="2" y="142"/>
                      </a:lnTo>
                      <a:lnTo>
                        <a:pt x="4" y="180"/>
                      </a:lnTo>
                      <a:lnTo>
                        <a:pt x="10" y="216"/>
                      </a:lnTo>
                      <a:lnTo>
                        <a:pt x="16" y="250"/>
                      </a:lnTo>
                      <a:lnTo>
                        <a:pt x="26" y="284"/>
                      </a:lnTo>
                      <a:lnTo>
                        <a:pt x="38" y="318"/>
                      </a:lnTo>
                      <a:lnTo>
                        <a:pt x="50" y="350"/>
                      </a:lnTo>
                      <a:lnTo>
                        <a:pt x="64" y="382"/>
                      </a:lnTo>
                      <a:lnTo>
                        <a:pt x="82" y="414"/>
                      </a:lnTo>
                      <a:lnTo>
                        <a:pt x="100" y="444"/>
                      </a:lnTo>
                      <a:lnTo>
                        <a:pt x="118" y="472"/>
                      </a:lnTo>
                      <a:lnTo>
                        <a:pt x="140" y="500"/>
                      </a:lnTo>
                      <a:lnTo>
                        <a:pt x="162" y="526"/>
                      </a:lnTo>
                      <a:lnTo>
                        <a:pt x="186" y="550"/>
                      </a:lnTo>
                      <a:lnTo>
                        <a:pt x="212" y="574"/>
                      </a:lnTo>
                      <a:lnTo>
                        <a:pt x="238" y="596"/>
                      </a:lnTo>
                      <a:lnTo>
                        <a:pt x="238" y="596"/>
                      </a:lnTo>
                      <a:lnTo>
                        <a:pt x="238" y="596"/>
                      </a:lnTo>
                      <a:lnTo>
                        <a:pt x="238" y="596"/>
                      </a:lnTo>
                      <a:lnTo>
                        <a:pt x="238" y="596"/>
                      </a:lnTo>
                      <a:lnTo>
                        <a:pt x="238" y="596"/>
                      </a:lnTo>
                      <a:lnTo>
                        <a:pt x="238" y="596"/>
                      </a:lnTo>
                      <a:lnTo>
                        <a:pt x="238" y="596"/>
                      </a:lnTo>
                      <a:lnTo>
                        <a:pt x="238" y="596"/>
                      </a:lnTo>
                      <a:lnTo>
                        <a:pt x="238" y="596"/>
                      </a:lnTo>
                      <a:lnTo>
                        <a:pt x="278" y="568"/>
                      </a:lnTo>
                      <a:lnTo>
                        <a:pt x="318" y="542"/>
                      </a:lnTo>
                      <a:lnTo>
                        <a:pt x="362" y="520"/>
                      </a:lnTo>
                      <a:lnTo>
                        <a:pt x="408" y="502"/>
                      </a:lnTo>
                      <a:lnTo>
                        <a:pt x="408" y="502"/>
                      </a:lnTo>
                      <a:lnTo>
                        <a:pt x="400" y="458"/>
                      </a:lnTo>
                      <a:lnTo>
                        <a:pt x="390" y="416"/>
                      </a:lnTo>
                      <a:lnTo>
                        <a:pt x="378" y="376"/>
                      </a:lnTo>
                      <a:lnTo>
                        <a:pt x="362" y="336"/>
                      </a:lnTo>
                      <a:lnTo>
                        <a:pt x="344" y="298"/>
                      </a:lnTo>
                      <a:lnTo>
                        <a:pt x="324" y="262"/>
                      </a:lnTo>
                      <a:lnTo>
                        <a:pt x="300" y="226"/>
                      </a:lnTo>
                      <a:lnTo>
                        <a:pt x="276" y="194"/>
                      </a:lnTo>
                      <a:lnTo>
                        <a:pt x="248" y="162"/>
                      </a:lnTo>
                      <a:lnTo>
                        <a:pt x="220" y="132"/>
                      </a:lnTo>
                      <a:lnTo>
                        <a:pt x="188" y="104"/>
                      </a:lnTo>
                      <a:lnTo>
                        <a:pt x="156" y="78"/>
                      </a:lnTo>
                      <a:lnTo>
                        <a:pt x="122" y="56"/>
                      </a:lnTo>
                      <a:lnTo>
                        <a:pt x="86" y="34"/>
                      </a:lnTo>
                      <a:lnTo>
                        <a:pt x="48" y="16"/>
                      </a:lnTo>
                      <a:lnTo>
                        <a:pt x="10" y="0"/>
                      </a:lnTo>
                      <a:lnTo>
                        <a:pt x="10" y="0"/>
                      </a:lnTo>
                      <a:lnTo>
                        <a:pt x="10" y="0"/>
                      </a:lnTo>
                      <a:close/>
                    </a:path>
                  </a:pathLst>
                </a:custGeom>
                <a:solidFill>
                  <a:srgbClr val="D16B10"/>
                </a:solidFill>
                <a:ln w="9525">
                  <a:solidFill>
                    <a:srgbClr val="D16B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2" name="Freeform 105"/>
                <p:cNvSpPr>
                  <a:spLocks/>
                </p:cNvSpPr>
                <p:nvPr/>
              </p:nvSpPr>
              <p:spPr bwMode="auto">
                <a:xfrm>
                  <a:off x="4481289" y="5474766"/>
                  <a:ext cx="1936750" cy="1546225"/>
                </a:xfrm>
                <a:custGeom>
                  <a:avLst/>
                  <a:gdLst>
                    <a:gd name="T0" fmla="*/ 392 w 1220"/>
                    <a:gd name="T1" fmla="*/ 0 h 974"/>
                    <a:gd name="T2" fmla="*/ 372 w 1220"/>
                    <a:gd name="T3" fmla="*/ 80 h 974"/>
                    <a:gd name="T4" fmla="*/ 342 w 1220"/>
                    <a:gd name="T5" fmla="*/ 156 h 974"/>
                    <a:gd name="T6" fmla="*/ 304 w 1220"/>
                    <a:gd name="T7" fmla="*/ 226 h 974"/>
                    <a:gd name="T8" fmla="*/ 258 w 1220"/>
                    <a:gd name="T9" fmla="*/ 290 h 974"/>
                    <a:gd name="T10" fmla="*/ 204 w 1220"/>
                    <a:gd name="T11" fmla="*/ 348 h 974"/>
                    <a:gd name="T12" fmla="*/ 142 w 1220"/>
                    <a:gd name="T13" fmla="*/ 400 h 974"/>
                    <a:gd name="T14" fmla="*/ 74 w 1220"/>
                    <a:gd name="T15" fmla="*/ 442 h 974"/>
                    <a:gd name="T16" fmla="*/ 0 w 1220"/>
                    <a:gd name="T17" fmla="*/ 476 h 974"/>
                    <a:gd name="T18" fmla="*/ 14 w 1220"/>
                    <a:gd name="T19" fmla="*/ 528 h 974"/>
                    <a:gd name="T20" fmla="*/ 52 w 1220"/>
                    <a:gd name="T21" fmla="*/ 628 h 974"/>
                    <a:gd name="T22" fmla="*/ 106 w 1220"/>
                    <a:gd name="T23" fmla="*/ 718 h 974"/>
                    <a:gd name="T24" fmla="*/ 176 w 1220"/>
                    <a:gd name="T25" fmla="*/ 796 h 974"/>
                    <a:gd name="T26" fmla="*/ 256 w 1220"/>
                    <a:gd name="T27" fmla="*/ 864 h 974"/>
                    <a:gd name="T28" fmla="*/ 348 w 1220"/>
                    <a:gd name="T29" fmla="*/ 916 h 974"/>
                    <a:gd name="T30" fmla="*/ 448 w 1220"/>
                    <a:gd name="T31" fmla="*/ 952 h 974"/>
                    <a:gd name="T32" fmla="*/ 528 w 1220"/>
                    <a:gd name="T33" fmla="*/ 968 h 974"/>
                    <a:gd name="T34" fmla="*/ 584 w 1220"/>
                    <a:gd name="T35" fmla="*/ 974 h 974"/>
                    <a:gd name="T36" fmla="*/ 612 w 1220"/>
                    <a:gd name="T37" fmla="*/ 974 h 974"/>
                    <a:gd name="T38" fmla="*/ 666 w 1220"/>
                    <a:gd name="T39" fmla="*/ 972 h 974"/>
                    <a:gd name="T40" fmla="*/ 774 w 1220"/>
                    <a:gd name="T41" fmla="*/ 954 h 974"/>
                    <a:gd name="T42" fmla="*/ 872 w 1220"/>
                    <a:gd name="T43" fmla="*/ 918 h 974"/>
                    <a:gd name="T44" fmla="*/ 964 w 1220"/>
                    <a:gd name="T45" fmla="*/ 866 h 974"/>
                    <a:gd name="T46" fmla="*/ 1044 w 1220"/>
                    <a:gd name="T47" fmla="*/ 800 h 974"/>
                    <a:gd name="T48" fmla="*/ 1112 w 1220"/>
                    <a:gd name="T49" fmla="*/ 722 h 974"/>
                    <a:gd name="T50" fmla="*/ 1168 w 1220"/>
                    <a:gd name="T51" fmla="*/ 634 h 974"/>
                    <a:gd name="T52" fmla="*/ 1206 w 1220"/>
                    <a:gd name="T53" fmla="*/ 536 h 974"/>
                    <a:gd name="T54" fmla="*/ 1220 w 1220"/>
                    <a:gd name="T55" fmla="*/ 484 h 974"/>
                    <a:gd name="T56" fmla="*/ 1144 w 1220"/>
                    <a:gd name="T57" fmla="*/ 452 h 974"/>
                    <a:gd name="T58" fmla="*/ 1072 w 1220"/>
                    <a:gd name="T59" fmla="*/ 412 h 974"/>
                    <a:gd name="T60" fmla="*/ 1008 w 1220"/>
                    <a:gd name="T61" fmla="*/ 362 h 974"/>
                    <a:gd name="T62" fmla="*/ 950 w 1220"/>
                    <a:gd name="T63" fmla="*/ 304 h 974"/>
                    <a:gd name="T64" fmla="*/ 900 w 1220"/>
                    <a:gd name="T65" fmla="*/ 238 h 974"/>
                    <a:gd name="T66" fmla="*/ 858 w 1220"/>
                    <a:gd name="T67" fmla="*/ 166 h 974"/>
                    <a:gd name="T68" fmla="*/ 828 w 1220"/>
                    <a:gd name="T69" fmla="*/ 90 h 974"/>
                    <a:gd name="T70" fmla="*/ 806 w 1220"/>
                    <a:gd name="T71" fmla="*/ 8 h 974"/>
                    <a:gd name="T72" fmla="*/ 760 w 1220"/>
                    <a:gd name="T73" fmla="*/ 22 h 974"/>
                    <a:gd name="T74" fmla="*/ 662 w 1220"/>
                    <a:gd name="T75" fmla="*/ 38 h 974"/>
                    <a:gd name="T76" fmla="*/ 612 w 1220"/>
                    <a:gd name="T77" fmla="*/ 40 h 974"/>
                    <a:gd name="T78" fmla="*/ 554 w 1220"/>
                    <a:gd name="T79" fmla="*/ 36 h 974"/>
                    <a:gd name="T80" fmla="*/ 498 w 1220"/>
                    <a:gd name="T81" fmla="*/ 30 h 974"/>
                    <a:gd name="T82" fmla="*/ 444 w 1220"/>
                    <a:gd name="T83" fmla="*/ 16 h 974"/>
                    <a:gd name="T84" fmla="*/ 392 w 1220"/>
                    <a:gd name="T85"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0" h="974">
                      <a:moveTo>
                        <a:pt x="392" y="0"/>
                      </a:moveTo>
                      <a:lnTo>
                        <a:pt x="392" y="0"/>
                      </a:lnTo>
                      <a:lnTo>
                        <a:pt x="384" y="40"/>
                      </a:lnTo>
                      <a:lnTo>
                        <a:pt x="372" y="80"/>
                      </a:lnTo>
                      <a:lnTo>
                        <a:pt x="358" y="118"/>
                      </a:lnTo>
                      <a:lnTo>
                        <a:pt x="342" y="156"/>
                      </a:lnTo>
                      <a:lnTo>
                        <a:pt x="324" y="192"/>
                      </a:lnTo>
                      <a:lnTo>
                        <a:pt x="304" y="226"/>
                      </a:lnTo>
                      <a:lnTo>
                        <a:pt x="282" y="258"/>
                      </a:lnTo>
                      <a:lnTo>
                        <a:pt x="258" y="290"/>
                      </a:lnTo>
                      <a:lnTo>
                        <a:pt x="232" y="320"/>
                      </a:lnTo>
                      <a:lnTo>
                        <a:pt x="204" y="348"/>
                      </a:lnTo>
                      <a:lnTo>
                        <a:pt x="174" y="374"/>
                      </a:lnTo>
                      <a:lnTo>
                        <a:pt x="142" y="400"/>
                      </a:lnTo>
                      <a:lnTo>
                        <a:pt x="108" y="422"/>
                      </a:lnTo>
                      <a:lnTo>
                        <a:pt x="74" y="442"/>
                      </a:lnTo>
                      <a:lnTo>
                        <a:pt x="38" y="460"/>
                      </a:lnTo>
                      <a:lnTo>
                        <a:pt x="0" y="476"/>
                      </a:lnTo>
                      <a:lnTo>
                        <a:pt x="0" y="476"/>
                      </a:lnTo>
                      <a:lnTo>
                        <a:pt x="14" y="528"/>
                      </a:lnTo>
                      <a:lnTo>
                        <a:pt x="30" y="578"/>
                      </a:lnTo>
                      <a:lnTo>
                        <a:pt x="52" y="628"/>
                      </a:lnTo>
                      <a:lnTo>
                        <a:pt x="78" y="674"/>
                      </a:lnTo>
                      <a:lnTo>
                        <a:pt x="106" y="718"/>
                      </a:lnTo>
                      <a:lnTo>
                        <a:pt x="140" y="758"/>
                      </a:lnTo>
                      <a:lnTo>
                        <a:pt x="176" y="796"/>
                      </a:lnTo>
                      <a:lnTo>
                        <a:pt x="214" y="832"/>
                      </a:lnTo>
                      <a:lnTo>
                        <a:pt x="256" y="864"/>
                      </a:lnTo>
                      <a:lnTo>
                        <a:pt x="300" y="892"/>
                      </a:lnTo>
                      <a:lnTo>
                        <a:pt x="348" y="916"/>
                      </a:lnTo>
                      <a:lnTo>
                        <a:pt x="396" y="936"/>
                      </a:lnTo>
                      <a:lnTo>
                        <a:pt x="448" y="952"/>
                      </a:lnTo>
                      <a:lnTo>
                        <a:pt x="500" y="964"/>
                      </a:lnTo>
                      <a:lnTo>
                        <a:pt x="528" y="968"/>
                      </a:lnTo>
                      <a:lnTo>
                        <a:pt x="556" y="972"/>
                      </a:lnTo>
                      <a:lnTo>
                        <a:pt x="584" y="974"/>
                      </a:lnTo>
                      <a:lnTo>
                        <a:pt x="612" y="974"/>
                      </a:lnTo>
                      <a:lnTo>
                        <a:pt x="612" y="974"/>
                      </a:lnTo>
                      <a:lnTo>
                        <a:pt x="640" y="974"/>
                      </a:lnTo>
                      <a:lnTo>
                        <a:pt x="666" y="972"/>
                      </a:lnTo>
                      <a:lnTo>
                        <a:pt x="720" y="964"/>
                      </a:lnTo>
                      <a:lnTo>
                        <a:pt x="774" y="954"/>
                      </a:lnTo>
                      <a:lnTo>
                        <a:pt x="824" y="938"/>
                      </a:lnTo>
                      <a:lnTo>
                        <a:pt x="872" y="918"/>
                      </a:lnTo>
                      <a:lnTo>
                        <a:pt x="920" y="894"/>
                      </a:lnTo>
                      <a:lnTo>
                        <a:pt x="964" y="866"/>
                      </a:lnTo>
                      <a:lnTo>
                        <a:pt x="1006" y="834"/>
                      </a:lnTo>
                      <a:lnTo>
                        <a:pt x="1044" y="800"/>
                      </a:lnTo>
                      <a:lnTo>
                        <a:pt x="1080" y="762"/>
                      </a:lnTo>
                      <a:lnTo>
                        <a:pt x="1112" y="722"/>
                      </a:lnTo>
                      <a:lnTo>
                        <a:pt x="1142" y="680"/>
                      </a:lnTo>
                      <a:lnTo>
                        <a:pt x="1168" y="634"/>
                      </a:lnTo>
                      <a:lnTo>
                        <a:pt x="1190" y="586"/>
                      </a:lnTo>
                      <a:lnTo>
                        <a:pt x="1206" y="536"/>
                      </a:lnTo>
                      <a:lnTo>
                        <a:pt x="1220" y="484"/>
                      </a:lnTo>
                      <a:lnTo>
                        <a:pt x="1220" y="484"/>
                      </a:lnTo>
                      <a:lnTo>
                        <a:pt x="1182" y="470"/>
                      </a:lnTo>
                      <a:lnTo>
                        <a:pt x="1144" y="452"/>
                      </a:lnTo>
                      <a:lnTo>
                        <a:pt x="1108" y="434"/>
                      </a:lnTo>
                      <a:lnTo>
                        <a:pt x="1072" y="412"/>
                      </a:lnTo>
                      <a:lnTo>
                        <a:pt x="1040" y="388"/>
                      </a:lnTo>
                      <a:lnTo>
                        <a:pt x="1008" y="362"/>
                      </a:lnTo>
                      <a:lnTo>
                        <a:pt x="978" y="334"/>
                      </a:lnTo>
                      <a:lnTo>
                        <a:pt x="950" y="304"/>
                      </a:lnTo>
                      <a:lnTo>
                        <a:pt x="924" y="272"/>
                      </a:lnTo>
                      <a:lnTo>
                        <a:pt x="900" y="238"/>
                      </a:lnTo>
                      <a:lnTo>
                        <a:pt x="878" y="204"/>
                      </a:lnTo>
                      <a:lnTo>
                        <a:pt x="858" y="166"/>
                      </a:lnTo>
                      <a:lnTo>
                        <a:pt x="842" y="130"/>
                      </a:lnTo>
                      <a:lnTo>
                        <a:pt x="828" y="90"/>
                      </a:lnTo>
                      <a:lnTo>
                        <a:pt x="816" y="50"/>
                      </a:lnTo>
                      <a:lnTo>
                        <a:pt x="806" y="8"/>
                      </a:lnTo>
                      <a:lnTo>
                        <a:pt x="806" y="8"/>
                      </a:lnTo>
                      <a:lnTo>
                        <a:pt x="760" y="22"/>
                      </a:lnTo>
                      <a:lnTo>
                        <a:pt x="712" y="32"/>
                      </a:lnTo>
                      <a:lnTo>
                        <a:pt x="662" y="38"/>
                      </a:lnTo>
                      <a:lnTo>
                        <a:pt x="612" y="40"/>
                      </a:lnTo>
                      <a:lnTo>
                        <a:pt x="612" y="40"/>
                      </a:lnTo>
                      <a:lnTo>
                        <a:pt x="582" y="38"/>
                      </a:lnTo>
                      <a:lnTo>
                        <a:pt x="554" y="36"/>
                      </a:lnTo>
                      <a:lnTo>
                        <a:pt x="526" y="34"/>
                      </a:lnTo>
                      <a:lnTo>
                        <a:pt x="498" y="30"/>
                      </a:lnTo>
                      <a:lnTo>
                        <a:pt x="470" y="24"/>
                      </a:lnTo>
                      <a:lnTo>
                        <a:pt x="444" y="16"/>
                      </a:lnTo>
                      <a:lnTo>
                        <a:pt x="418" y="8"/>
                      </a:lnTo>
                      <a:lnTo>
                        <a:pt x="392" y="0"/>
                      </a:lnTo>
                      <a:close/>
                    </a:path>
                  </a:pathLst>
                </a:custGeom>
                <a:solidFill>
                  <a:srgbClr val="E0301E"/>
                </a:solidFill>
                <a:ln>
                  <a:solidFill>
                    <a:srgbClr val="E0301E"/>
                  </a:solid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3" name="Freeform 107"/>
                <p:cNvSpPr>
                  <a:spLocks/>
                </p:cNvSpPr>
                <p:nvPr/>
              </p:nvSpPr>
              <p:spPr bwMode="auto">
                <a:xfrm>
                  <a:off x="4462239" y="5290616"/>
                  <a:ext cx="641350" cy="939800"/>
                </a:xfrm>
                <a:custGeom>
                  <a:avLst/>
                  <a:gdLst>
                    <a:gd name="T0" fmla="*/ 212 w 404"/>
                    <a:gd name="T1" fmla="*/ 0 h 592"/>
                    <a:gd name="T2" fmla="*/ 212 w 404"/>
                    <a:gd name="T3" fmla="*/ 0 h 592"/>
                    <a:gd name="T4" fmla="*/ 212 w 404"/>
                    <a:gd name="T5" fmla="*/ 0 h 592"/>
                    <a:gd name="T6" fmla="*/ 212 w 404"/>
                    <a:gd name="T7" fmla="*/ 0 h 592"/>
                    <a:gd name="T8" fmla="*/ 188 w 404"/>
                    <a:gd name="T9" fmla="*/ 22 h 592"/>
                    <a:gd name="T10" fmla="*/ 164 w 404"/>
                    <a:gd name="T11" fmla="*/ 44 h 592"/>
                    <a:gd name="T12" fmla="*/ 144 w 404"/>
                    <a:gd name="T13" fmla="*/ 70 h 592"/>
                    <a:gd name="T14" fmla="*/ 124 w 404"/>
                    <a:gd name="T15" fmla="*/ 94 h 592"/>
                    <a:gd name="T16" fmla="*/ 104 w 404"/>
                    <a:gd name="T17" fmla="*/ 122 h 592"/>
                    <a:gd name="T18" fmla="*/ 88 w 404"/>
                    <a:gd name="T19" fmla="*/ 148 h 592"/>
                    <a:gd name="T20" fmla="*/ 72 w 404"/>
                    <a:gd name="T21" fmla="*/ 176 h 592"/>
                    <a:gd name="T22" fmla="*/ 56 w 404"/>
                    <a:gd name="T23" fmla="*/ 206 h 592"/>
                    <a:gd name="T24" fmla="*/ 44 w 404"/>
                    <a:gd name="T25" fmla="*/ 236 h 592"/>
                    <a:gd name="T26" fmla="*/ 32 w 404"/>
                    <a:gd name="T27" fmla="*/ 268 h 592"/>
                    <a:gd name="T28" fmla="*/ 22 w 404"/>
                    <a:gd name="T29" fmla="*/ 300 h 592"/>
                    <a:gd name="T30" fmla="*/ 14 w 404"/>
                    <a:gd name="T31" fmla="*/ 332 h 592"/>
                    <a:gd name="T32" fmla="*/ 8 w 404"/>
                    <a:gd name="T33" fmla="*/ 364 h 592"/>
                    <a:gd name="T34" fmla="*/ 4 w 404"/>
                    <a:gd name="T35" fmla="*/ 398 h 592"/>
                    <a:gd name="T36" fmla="*/ 0 w 404"/>
                    <a:gd name="T37" fmla="*/ 432 h 592"/>
                    <a:gd name="T38" fmla="*/ 0 w 404"/>
                    <a:gd name="T39" fmla="*/ 468 h 592"/>
                    <a:gd name="T40" fmla="*/ 0 w 404"/>
                    <a:gd name="T41" fmla="*/ 468 h 592"/>
                    <a:gd name="T42" fmla="*/ 0 w 404"/>
                    <a:gd name="T43" fmla="*/ 498 h 592"/>
                    <a:gd name="T44" fmla="*/ 4 w 404"/>
                    <a:gd name="T45" fmla="*/ 530 h 592"/>
                    <a:gd name="T46" fmla="*/ 6 w 404"/>
                    <a:gd name="T47" fmla="*/ 560 h 592"/>
                    <a:gd name="T48" fmla="*/ 12 w 404"/>
                    <a:gd name="T49" fmla="*/ 592 h 592"/>
                    <a:gd name="T50" fmla="*/ 12 w 404"/>
                    <a:gd name="T51" fmla="*/ 592 h 592"/>
                    <a:gd name="T52" fmla="*/ 50 w 404"/>
                    <a:gd name="T53" fmla="*/ 576 h 592"/>
                    <a:gd name="T54" fmla="*/ 86 w 404"/>
                    <a:gd name="T55" fmla="*/ 558 h 592"/>
                    <a:gd name="T56" fmla="*/ 120 w 404"/>
                    <a:gd name="T57" fmla="*/ 538 h 592"/>
                    <a:gd name="T58" fmla="*/ 154 w 404"/>
                    <a:gd name="T59" fmla="*/ 516 h 592"/>
                    <a:gd name="T60" fmla="*/ 186 w 404"/>
                    <a:gd name="T61" fmla="*/ 490 h 592"/>
                    <a:gd name="T62" fmla="*/ 216 w 404"/>
                    <a:gd name="T63" fmla="*/ 464 h 592"/>
                    <a:gd name="T64" fmla="*/ 244 w 404"/>
                    <a:gd name="T65" fmla="*/ 436 h 592"/>
                    <a:gd name="T66" fmla="*/ 270 w 404"/>
                    <a:gd name="T67" fmla="*/ 406 h 592"/>
                    <a:gd name="T68" fmla="*/ 294 w 404"/>
                    <a:gd name="T69" fmla="*/ 374 h 592"/>
                    <a:gd name="T70" fmla="*/ 316 w 404"/>
                    <a:gd name="T71" fmla="*/ 342 h 592"/>
                    <a:gd name="T72" fmla="*/ 336 w 404"/>
                    <a:gd name="T73" fmla="*/ 308 h 592"/>
                    <a:gd name="T74" fmla="*/ 354 w 404"/>
                    <a:gd name="T75" fmla="*/ 272 h 592"/>
                    <a:gd name="T76" fmla="*/ 370 w 404"/>
                    <a:gd name="T77" fmla="*/ 234 h 592"/>
                    <a:gd name="T78" fmla="*/ 384 w 404"/>
                    <a:gd name="T79" fmla="*/ 196 h 592"/>
                    <a:gd name="T80" fmla="*/ 396 w 404"/>
                    <a:gd name="T81" fmla="*/ 156 h 592"/>
                    <a:gd name="T82" fmla="*/ 404 w 404"/>
                    <a:gd name="T83" fmla="*/ 116 h 592"/>
                    <a:gd name="T84" fmla="*/ 404 w 404"/>
                    <a:gd name="T85" fmla="*/ 116 h 592"/>
                    <a:gd name="T86" fmla="*/ 378 w 404"/>
                    <a:gd name="T87" fmla="*/ 104 h 592"/>
                    <a:gd name="T88" fmla="*/ 352 w 404"/>
                    <a:gd name="T89" fmla="*/ 92 h 592"/>
                    <a:gd name="T90" fmla="*/ 326 w 404"/>
                    <a:gd name="T91" fmla="*/ 80 h 592"/>
                    <a:gd name="T92" fmla="*/ 302 w 404"/>
                    <a:gd name="T93" fmla="*/ 66 h 592"/>
                    <a:gd name="T94" fmla="*/ 278 w 404"/>
                    <a:gd name="T95" fmla="*/ 50 h 592"/>
                    <a:gd name="T96" fmla="*/ 254 w 404"/>
                    <a:gd name="T97" fmla="*/ 34 h 592"/>
                    <a:gd name="T98" fmla="*/ 232 w 404"/>
                    <a:gd name="T99" fmla="*/ 18 h 592"/>
                    <a:gd name="T100" fmla="*/ 212 w 404"/>
                    <a:gd name="T10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 h="592">
                      <a:moveTo>
                        <a:pt x="212" y="0"/>
                      </a:moveTo>
                      <a:lnTo>
                        <a:pt x="212" y="0"/>
                      </a:lnTo>
                      <a:lnTo>
                        <a:pt x="212" y="0"/>
                      </a:lnTo>
                      <a:lnTo>
                        <a:pt x="212" y="0"/>
                      </a:lnTo>
                      <a:lnTo>
                        <a:pt x="188" y="22"/>
                      </a:lnTo>
                      <a:lnTo>
                        <a:pt x="164" y="44"/>
                      </a:lnTo>
                      <a:lnTo>
                        <a:pt x="144" y="70"/>
                      </a:lnTo>
                      <a:lnTo>
                        <a:pt x="124" y="94"/>
                      </a:lnTo>
                      <a:lnTo>
                        <a:pt x="104" y="122"/>
                      </a:lnTo>
                      <a:lnTo>
                        <a:pt x="88" y="148"/>
                      </a:lnTo>
                      <a:lnTo>
                        <a:pt x="72" y="176"/>
                      </a:lnTo>
                      <a:lnTo>
                        <a:pt x="56" y="206"/>
                      </a:lnTo>
                      <a:lnTo>
                        <a:pt x="44" y="236"/>
                      </a:lnTo>
                      <a:lnTo>
                        <a:pt x="32" y="268"/>
                      </a:lnTo>
                      <a:lnTo>
                        <a:pt x="22" y="300"/>
                      </a:lnTo>
                      <a:lnTo>
                        <a:pt x="14" y="332"/>
                      </a:lnTo>
                      <a:lnTo>
                        <a:pt x="8" y="364"/>
                      </a:lnTo>
                      <a:lnTo>
                        <a:pt x="4" y="398"/>
                      </a:lnTo>
                      <a:lnTo>
                        <a:pt x="0" y="432"/>
                      </a:lnTo>
                      <a:lnTo>
                        <a:pt x="0" y="468"/>
                      </a:lnTo>
                      <a:lnTo>
                        <a:pt x="0" y="468"/>
                      </a:lnTo>
                      <a:lnTo>
                        <a:pt x="0" y="498"/>
                      </a:lnTo>
                      <a:lnTo>
                        <a:pt x="4" y="530"/>
                      </a:lnTo>
                      <a:lnTo>
                        <a:pt x="6" y="560"/>
                      </a:lnTo>
                      <a:lnTo>
                        <a:pt x="12" y="592"/>
                      </a:lnTo>
                      <a:lnTo>
                        <a:pt x="12" y="592"/>
                      </a:lnTo>
                      <a:lnTo>
                        <a:pt x="50" y="576"/>
                      </a:lnTo>
                      <a:lnTo>
                        <a:pt x="86" y="558"/>
                      </a:lnTo>
                      <a:lnTo>
                        <a:pt x="120" y="538"/>
                      </a:lnTo>
                      <a:lnTo>
                        <a:pt x="154" y="516"/>
                      </a:lnTo>
                      <a:lnTo>
                        <a:pt x="186" y="490"/>
                      </a:lnTo>
                      <a:lnTo>
                        <a:pt x="216" y="464"/>
                      </a:lnTo>
                      <a:lnTo>
                        <a:pt x="244" y="436"/>
                      </a:lnTo>
                      <a:lnTo>
                        <a:pt x="270" y="406"/>
                      </a:lnTo>
                      <a:lnTo>
                        <a:pt x="294" y="374"/>
                      </a:lnTo>
                      <a:lnTo>
                        <a:pt x="316" y="342"/>
                      </a:lnTo>
                      <a:lnTo>
                        <a:pt x="336" y="308"/>
                      </a:lnTo>
                      <a:lnTo>
                        <a:pt x="354" y="272"/>
                      </a:lnTo>
                      <a:lnTo>
                        <a:pt x="370" y="234"/>
                      </a:lnTo>
                      <a:lnTo>
                        <a:pt x="384" y="196"/>
                      </a:lnTo>
                      <a:lnTo>
                        <a:pt x="396" y="156"/>
                      </a:lnTo>
                      <a:lnTo>
                        <a:pt x="404" y="116"/>
                      </a:lnTo>
                      <a:lnTo>
                        <a:pt x="404" y="116"/>
                      </a:lnTo>
                      <a:lnTo>
                        <a:pt x="378" y="104"/>
                      </a:lnTo>
                      <a:lnTo>
                        <a:pt x="352" y="92"/>
                      </a:lnTo>
                      <a:lnTo>
                        <a:pt x="326" y="80"/>
                      </a:lnTo>
                      <a:lnTo>
                        <a:pt x="302" y="66"/>
                      </a:lnTo>
                      <a:lnTo>
                        <a:pt x="278" y="50"/>
                      </a:lnTo>
                      <a:lnTo>
                        <a:pt x="254" y="34"/>
                      </a:lnTo>
                      <a:lnTo>
                        <a:pt x="232" y="18"/>
                      </a:lnTo>
                      <a:lnTo>
                        <a:pt x="212" y="0"/>
                      </a:lnTo>
                      <a:close/>
                    </a:path>
                  </a:pathLst>
                </a:custGeom>
                <a:solidFill>
                  <a:srgbClr val="DE4244"/>
                </a:solidFill>
                <a:ln w="9525">
                  <a:solidFill>
                    <a:srgbClr val="DE4244"/>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4" name="Freeform 109"/>
                <p:cNvSpPr>
                  <a:spLocks/>
                </p:cNvSpPr>
                <p:nvPr/>
              </p:nvSpPr>
              <p:spPr bwMode="auto">
                <a:xfrm>
                  <a:off x="6062439" y="2760141"/>
                  <a:ext cx="1660525" cy="1768475"/>
                </a:xfrm>
                <a:custGeom>
                  <a:avLst/>
                  <a:gdLst>
                    <a:gd name="T0" fmla="*/ 422 w 1046"/>
                    <a:gd name="T1" fmla="*/ 0 h 1114"/>
                    <a:gd name="T2" fmla="*/ 322 w 1046"/>
                    <a:gd name="T3" fmla="*/ 8 h 1114"/>
                    <a:gd name="T4" fmla="*/ 228 w 1046"/>
                    <a:gd name="T5" fmla="*/ 30 h 1114"/>
                    <a:gd name="T6" fmla="*/ 232 w 1046"/>
                    <a:gd name="T7" fmla="*/ 58 h 1114"/>
                    <a:gd name="T8" fmla="*/ 238 w 1046"/>
                    <a:gd name="T9" fmla="*/ 116 h 1114"/>
                    <a:gd name="T10" fmla="*/ 238 w 1046"/>
                    <a:gd name="T11" fmla="*/ 146 h 1114"/>
                    <a:gd name="T12" fmla="*/ 238 w 1046"/>
                    <a:gd name="T13" fmla="*/ 146 h 1114"/>
                    <a:gd name="T14" fmla="*/ 238 w 1046"/>
                    <a:gd name="T15" fmla="*/ 146 h 1114"/>
                    <a:gd name="T16" fmla="*/ 234 w 1046"/>
                    <a:gd name="T17" fmla="*/ 220 h 1114"/>
                    <a:gd name="T18" fmla="*/ 222 w 1046"/>
                    <a:gd name="T19" fmla="*/ 290 h 1114"/>
                    <a:gd name="T20" fmla="*/ 202 w 1046"/>
                    <a:gd name="T21" fmla="*/ 358 h 1114"/>
                    <a:gd name="T22" fmla="*/ 174 w 1046"/>
                    <a:gd name="T23" fmla="*/ 422 h 1114"/>
                    <a:gd name="T24" fmla="*/ 140 w 1046"/>
                    <a:gd name="T25" fmla="*/ 484 h 1114"/>
                    <a:gd name="T26" fmla="*/ 100 w 1046"/>
                    <a:gd name="T27" fmla="*/ 540 h 1114"/>
                    <a:gd name="T28" fmla="*/ 52 w 1046"/>
                    <a:gd name="T29" fmla="*/ 590 h 1114"/>
                    <a:gd name="T30" fmla="*/ 0 w 1046"/>
                    <a:gd name="T31" fmla="*/ 636 h 1114"/>
                    <a:gd name="T32" fmla="*/ 22 w 1046"/>
                    <a:gd name="T33" fmla="*/ 654 h 1114"/>
                    <a:gd name="T34" fmla="*/ 62 w 1046"/>
                    <a:gd name="T35" fmla="*/ 692 h 1114"/>
                    <a:gd name="T36" fmla="*/ 100 w 1046"/>
                    <a:gd name="T37" fmla="*/ 732 h 1114"/>
                    <a:gd name="T38" fmla="*/ 132 w 1046"/>
                    <a:gd name="T39" fmla="*/ 778 h 1114"/>
                    <a:gd name="T40" fmla="*/ 162 w 1046"/>
                    <a:gd name="T41" fmla="*/ 826 h 1114"/>
                    <a:gd name="T42" fmla="*/ 186 w 1046"/>
                    <a:gd name="T43" fmla="*/ 876 h 1114"/>
                    <a:gd name="T44" fmla="*/ 206 w 1046"/>
                    <a:gd name="T45" fmla="*/ 928 h 1114"/>
                    <a:gd name="T46" fmla="*/ 222 w 1046"/>
                    <a:gd name="T47" fmla="*/ 982 h 1114"/>
                    <a:gd name="T48" fmla="*/ 228 w 1046"/>
                    <a:gd name="T49" fmla="*/ 1010 h 1114"/>
                    <a:gd name="T50" fmla="*/ 228 w 1046"/>
                    <a:gd name="T51" fmla="*/ 1010 h 1114"/>
                    <a:gd name="T52" fmla="*/ 322 w 1046"/>
                    <a:gd name="T53" fmla="*/ 988 h 1114"/>
                    <a:gd name="T54" fmla="*/ 422 w 1046"/>
                    <a:gd name="T55" fmla="*/ 980 h 1114"/>
                    <a:gd name="T56" fmla="*/ 476 w 1046"/>
                    <a:gd name="T57" fmla="*/ 982 h 1114"/>
                    <a:gd name="T58" fmla="*/ 580 w 1046"/>
                    <a:gd name="T59" fmla="*/ 1000 h 1114"/>
                    <a:gd name="T60" fmla="*/ 678 w 1046"/>
                    <a:gd name="T61" fmla="*/ 1034 h 1114"/>
                    <a:gd name="T62" fmla="*/ 768 w 1046"/>
                    <a:gd name="T63" fmla="*/ 1084 h 1114"/>
                    <a:gd name="T64" fmla="*/ 808 w 1046"/>
                    <a:gd name="T65" fmla="*/ 1114 h 1114"/>
                    <a:gd name="T66" fmla="*/ 808 w 1046"/>
                    <a:gd name="T67" fmla="*/ 1114 h 1114"/>
                    <a:gd name="T68" fmla="*/ 808 w 1046"/>
                    <a:gd name="T69" fmla="*/ 1114 h 1114"/>
                    <a:gd name="T70" fmla="*/ 808 w 1046"/>
                    <a:gd name="T71" fmla="*/ 1114 h 1114"/>
                    <a:gd name="T72" fmla="*/ 860 w 1046"/>
                    <a:gd name="T73" fmla="*/ 1068 h 1114"/>
                    <a:gd name="T74" fmla="*/ 906 w 1046"/>
                    <a:gd name="T75" fmla="*/ 1016 h 1114"/>
                    <a:gd name="T76" fmla="*/ 948 w 1046"/>
                    <a:gd name="T77" fmla="*/ 960 h 1114"/>
                    <a:gd name="T78" fmla="*/ 982 w 1046"/>
                    <a:gd name="T79" fmla="*/ 900 h 1114"/>
                    <a:gd name="T80" fmla="*/ 1010 w 1046"/>
                    <a:gd name="T81" fmla="*/ 836 h 1114"/>
                    <a:gd name="T82" fmla="*/ 1030 w 1046"/>
                    <a:gd name="T83" fmla="*/ 768 h 1114"/>
                    <a:gd name="T84" fmla="*/ 1042 w 1046"/>
                    <a:gd name="T85" fmla="*/ 696 h 1114"/>
                    <a:gd name="T86" fmla="*/ 1046 w 1046"/>
                    <a:gd name="T87" fmla="*/ 624 h 1114"/>
                    <a:gd name="T88" fmla="*/ 1046 w 1046"/>
                    <a:gd name="T89" fmla="*/ 592 h 1114"/>
                    <a:gd name="T90" fmla="*/ 1040 w 1046"/>
                    <a:gd name="T91" fmla="*/ 528 h 1114"/>
                    <a:gd name="T92" fmla="*/ 1026 w 1046"/>
                    <a:gd name="T93" fmla="*/ 468 h 1114"/>
                    <a:gd name="T94" fmla="*/ 1008 w 1046"/>
                    <a:gd name="T95" fmla="*/ 408 h 1114"/>
                    <a:gd name="T96" fmla="*/ 984 w 1046"/>
                    <a:gd name="T97" fmla="*/ 352 h 1114"/>
                    <a:gd name="T98" fmla="*/ 956 w 1046"/>
                    <a:gd name="T99" fmla="*/ 300 h 1114"/>
                    <a:gd name="T100" fmla="*/ 922 w 1046"/>
                    <a:gd name="T101" fmla="*/ 250 h 1114"/>
                    <a:gd name="T102" fmla="*/ 884 w 1046"/>
                    <a:gd name="T103" fmla="*/ 204 h 1114"/>
                    <a:gd name="T104" fmla="*/ 842 w 1046"/>
                    <a:gd name="T105" fmla="*/ 162 h 1114"/>
                    <a:gd name="T106" fmla="*/ 796 w 1046"/>
                    <a:gd name="T107" fmla="*/ 124 h 1114"/>
                    <a:gd name="T108" fmla="*/ 746 w 1046"/>
                    <a:gd name="T109" fmla="*/ 90 h 1114"/>
                    <a:gd name="T110" fmla="*/ 694 w 1046"/>
                    <a:gd name="T111" fmla="*/ 60 h 1114"/>
                    <a:gd name="T112" fmla="*/ 638 w 1046"/>
                    <a:gd name="T113" fmla="*/ 38 h 1114"/>
                    <a:gd name="T114" fmla="*/ 578 w 1046"/>
                    <a:gd name="T115" fmla="*/ 20 h 1114"/>
                    <a:gd name="T116" fmla="*/ 518 w 1046"/>
                    <a:gd name="T117" fmla="*/ 6 h 1114"/>
                    <a:gd name="T118" fmla="*/ 454 w 1046"/>
                    <a:gd name="T119"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6" h="1114">
                      <a:moveTo>
                        <a:pt x="422" y="0"/>
                      </a:moveTo>
                      <a:lnTo>
                        <a:pt x="422" y="0"/>
                      </a:lnTo>
                      <a:lnTo>
                        <a:pt x="372" y="2"/>
                      </a:lnTo>
                      <a:lnTo>
                        <a:pt x="322" y="8"/>
                      </a:lnTo>
                      <a:lnTo>
                        <a:pt x="274" y="18"/>
                      </a:lnTo>
                      <a:lnTo>
                        <a:pt x="228" y="30"/>
                      </a:lnTo>
                      <a:lnTo>
                        <a:pt x="228" y="30"/>
                      </a:lnTo>
                      <a:lnTo>
                        <a:pt x="232" y="58"/>
                      </a:lnTo>
                      <a:lnTo>
                        <a:pt x="236" y="88"/>
                      </a:lnTo>
                      <a:lnTo>
                        <a:pt x="238" y="116"/>
                      </a:lnTo>
                      <a:lnTo>
                        <a:pt x="238" y="146"/>
                      </a:lnTo>
                      <a:lnTo>
                        <a:pt x="238" y="146"/>
                      </a:lnTo>
                      <a:lnTo>
                        <a:pt x="238" y="146"/>
                      </a:lnTo>
                      <a:lnTo>
                        <a:pt x="238" y="146"/>
                      </a:lnTo>
                      <a:lnTo>
                        <a:pt x="238" y="146"/>
                      </a:lnTo>
                      <a:lnTo>
                        <a:pt x="238" y="146"/>
                      </a:lnTo>
                      <a:lnTo>
                        <a:pt x="238" y="182"/>
                      </a:lnTo>
                      <a:lnTo>
                        <a:pt x="234" y="220"/>
                      </a:lnTo>
                      <a:lnTo>
                        <a:pt x="230" y="256"/>
                      </a:lnTo>
                      <a:lnTo>
                        <a:pt x="222" y="290"/>
                      </a:lnTo>
                      <a:lnTo>
                        <a:pt x="212" y="324"/>
                      </a:lnTo>
                      <a:lnTo>
                        <a:pt x="202" y="358"/>
                      </a:lnTo>
                      <a:lnTo>
                        <a:pt x="188" y="390"/>
                      </a:lnTo>
                      <a:lnTo>
                        <a:pt x="174" y="422"/>
                      </a:lnTo>
                      <a:lnTo>
                        <a:pt x="158" y="454"/>
                      </a:lnTo>
                      <a:lnTo>
                        <a:pt x="140" y="484"/>
                      </a:lnTo>
                      <a:lnTo>
                        <a:pt x="120" y="512"/>
                      </a:lnTo>
                      <a:lnTo>
                        <a:pt x="100" y="540"/>
                      </a:lnTo>
                      <a:lnTo>
                        <a:pt x="76" y="566"/>
                      </a:lnTo>
                      <a:lnTo>
                        <a:pt x="52" y="590"/>
                      </a:lnTo>
                      <a:lnTo>
                        <a:pt x="28" y="614"/>
                      </a:lnTo>
                      <a:lnTo>
                        <a:pt x="0" y="636"/>
                      </a:lnTo>
                      <a:lnTo>
                        <a:pt x="0" y="636"/>
                      </a:lnTo>
                      <a:lnTo>
                        <a:pt x="22" y="654"/>
                      </a:lnTo>
                      <a:lnTo>
                        <a:pt x="42" y="672"/>
                      </a:lnTo>
                      <a:lnTo>
                        <a:pt x="62" y="692"/>
                      </a:lnTo>
                      <a:lnTo>
                        <a:pt x="82" y="712"/>
                      </a:lnTo>
                      <a:lnTo>
                        <a:pt x="100" y="732"/>
                      </a:lnTo>
                      <a:lnTo>
                        <a:pt x="116" y="754"/>
                      </a:lnTo>
                      <a:lnTo>
                        <a:pt x="132" y="778"/>
                      </a:lnTo>
                      <a:lnTo>
                        <a:pt x="148" y="800"/>
                      </a:lnTo>
                      <a:lnTo>
                        <a:pt x="162" y="826"/>
                      </a:lnTo>
                      <a:lnTo>
                        <a:pt x="174" y="850"/>
                      </a:lnTo>
                      <a:lnTo>
                        <a:pt x="186" y="876"/>
                      </a:lnTo>
                      <a:lnTo>
                        <a:pt x="198" y="902"/>
                      </a:lnTo>
                      <a:lnTo>
                        <a:pt x="206" y="928"/>
                      </a:lnTo>
                      <a:lnTo>
                        <a:pt x="216" y="954"/>
                      </a:lnTo>
                      <a:lnTo>
                        <a:pt x="222" y="982"/>
                      </a:lnTo>
                      <a:lnTo>
                        <a:pt x="228" y="1010"/>
                      </a:lnTo>
                      <a:lnTo>
                        <a:pt x="228" y="1010"/>
                      </a:lnTo>
                      <a:lnTo>
                        <a:pt x="228" y="1010"/>
                      </a:lnTo>
                      <a:lnTo>
                        <a:pt x="228" y="1010"/>
                      </a:lnTo>
                      <a:lnTo>
                        <a:pt x="274" y="998"/>
                      </a:lnTo>
                      <a:lnTo>
                        <a:pt x="322" y="988"/>
                      </a:lnTo>
                      <a:lnTo>
                        <a:pt x="372" y="982"/>
                      </a:lnTo>
                      <a:lnTo>
                        <a:pt x="422" y="980"/>
                      </a:lnTo>
                      <a:lnTo>
                        <a:pt x="422" y="980"/>
                      </a:lnTo>
                      <a:lnTo>
                        <a:pt x="476" y="982"/>
                      </a:lnTo>
                      <a:lnTo>
                        <a:pt x="530" y="988"/>
                      </a:lnTo>
                      <a:lnTo>
                        <a:pt x="580" y="1000"/>
                      </a:lnTo>
                      <a:lnTo>
                        <a:pt x="630" y="1016"/>
                      </a:lnTo>
                      <a:lnTo>
                        <a:pt x="678" y="1034"/>
                      </a:lnTo>
                      <a:lnTo>
                        <a:pt x="724" y="1058"/>
                      </a:lnTo>
                      <a:lnTo>
                        <a:pt x="768" y="1084"/>
                      </a:lnTo>
                      <a:lnTo>
                        <a:pt x="808" y="1114"/>
                      </a:lnTo>
                      <a:lnTo>
                        <a:pt x="808" y="1114"/>
                      </a:lnTo>
                      <a:lnTo>
                        <a:pt x="808" y="1114"/>
                      </a:lnTo>
                      <a:lnTo>
                        <a:pt x="808" y="1114"/>
                      </a:lnTo>
                      <a:lnTo>
                        <a:pt x="808" y="1114"/>
                      </a:lnTo>
                      <a:lnTo>
                        <a:pt x="808" y="1114"/>
                      </a:lnTo>
                      <a:lnTo>
                        <a:pt x="808" y="1114"/>
                      </a:lnTo>
                      <a:lnTo>
                        <a:pt x="808" y="1114"/>
                      </a:lnTo>
                      <a:lnTo>
                        <a:pt x="836" y="1092"/>
                      </a:lnTo>
                      <a:lnTo>
                        <a:pt x="860" y="1068"/>
                      </a:lnTo>
                      <a:lnTo>
                        <a:pt x="884" y="1042"/>
                      </a:lnTo>
                      <a:lnTo>
                        <a:pt x="906" y="1016"/>
                      </a:lnTo>
                      <a:lnTo>
                        <a:pt x="928" y="990"/>
                      </a:lnTo>
                      <a:lnTo>
                        <a:pt x="948" y="960"/>
                      </a:lnTo>
                      <a:lnTo>
                        <a:pt x="966" y="930"/>
                      </a:lnTo>
                      <a:lnTo>
                        <a:pt x="982" y="900"/>
                      </a:lnTo>
                      <a:lnTo>
                        <a:pt x="996" y="868"/>
                      </a:lnTo>
                      <a:lnTo>
                        <a:pt x="1010" y="836"/>
                      </a:lnTo>
                      <a:lnTo>
                        <a:pt x="1020" y="802"/>
                      </a:lnTo>
                      <a:lnTo>
                        <a:pt x="1030" y="768"/>
                      </a:lnTo>
                      <a:lnTo>
                        <a:pt x="1036" y="732"/>
                      </a:lnTo>
                      <a:lnTo>
                        <a:pt x="1042" y="696"/>
                      </a:lnTo>
                      <a:lnTo>
                        <a:pt x="1046" y="660"/>
                      </a:lnTo>
                      <a:lnTo>
                        <a:pt x="1046" y="624"/>
                      </a:lnTo>
                      <a:lnTo>
                        <a:pt x="1046" y="624"/>
                      </a:lnTo>
                      <a:lnTo>
                        <a:pt x="1046" y="592"/>
                      </a:lnTo>
                      <a:lnTo>
                        <a:pt x="1044" y="560"/>
                      </a:lnTo>
                      <a:lnTo>
                        <a:pt x="1040" y="528"/>
                      </a:lnTo>
                      <a:lnTo>
                        <a:pt x="1034" y="498"/>
                      </a:lnTo>
                      <a:lnTo>
                        <a:pt x="1026" y="468"/>
                      </a:lnTo>
                      <a:lnTo>
                        <a:pt x="1018" y="438"/>
                      </a:lnTo>
                      <a:lnTo>
                        <a:pt x="1008" y="408"/>
                      </a:lnTo>
                      <a:lnTo>
                        <a:pt x="998" y="380"/>
                      </a:lnTo>
                      <a:lnTo>
                        <a:pt x="984" y="352"/>
                      </a:lnTo>
                      <a:lnTo>
                        <a:pt x="972" y="326"/>
                      </a:lnTo>
                      <a:lnTo>
                        <a:pt x="956" y="300"/>
                      </a:lnTo>
                      <a:lnTo>
                        <a:pt x="940" y="274"/>
                      </a:lnTo>
                      <a:lnTo>
                        <a:pt x="922" y="250"/>
                      </a:lnTo>
                      <a:lnTo>
                        <a:pt x="904" y="226"/>
                      </a:lnTo>
                      <a:lnTo>
                        <a:pt x="884" y="204"/>
                      </a:lnTo>
                      <a:lnTo>
                        <a:pt x="864" y="182"/>
                      </a:lnTo>
                      <a:lnTo>
                        <a:pt x="842" y="162"/>
                      </a:lnTo>
                      <a:lnTo>
                        <a:pt x="820" y="142"/>
                      </a:lnTo>
                      <a:lnTo>
                        <a:pt x="796" y="124"/>
                      </a:lnTo>
                      <a:lnTo>
                        <a:pt x="772" y="106"/>
                      </a:lnTo>
                      <a:lnTo>
                        <a:pt x="746" y="90"/>
                      </a:lnTo>
                      <a:lnTo>
                        <a:pt x="720" y="74"/>
                      </a:lnTo>
                      <a:lnTo>
                        <a:pt x="694" y="60"/>
                      </a:lnTo>
                      <a:lnTo>
                        <a:pt x="666" y="48"/>
                      </a:lnTo>
                      <a:lnTo>
                        <a:pt x="638" y="38"/>
                      </a:lnTo>
                      <a:lnTo>
                        <a:pt x="608" y="28"/>
                      </a:lnTo>
                      <a:lnTo>
                        <a:pt x="578" y="20"/>
                      </a:lnTo>
                      <a:lnTo>
                        <a:pt x="548" y="12"/>
                      </a:lnTo>
                      <a:lnTo>
                        <a:pt x="518" y="6"/>
                      </a:lnTo>
                      <a:lnTo>
                        <a:pt x="486" y="2"/>
                      </a:lnTo>
                      <a:lnTo>
                        <a:pt x="454" y="0"/>
                      </a:lnTo>
                      <a:lnTo>
                        <a:pt x="422" y="0"/>
                      </a:lnTo>
                      <a:close/>
                    </a:path>
                  </a:pathLst>
                </a:custGeom>
                <a:solidFill>
                  <a:srgbClr val="EB8C00"/>
                </a:solidFill>
                <a:ln>
                  <a:solidFill>
                    <a:srgbClr val="EB8C00"/>
                  </a:solid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5" name="Freeform 111"/>
                <p:cNvSpPr>
                  <a:spLocks/>
                </p:cNvSpPr>
                <p:nvPr/>
              </p:nvSpPr>
              <p:spPr bwMode="auto">
                <a:xfrm>
                  <a:off x="5754464" y="2807766"/>
                  <a:ext cx="685800" cy="962025"/>
                </a:xfrm>
                <a:custGeom>
                  <a:avLst/>
                  <a:gdLst>
                    <a:gd name="T0" fmla="*/ 422 w 432"/>
                    <a:gd name="T1" fmla="*/ 0 h 606"/>
                    <a:gd name="T2" fmla="*/ 422 w 432"/>
                    <a:gd name="T3" fmla="*/ 0 h 606"/>
                    <a:gd name="T4" fmla="*/ 422 w 432"/>
                    <a:gd name="T5" fmla="*/ 0 h 606"/>
                    <a:gd name="T6" fmla="*/ 422 w 432"/>
                    <a:gd name="T7" fmla="*/ 0 h 606"/>
                    <a:gd name="T8" fmla="*/ 382 w 432"/>
                    <a:gd name="T9" fmla="*/ 16 h 606"/>
                    <a:gd name="T10" fmla="*/ 342 w 432"/>
                    <a:gd name="T11" fmla="*/ 34 h 606"/>
                    <a:gd name="T12" fmla="*/ 304 w 432"/>
                    <a:gd name="T13" fmla="*/ 54 h 606"/>
                    <a:gd name="T14" fmla="*/ 268 w 432"/>
                    <a:gd name="T15" fmla="*/ 76 h 606"/>
                    <a:gd name="T16" fmla="*/ 234 w 432"/>
                    <a:gd name="T17" fmla="*/ 102 h 606"/>
                    <a:gd name="T18" fmla="*/ 200 w 432"/>
                    <a:gd name="T19" fmla="*/ 130 h 606"/>
                    <a:gd name="T20" fmla="*/ 170 w 432"/>
                    <a:gd name="T21" fmla="*/ 158 h 606"/>
                    <a:gd name="T22" fmla="*/ 142 w 432"/>
                    <a:gd name="T23" fmla="*/ 190 h 606"/>
                    <a:gd name="T24" fmla="*/ 114 w 432"/>
                    <a:gd name="T25" fmla="*/ 224 h 606"/>
                    <a:gd name="T26" fmla="*/ 90 w 432"/>
                    <a:gd name="T27" fmla="*/ 258 h 606"/>
                    <a:gd name="T28" fmla="*/ 68 w 432"/>
                    <a:gd name="T29" fmla="*/ 296 h 606"/>
                    <a:gd name="T30" fmla="*/ 50 w 432"/>
                    <a:gd name="T31" fmla="*/ 334 h 606"/>
                    <a:gd name="T32" fmla="*/ 32 w 432"/>
                    <a:gd name="T33" fmla="*/ 374 h 606"/>
                    <a:gd name="T34" fmla="*/ 18 w 432"/>
                    <a:gd name="T35" fmla="*/ 416 h 606"/>
                    <a:gd name="T36" fmla="*/ 8 w 432"/>
                    <a:gd name="T37" fmla="*/ 458 h 606"/>
                    <a:gd name="T38" fmla="*/ 0 w 432"/>
                    <a:gd name="T39" fmla="*/ 502 h 606"/>
                    <a:gd name="T40" fmla="*/ 0 w 432"/>
                    <a:gd name="T41" fmla="*/ 502 h 606"/>
                    <a:gd name="T42" fmla="*/ 26 w 432"/>
                    <a:gd name="T43" fmla="*/ 512 h 606"/>
                    <a:gd name="T44" fmla="*/ 52 w 432"/>
                    <a:gd name="T45" fmla="*/ 522 h 606"/>
                    <a:gd name="T46" fmla="*/ 78 w 432"/>
                    <a:gd name="T47" fmla="*/ 534 h 606"/>
                    <a:gd name="T48" fmla="*/ 102 w 432"/>
                    <a:gd name="T49" fmla="*/ 546 h 606"/>
                    <a:gd name="T50" fmla="*/ 126 w 432"/>
                    <a:gd name="T51" fmla="*/ 560 h 606"/>
                    <a:gd name="T52" fmla="*/ 150 w 432"/>
                    <a:gd name="T53" fmla="*/ 574 h 606"/>
                    <a:gd name="T54" fmla="*/ 172 w 432"/>
                    <a:gd name="T55" fmla="*/ 590 h 606"/>
                    <a:gd name="T56" fmla="*/ 194 w 432"/>
                    <a:gd name="T57" fmla="*/ 606 h 606"/>
                    <a:gd name="T58" fmla="*/ 194 w 432"/>
                    <a:gd name="T59" fmla="*/ 606 h 606"/>
                    <a:gd name="T60" fmla="*/ 194 w 432"/>
                    <a:gd name="T61" fmla="*/ 606 h 606"/>
                    <a:gd name="T62" fmla="*/ 194 w 432"/>
                    <a:gd name="T63" fmla="*/ 606 h 606"/>
                    <a:gd name="T64" fmla="*/ 194 w 432"/>
                    <a:gd name="T65" fmla="*/ 606 h 606"/>
                    <a:gd name="T66" fmla="*/ 194 w 432"/>
                    <a:gd name="T67" fmla="*/ 606 h 606"/>
                    <a:gd name="T68" fmla="*/ 194 w 432"/>
                    <a:gd name="T69" fmla="*/ 606 h 606"/>
                    <a:gd name="T70" fmla="*/ 194 w 432"/>
                    <a:gd name="T71" fmla="*/ 606 h 606"/>
                    <a:gd name="T72" fmla="*/ 194 w 432"/>
                    <a:gd name="T73" fmla="*/ 606 h 606"/>
                    <a:gd name="T74" fmla="*/ 194 w 432"/>
                    <a:gd name="T75" fmla="*/ 606 h 606"/>
                    <a:gd name="T76" fmla="*/ 222 w 432"/>
                    <a:gd name="T77" fmla="*/ 584 h 606"/>
                    <a:gd name="T78" fmla="*/ 246 w 432"/>
                    <a:gd name="T79" fmla="*/ 560 h 606"/>
                    <a:gd name="T80" fmla="*/ 270 w 432"/>
                    <a:gd name="T81" fmla="*/ 536 h 606"/>
                    <a:gd name="T82" fmla="*/ 294 w 432"/>
                    <a:gd name="T83" fmla="*/ 510 h 606"/>
                    <a:gd name="T84" fmla="*/ 314 w 432"/>
                    <a:gd name="T85" fmla="*/ 482 h 606"/>
                    <a:gd name="T86" fmla="*/ 334 w 432"/>
                    <a:gd name="T87" fmla="*/ 454 h 606"/>
                    <a:gd name="T88" fmla="*/ 352 w 432"/>
                    <a:gd name="T89" fmla="*/ 424 h 606"/>
                    <a:gd name="T90" fmla="*/ 368 w 432"/>
                    <a:gd name="T91" fmla="*/ 392 h 606"/>
                    <a:gd name="T92" fmla="*/ 382 w 432"/>
                    <a:gd name="T93" fmla="*/ 360 h 606"/>
                    <a:gd name="T94" fmla="*/ 396 w 432"/>
                    <a:gd name="T95" fmla="*/ 328 h 606"/>
                    <a:gd name="T96" fmla="*/ 406 w 432"/>
                    <a:gd name="T97" fmla="*/ 294 h 606"/>
                    <a:gd name="T98" fmla="*/ 416 w 432"/>
                    <a:gd name="T99" fmla="*/ 260 h 606"/>
                    <a:gd name="T100" fmla="*/ 424 w 432"/>
                    <a:gd name="T101" fmla="*/ 226 h 606"/>
                    <a:gd name="T102" fmla="*/ 428 w 432"/>
                    <a:gd name="T103" fmla="*/ 190 h 606"/>
                    <a:gd name="T104" fmla="*/ 432 w 432"/>
                    <a:gd name="T105" fmla="*/ 152 h 606"/>
                    <a:gd name="T106" fmla="*/ 432 w 432"/>
                    <a:gd name="T107" fmla="*/ 116 h 606"/>
                    <a:gd name="T108" fmla="*/ 432 w 432"/>
                    <a:gd name="T109" fmla="*/ 116 h 606"/>
                    <a:gd name="T110" fmla="*/ 432 w 432"/>
                    <a:gd name="T111" fmla="*/ 86 h 606"/>
                    <a:gd name="T112" fmla="*/ 430 w 432"/>
                    <a:gd name="T113" fmla="*/ 58 h 606"/>
                    <a:gd name="T114" fmla="*/ 426 w 432"/>
                    <a:gd name="T115" fmla="*/ 28 h 606"/>
                    <a:gd name="T116" fmla="*/ 422 w 432"/>
                    <a:gd name="T117" fmla="*/ 0 h 606"/>
                    <a:gd name="T118" fmla="*/ 422 w 432"/>
                    <a:gd name="T119" fmla="*/ 0 h 606"/>
                    <a:gd name="T120" fmla="*/ 422 w 432"/>
                    <a:gd name="T121"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606">
                      <a:moveTo>
                        <a:pt x="422" y="0"/>
                      </a:moveTo>
                      <a:lnTo>
                        <a:pt x="422" y="0"/>
                      </a:lnTo>
                      <a:lnTo>
                        <a:pt x="422" y="0"/>
                      </a:lnTo>
                      <a:lnTo>
                        <a:pt x="422" y="0"/>
                      </a:lnTo>
                      <a:lnTo>
                        <a:pt x="382" y="16"/>
                      </a:lnTo>
                      <a:lnTo>
                        <a:pt x="342" y="34"/>
                      </a:lnTo>
                      <a:lnTo>
                        <a:pt x="304" y="54"/>
                      </a:lnTo>
                      <a:lnTo>
                        <a:pt x="268" y="76"/>
                      </a:lnTo>
                      <a:lnTo>
                        <a:pt x="234" y="102"/>
                      </a:lnTo>
                      <a:lnTo>
                        <a:pt x="200" y="130"/>
                      </a:lnTo>
                      <a:lnTo>
                        <a:pt x="170" y="158"/>
                      </a:lnTo>
                      <a:lnTo>
                        <a:pt x="142" y="190"/>
                      </a:lnTo>
                      <a:lnTo>
                        <a:pt x="114" y="224"/>
                      </a:lnTo>
                      <a:lnTo>
                        <a:pt x="90" y="258"/>
                      </a:lnTo>
                      <a:lnTo>
                        <a:pt x="68" y="296"/>
                      </a:lnTo>
                      <a:lnTo>
                        <a:pt x="50" y="334"/>
                      </a:lnTo>
                      <a:lnTo>
                        <a:pt x="32" y="374"/>
                      </a:lnTo>
                      <a:lnTo>
                        <a:pt x="18" y="416"/>
                      </a:lnTo>
                      <a:lnTo>
                        <a:pt x="8" y="458"/>
                      </a:lnTo>
                      <a:lnTo>
                        <a:pt x="0" y="502"/>
                      </a:lnTo>
                      <a:lnTo>
                        <a:pt x="0" y="502"/>
                      </a:lnTo>
                      <a:lnTo>
                        <a:pt x="26" y="512"/>
                      </a:lnTo>
                      <a:lnTo>
                        <a:pt x="52" y="522"/>
                      </a:lnTo>
                      <a:lnTo>
                        <a:pt x="78" y="534"/>
                      </a:lnTo>
                      <a:lnTo>
                        <a:pt x="102" y="546"/>
                      </a:lnTo>
                      <a:lnTo>
                        <a:pt x="126" y="560"/>
                      </a:lnTo>
                      <a:lnTo>
                        <a:pt x="150" y="574"/>
                      </a:lnTo>
                      <a:lnTo>
                        <a:pt x="172" y="590"/>
                      </a:lnTo>
                      <a:lnTo>
                        <a:pt x="194" y="606"/>
                      </a:lnTo>
                      <a:lnTo>
                        <a:pt x="194" y="606"/>
                      </a:lnTo>
                      <a:lnTo>
                        <a:pt x="194" y="606"/>
                      </a:lnTo>
                      <a:lnTo>
                        <a:pt x="194" y="606"/>
                      </a:lnTo>
                      <a:lnTo>
                        <a:pt x="194" y="606"/>
                      </a:lnTo>
                      <a:lnTo>
                        <a:pt x="194" y="606"/>
                      </a:lnTo>
                      <a:lnTo>
                        <a:pt x="194" y="606"/>
                      </a:lnTo>
                      <a:lnTo>
                        <a:pt x="194" y="606"/>
                      </a:lnTo>
                      <a:lnTo>
                        <a:pt x="194" y="606"/>
                      </a:lnTo>
                      <a:lnTo>
                        <a:pt x="194" y="606"/>
                      </a:lnTo>
                      <a:lnTo>
                        <a:pt x="222" y="584"/>
                      </a:lnTo>
                      <a:lnTo>
                        <a:pt x="246" y="560"/>
                      </a:lnTo>
                      <a:lnTo>
                        <a:pt x="270" y="536"/>
                      </a:lnTo>
                      <a:lnTo>
                        <a:pt x="294" y="510"/>
                      </a:lnTo>
                      <a:lnTo>
                        <a:pt x="314" y="482"/>
                      </a:lnTo>
                      <a:lnTo>
                        <a:pt x="334" y="454"/>
                      </a:lnTo>
                      <a:lnTo>
                        <a:pt x="352" y="424"/>
                      </a:lnTo>
                      <a:lnTo>
                        <a:pt x="368" y="392"/>
                      </a:lnTo>
                      <a:lnTo>
                        <a:pt x="382" y="360"/>
                      </a:lnTo>
                      <a:lnTo>
                        <a:pt x="396" y="328"/>
                      </a:lnTo>
                      <a:lnTo>
                        <a:pt x="406" y="294"/>
                      </a:lnTo>
                      <a:lnTo>
                        <a:pt x="416" y="260"/>
                      </a:lnTo>
                      <a:lnTo>
                        <a:pt x="424" y="226"/>
                      </a:lnTo>
                      <a:lnTo>
                        <a:pt x="428" y="190"/>
                      </a:lnTo>
                      <a:lnTo>
                        <a:pt x="432" y="152"/>
                      </a:lnTo>
                      <a:lnTo>
                        <a:pt x="432" y="116"/>
                      </a:lnTo>
                      <a:lnTo>
                        <a:pt x="432" y="116"/>
                      </a:lnTo>
                      <a:lnTo>
                        <a:pt x="432" y="86"/>
                      </a:lnTo>
                      <a:lnTo>
                        <a:pt x="430" y="58"/>
                      </a:lnTo>
                      <a:lnTo>
                        <a:pt x="426" y="28"/>
                      </a:lnTo>
                      <a:lnTo>
                        <a:pt x="422" y="0"/>
                      </a:lnTo>
                      <a:lnTo>
                        <a:pt x="422" y="0"/>
                      </a:lnTo>
                      <a:lnTo>
                        <a:pt x="422" y="0"/>
                      </a:lnTo>
                      <a:close/>
                    </a:path>
                  </a:pathLst>
                </a:custGeom>
                <a:solidFill>
                  <a:srgbClr val="F5A100"/>
                </a:solidFill>
                <a:ln w="9525">
                  <a:solidFill>
                    <a:srgbClr val="F5A10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6" name="Freeform 113"/>
                <p:cNvSpPr>
                  <a:spLocks/>
                </p:cNvSpPr>
                <p:nvPr/>
              </p:nvSpPr>
              <p:spPr bwMode="auto">
                <a:xfrm>
                  <a:off x="6106889" y="4528616"/>
                  <a:ext cx="1616075" cy="1765300"/>
                </a:xfrm>
                <a:custGeom>
                  <a:avLst/>
                  <a:gdLst>
                    <a:gd name="T0" fmla="*/ 780 w 1018"/>
                    <a:gd name="T1" fmla="*/ 0 h 1112"/>
                    <a:gd name="T2" fmla="*/ 780 w 1018"/>
                    <a:gd name="T3" fmla="*/ 0 h 1112"/>
                    <a:gd name="T4" fmla="*/ 696 w 1018"/>
                    <a:gd name="T5" fmla="*/ 56 h 1112"/>
                    <a:gd name="T6" fmla="*/ 602 w 1018"/>
                    <a:gd name="T7" fmla="*/ 98 h 1112"/>
                    <a:gd name="T8" fmla="*/ 502 w 1018"/>
                    <a:gd name="T9" fmla="*/ 124 h 1112"/>
                    <a:gd name="T10" fmla="*/ 394 w 1018"/>
                    <a:gd name="T11" fmla="*/ 134 h 1112"/>
                    <a:gd name="T12" fmla="*/ 346 w 1018"/>
                    <a:gd name="T13" fmla="*/ 132 h 1112"/>
                    <a:gd name="T14" fmla="*/ 250 w 1018"/>
                    <a:gd name="T15" fmla="*/ 116 h 1112"/>
                    <a:gd name="T16" fmla="*/ 204 w 1018"/>
                    <a:gd name="T17" fmla="*/ 104 h 1112"/>
                    <a:gd name="T18" fmla="*/ 194 w 1018"/>
                    <a:gd name="T19" fmla="*/ 158 h 1112"/>
                    <a:gd name="T20" fmla="*/ 178 w 1018"/>
                    <a:gd name="T21" fmla="*/ 212 h 1112"/>
                    <a:gd name="T22" fmla="*/ 158 w 1018"/>
                    <a:gd name="T23" fmla="*/ 262 h 1112"/>
                    <a:gd name="T24" fmla="*/ 106 w 1018"/>
                    <a:gd name="T25" fmla="*/ 358 h 1112"/>
                    <a:gd name="T26" fmla="*/ 38 w 1018"/>
                    <a:gd name="T27" fmla="*/ 442 h 1112"/>
                    <a:gd name="T28" fmla="*/ 0 w 1018"/>
                    <a:gd name="T29" fmla="*/ 480 h 1112"/>
                    <a:gd name="T30" fmla="*/ 46 w 1018"/>
                    <a:gd name="T31" fmla="*/ 524 h 1112"/>
                    <a:gd name="T32" fmla="*/ 88 w 1018"/>
                    <a:gd name="T33" fmla="*/ 574 h 1112"/>
                    <a:gd name="T34" fmla="*/ 124 w 1018"/>
                    <a:gd name="T35" fmla="*/ 628 h 1112"/>
                    <a:gd name="T36" fmla="*/ 154 w 1018"/>
                    <a:gd name="T37" fmla="*/ 686 h 1112"/>
                    <a:gd name="T38" fmla="*/ 178 w 1018"/>
                    <a:gd name="T39" fmla="*/ 748 h 1112"/>
                    <a:gd name="T40" fmla="*/ 196 w 1018"/>
                    <a:gd name="T41" fmla="*/ 812 h 1112"/>
                    <a:gd name="T42" fmla="*/ 208 w 1018"/>
                    <a:gd name="T43" fmla="*/ 878 h 1112"/>
                    <a:gd name="T44" fmla="*/ 210 w 1018"/>
                    <a:gd name="T45" fmla="*/ 948 h 1112"/>
                    <a:gd name="T46" fmla="*/ 210 w 1018"/>
                    <a:gd name="T47" fmla="*/ 948 h 1112"/>
                    <a:gd name="T48" fmla="*/ 210 w 1018"/>
                    <a:gd name="T49" fmla="*/ 948 h 1112"/>
                    <a:gd name="T50" fmla="*/ 210 w 1018"/>
                    <a:gd name="T51" fmla="*/ 982 h 1112"/>
                    <a:gd name="T52" fmla="*/ 202 w 1018"/>
                    <a:gd name="T53" fmla="*/ 1048 h 1112"/>
                    <a:gd name="T54" fmla="*/ 196 w 1018"/>
                    <a:gd name="T55" fmla="*/ 1080 h 1112"/>
                    <a:gd name="T56" fmla="*/ 294 w 1018"/>
                    <a:gd name="T57" fmla="*/ 1104 h 1112"/>
                    <a:gd name="T58" fmla="*/ 394 w 1018"/>
                    <a:gd name="T59" fmla="*/ 1112 h 1112"/>
                    <a:gd name="T60" fmla="*/ 426 w 1018"/>
                    <a:gd name="T61" fmla="*/ 1112 h 1112"/>
                    <a:gd name="T62" fmla="*/ 490 w 1018"/>
                    <a:gd name="T63" fmla="*/ 1106 h 1112"/>
                    <a:gd name="T64" fmla="*/ 550 w 1018"/>
                    <a:gd name="T65" fmla="*/ 1092 h 1112"/>
                    <a:gd name="T66" fmla="*/ 610 w 1018"/>
                    <a:gd name="T67" fmla="*/ 1074 h 1112"/>
                    <a:gd name="T68" fmla="*/ 666 w 1018"/>
                    <a:gd name="T69" fmla="*/ 1052 h 1112"/>
                    <a:gd name="T70" fmla="*/ 718 w 1018"/>
                    <a:gd name="T71" fmla="*/ 1022 h 1112"/>
                    <a:gd name="T72" fmla="*/ 768 w 1018"/>
                    <a:gd name="T73" fmla="*/ 988 h 1112"/>
                    <a:gd name="T74" fmla="*/ 814 w 1018"/>
                    <a:gd name="T75" fmla="*/ 950 h 1112"/>
                    <a:gd name="T76" fmla="*/ 856 w 1018"/>
                    <a:gd name="T77" fmla="*/ 908 h 1112"/>
                    <a:gd name="T78" fmla="*/ 894 w 1018"/>
                    <a:gd name="T79" fmla="*/ 862 h 1112"/>
                    <a:gd name="T80" fmla="*/ 928 w 1018"/>
                    <a:gd name="T81" fmla="*/ 812 h 1112"/>
                    <a:gd name="T82" fmla="*/ 956 w 1018"/>
                    <a:gd name="T83" fmla="*/ 760 h 1112"/>
                    <a:gd name="T84" fmla="*/ 980 w 1018"/>
                    <a:gd name="T85" fmla="*/ 704 h 1112"/>
                    <a:gd name="T86" fmla="*/ 998 w 1018"/>
                    <a:gd name="T87" fmla="*/ 644 h 1112"/>
                    <a:gd name="T88" fmla="*/ 1012 w 1018"/>
                    <a:gd name="T89" fmla="*/ 584 h 1112"/>
                    <a:gd name="T90" fmla="*/ 1018 w 1018"/>
                    <a:gd name="T91" fmla="*/ 522 h 1112"/>
                    <a:gd name="T92" fmla="*/ 1018 w 1018"/>
                    <a:gd name="T93" fmla="*/ 490 h 1112"/>
                    <a:gd name="T94" fmla="*/ 1014 w 1018"/>
                    <a:gd name="T95" fmla="*/ 416 h 1112"/>
                    <a:gd name="T96" fmla="*/ 1002 w 1018"/>
                    <a:gd name="T97" fmla="*/ 344 h 1112"/>
                    <a:gd name="T98" fmla="*/ 982 w 1018"/>
                    <a:gd name="T99" fmla="*/ 276 h 1112"/>
                    <a:gd name="T100" fmla="*/ 954 w 1018"/>
                    <a:gd name="T101" fmla="*/ 212 h 1112"/>
                    <a:gd name="T102" fmla="*/ 920 w 1018"/>
                    <a:gd name="T103" fmla="*/ 152 h 1112"/>
                    <a:gd name="T104" fmla="*/ 878 w 1018"/>
                    <a:gd name="T105" fmla="*/ 96 h 1112"/>
                    <a:gd name="T106" fmla="*/ 832 w 1018"/>
                    <a:gd name="T107" fmla="*/ 46 h 1112"/>
                    <a:gd name="T108" fmla="*/ 780 w 1018"/>
                    <a:gd name="T109"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8" h="1112">
                      <a:moveTo>
                        <a:pt x="780" y="0"/>
                      </a:moveTo>
                      <a:lnTo>
                        <a:pt x="780" y="0"/>
                      </a:lnTo>
                      <a:lnTo>
                        <a:pt x="780" y="0"/>
                      </a:lnTo>
                      <a:lnTo>
                        <a:pt x="780" y="0"/>
                      </a:lnTo>
                      <a:lnTo>
                        <a:pt x="740" y="30"/>
                      </a:lnTo>
                      <a:lnTo>
                        <a:pt x="696" y="56"/>
                      </a:lnTo>
                      <a:lnTo>
                        <a:pt x="650" y="78"/>
                      </a:lnTo>
                      <a:lnTo>
                        <a:pt x="602" y="98"/>
                      </a:lnTo>
                      <a:lnTo>
                        <a:pt x="552" y="114"/>
                      </a:lnTo>
                      <a:lnTo>
                        <a:pt x="502" y="124"/>
                      </a:lnTo>
                      <a:lnTo>
                        <a:pt x="448" y="132"/>
                      </a:lnTo>
                      <a:lnTo>
                        <a:pt x="394" y="134"/>
                      </a:lnTo>
                      <a:lnTo>
                        <a:pt x="394" y="134"/>
                      </a:lnTo>
                      <a:lnTo>
                        <a:pt x="346" y="132"/>
                      </a:lnTo>
                      <a:lnTo>
                        <a:pt x="298" y="126"/>
                      </a:lnTo>
                      <a:lnTo>
                        <a:pt x="250" y="116"/>
                      </a:lnTo>
                      <a:lnTo>
                        <a:pt x="204" y="104"/>
                      </a:lnTo>
                      <a:lnTo>
                        <a:pt x="204" y="104"/>
                      </a:lnTo>
                      <a:lnTo>
                        <a:pt x="200" y="132"/>
                      </a:lnTo>
                      <a:lnTo>
                        <a:pt x="194" y="158"/>
                      </a:lnTo>
                      <a:lnTo>
                        <a:pt x="186" y="186"/>
                      </a:lnTo>
                      <a:lnTo>
                        <a:pt x="178" y="212"/>
                      </a:lnTo>
                      <a:lnTo>
                        <a:pt x="168" y="238"/>
                      </a:lnTo>
                      <a:lnTo>
                        <a:pt x="158" y="262"/>
                      </a:lnTo>
                      <a:lnTo>
                        <a:pt x="134" y="312"/>
                      </a:lnTo>
                      <a:lnTo>
                        <a:pt x="106" y="358"/>
                      </a:lnTo>
                      <a:lnTo>
                        <a:pt x="74" y="402"/>
                      </a:lnTo>
                      <a:lnTo>
                        <a:pt x="38" y="442"/>
                      </a:lnTo>
                      <a:lnTo>
                        <a:pt x="0" y="480"/>
                      </a:lnTo>
                      <a:lnTo>
                        <a:pt x="0" y="480"/>
                      </a:lnTo>
                      <a:lnTo>
                        <a:pt x="24" y="502"/>
                      </a:lnTo>
                      <a:lnTo>
                        <a:pt x="46" y="524"/>
                      </a:lnTo>
                      <a:lnTo>
                        <a:pt x="68" y="550"/>
                      </a:lnTo>
                      <a:lnTo>
                        <a:pt x="88" y="574"/>
                      </a:lnTo>
                      <a:lnTo>
                        <a:pt x="106" y="602"/>
                      </a:lnTo>
                      <a:lnTo>
                        <a:pt x="124" y="628"/>
                      </a:lnTo>
                      <a:lnTo>
                        <a:pt x="140" y="656"/>
                      </a:lnTo>
                      <a:lnTo>
                        <a:pt x="154" y="686"/>
                      </a:lnTo>
                      <a:lnTo>
                        <a:pt x="166" y="716"/>
                      </a:lnTo>
                      <a:lnTo>
                        <a:pt x="178" y="748"/>
                      </a:lnTo>
                      <a:lnTo>
                        <a:pt x="188" y="780"/>
                      </a:lnTo>
                      <a:lnTo>
                        <a:pt x="196" y="812"/>
                      </a:lnTo>
                      <a:lnTo>
                        <a:pt x="202" y="844"/>
                      </a:lnTo>
                      <a:lnTo>
                        <a:pt x="208" y="878"/>
                      </a:lnTo>
                      <a:lnTo>
                        <a:pt x="210" y="912"/>
                      </a:lnTo>
                      <a:lnTo>
                        <a:pt x="210" y="948"/>
                      </a:lnTo>
                      <a:lnTo>
                        <a:pt x="210" y="948"/>
                      </a:lnTo>
                      <a:lnTo>
                        <a:pt x="210" y="948"/>
                      </a:lnTo>
                      <a:lnTo>
                        <a:pt x="210" y="948"/>
                      </a:lnTo>
                      <a:lnTo>
                        <a:pt x="210" y="948"/>
                      </a:lnTo>
                      <a:lnTo>
                        <a:pt x="210" y="948"/>
                      </a:lnTo>
                      <a:lnTo>
                        <a:pt x="210" y="982"/>
                      </a:lnTo>
                      <a:lnTo>
                        <a:pt x="208" y="1014"/>
                      </a:lnTo>
                      <a:lnTo>
                        <a:pt x="202" y="1048"/>
                      </a:lnTo>
                      <a:lnTo>
                        <a:pt x="196" y="1080"/>
                      </a:lnTo>
                      <a:lnTo>
                        <a:pt x="196" y="1080"/>
                      </a:lnTo>
                      <a:lnTo>
                        <a:pt x="244" y="1094"/>
                      </a:lnTo>
                      <a:lnTo>
                        <a:pt x="294" y="1104"/>
                      </a:lnTo>
                      <a:lnTo>
                        <a:pt x="344" y="1110"/>
                      </a:lnTo>
                      <a:lnTo>
                        <a:pt x="394" y="1112"/>
                      </a:lnTo>
                      <a:lnTo>
                        <a:pt x="394" y="1112"/>
                      </a:lnTo>
                      <a:lnTo>
                        <a:pt x="426" y="1112"/>
                      </a:lnTo>
                      <a:lnTo>
                        <a:pt x="458" y="1110"/>
                      </a:lnTo>
                      <a:lnTo>
                        <a:pt x="490" y="1106"/>
                      </a:lnTo>
                      <a:lnTo>
                        <a:pt x="520" y="1100"/>
                      </a:lnTo>
                      <a:lnTo>
                        <a:pt x="550" y="1092"/>
                      </a:lnTo>
                      <a:lnTo>
                        <a:pt x="580" y="1084"/>
                      </a:lnTo>
                      <a:lnTo>
                        <a:pt x="610" y="1074"/>
                      </a:lnTo>
                      <a:lnTo>
                        <a:pt x="638" y="1064"/>
                      </a:lnTo>
                      <a:lnTo>
                        <a:pt x="666" y="1052"/>
                      </a:lnTo>
                      <a:lnTo>
                        <a:pt x="692" y="1038"/>
                      </a:lnTo>
                      <a:lnTo>
                        <a:pt x="718" y="1022"/>
                      </a:lnTo>
                      <a:lnTo>
                        <a:pt x="744" y="1006"/>
                      </a:lnTo>
                      <a:lnTo>
                        <a:pt x="768" y="988"/>
                      </a:lnTo>
                      <a:lnTo>
                        <a:pt x="792" y="970"/>
                      </a:lnTo>
                      <a:lnTo>
                        <a:pt x="814" y="950"/>
                      </a:lnTo>
                      <a:lnTo>
                        <a:pt x="836" y="930"/>
                      </a:lnTo>
                      <a:lnTo>
                        <a:pt x="856" y="908"/>
                      </a:lnTo>
                      <a:lnTo>
                        <a:pt x="876" y="886"/>
                      </a:lnTo>
                      <a:lnTo>
                        <a:pt x="894" y="862"/>
                      </a:lnTo>
                      <a:lnTo>
                        <a:pt x="912" y="838"/>
                      </a:lnTo>
                      <a:lnTo>
                        <a:pt x="928" y="812"/>
                      </a:lnTo>
                      <a:lnTo>
                        <a:pt x="944" y="786"/>
                      </a:lnTo>
                      <a:lnTo>
                        <a:pt x="956" y="760"/>
                      </a:lnTo>
                      <a:lnTo>
                        <a:pt x="970" y="732"/>
                      </a:lnTo>
                      <a:lnTo>
                        <a:pt x="980" y="704"/>
                      </a:lnTo>
                      <a:lnTo>
                        <a:pt x="990" y="674"/>
                      </a:lnTo>
                      <a:lnTo>
                        <a:pt x="998" y="644"/>
                      </a:lnTo>
                      <a:lnTo>
                        <a:pt x="1006" y="614"/>
                      </a:lnTo>
                      <a:lnTo>
                        <a:pt x="1012" y="584"/>
                      </a:lnTo>
                      <a:lnTo>
                        <a:pt x="1016" y="552"/>
                      </a:lnTo>
                      <a:lnTo>
                        <a:pt x="1018" y="522"/>
                      </a:lnTo>
                      <a:lnTo>
                        <a:pt x="1018" y="490"/>
                      </a:lnTo>
                      <a:lnTo>
                        <a:pt x="1018" y="490"/>
                      </a:lnTo>
                      <a:lnTo>
                        <a:pt x="1018" y="452"/>
                      </a:lnTo>
                      <a:lnTo>
                        <a:pt x="1014" y="416"/>
                      </a:lnTo>
                      <a:lnTo>
                        <a:pt x="1008" y="380"/>
                      </a:lnTo>
                      <a:lnTo>
                        <a:pt x="1002" y="344"/>
                      </a:lnTo>
                      <a:lnTo>
                        <a:pt x="992" y="310"/>
                      </a:lnTo>
                      <a:lnTo>
                        <a:pt x="982" y="276"/>
                      </a:lnTo>
                      <a:lnTo>
                        <a:pt x="968" y="244"/>
                      </a:lnTo>
                      <a:lnTo>
                        <a:pt x="954" y="212"/>
                      </a:lnTo>
                      <a:lnTo>
                        <a:pt x="938" y="182"/>
                      </a:lnTo>
                      <a:lnTo>
                        <a:pt x="920" y="152"/>
                      </a:lnTo>
                      <a:lnTo>
                        <a:pt x="900" y="124"/>
                      </a:lnTo>
                      <a:lnTo>
                        <a:pt x="878" y="96"/>
                      </a:lnTo>
                      <a:lnTo>
                        <a:pt x="856" y="70"/>
                      </a:lnTo>
                      <a:lnTo>
                        <a:pt x="832" y="46"/>
                      </a:lnTo>
                      <a:lnTo>
                        <a:pt x="808" y="22"/>
                      </a:lnTo>
                      <a:lnTo>
                        <a:pt x="780" y="0"/>
                      </a:lnTo>
                      <a:close/>
                    </a:path>
                  </a:pathLst>
                </a:custGeom>
                <a:solidFill>
                  <a:srgbClr val="DC6900"/>
                </a:solidFill>
                <a:ln>
                  <a:solidFill>
                    <a:srgbClr val="DC6900"/>
                  </a:solid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7" name="Freeform 115"/>
                <p:cNvSpPr>
                  <a:spLocks/>
                </p:cNvSpPr>
                <p:nvPr/>
              </p:nvSpPr>
              <p:spPr bwMode="auto">
                <a:xfrm>
                  <a:off x="5760814" y="5290616"/>
                  <a:ext cx="679450" cy="952500"/>
                </a:xfrm>
                <a:custGeom>
                  <a:avLst/>
                  <a:gdLst>
                    <a:gd name="T0" fmla="*/ 218 w 428"/>
                    <a:gd name="T1" fmla="*/ 0 h 600"/>
                    <a:gd name="T2" fmla="*/ 218 w 428"/>
                    <a:gd name="T3" fmla="*/ 0 h 600"/>
                    <a:gd name="T4" fmla="*/ 194 w 428"/>
                    <a:gd name="T5" fmla="*/ 20 h 600"/>
                    <a:gd name="T6" fmla="*/ 168 w 428"/>
                    <a:gd name="T7" fmla="*/ 38 h 600"/>
                    <a:gd name="T8" fmla="*/ 142 w 428"/>
                    <a:gd name="T9" fmla="*/ 56 h 600"/>
                    <a:gd name="T10" fmla="*/ 116 w 428"/>
                    <a:gd name="T11" fmla="*/ 72 h 600"/>
                    <a:gd name="T12" fmla="*/ 88 w 428"/>
                    <a:gd name="T13" fmla="*/ 88 h 600"/>
                    <a:gd name="T14" fmla="*/ 60 w 428"/>
                    <a:gd name="T15" fmla="*/ 102 h 600"/>
                    <a:gd name="T16" fmla="*/ 30 w 428"/>
                    <a:gd name="T17" fmla="*/ 114 h 600"/>
                    <a:gd name="T18" fmla="*/ 0 w 428"/>
                    <a:gd name="T19" fmla="*/ 124 h 600"/>
                    <a:gd name="T20" fmla="*/ 0 w 428"/>
                    <a:gd name="T21" fmla="*/ 124 h 600"/>
                    <a:gd name="T22" fmla="*/ 10 w 428"/>
                    <a:gd name="T23" fmla="*/ 166 h 600"/>
                    <a:gd name="T24" fmla="*/ 22 w 428"/>
                    <a:gd name="T25" fmla="*/ 206 h 600"/>
                    <a:gd name="T26" fmla="*/ 36 w 428"/>
                    <a:gd name="T27" fmla="*/ 246 h 600"/>
                    <a:gd name="T28" fmla="*/ 52 w 428"/>
                    <a:gd name="T29" fmla="*/ 282 h 600"/>
                    <a:gd name="T30" fmla="*/ 72 w 428"/>
                    <a:gd name="T31" fmla="*/ 320 h 600"/>
                    <a:gd name="T32" fmla="*/ 94 w 428"/>
                    <a:gd name="T33" fmla="*/ 354 h 600"/>
                    <a:gd name="T34" fmla="*/ 118 w 428"/>
                    <a:gd name="T35" fmla="*/ 388 h 600"/>
                    <a:gd name="T36" fmla="*/ 144 w 428"/>
                    <a:gd name="T37" fmla="*/ 420 h 600"/>
                    <a:gd name="T38" fmla="*/ 172 w 428"/>
                    <a:gd name="T39" fmla="*/ 450 h 600"/>
                    <a:gd name="T40" fmla="*/ 202 w 428"/>
                    <a:gd name="T41" fmla="*/ 478 h 600"/>
                    <a:gd name="T42" fmla="*/ 234 w 428"/>
                    <a:gd name="T43" fmla="*/ 504 h 600"/>
                    <a:gd name="T44" fmla="*/ 266 w 428"/>
                    <a:gd name="T45" fmla="*/ 528 h 600"/>
                    <a:gd name="T46" fmla="*/ 302 w 428"/>
                    <a:gd name="T47" fmla="*/ 550 h 600"/>
                    <a:gd name="T48" fmla="*/ 338 w 428"/>
                    <a:gd name="T49" fmla="*/ 568 h 600"/>
                    <a:gd name="T50" fmla="*/ 376 w 428"/>
                    <a:gd name="T51" fmla="*/ 586 h 600"/>
                    <a:gd name="T52" fmla="*/ 414 w 428"/>
                    <a:gd name="T53" fmla="*/ 600 h 600"/>
                    <a:gd name="T54" fmla="*/ 414 w 428"/>
                    <a:gd name="T55" fmla="*/ 600 h 600"/>
                    <a:gd name="T56" fmla="*/ 420 w 428"/>
                    <a:gd name="T57" fmla="*/ 568 h 600"/>
                    <a:gd name="T58" fmla="*/ 426 w 428"/>
                    <a:gd name="T59" fmla="*/ 534 h 600"/>
                    <a:gd name="T60" fmla="*/ 428 w 428"/>
                    <a:gd name="T61" fmla="*/ 502 h 600"/>
                    <a:gd name="T62" fmla="*/ 428 w 428"/>
                    <a:gd name="T63" fmla="*/ 468 h 600"/>
                    <a:gd name="T64" fmla="*/ 428 w 428"/>
                    <a:gd name="T65" fmla="*/ 468 h 600"/>
                    <a:gd name="T66" fmla="*/ 428 w 428"/>
                    <a:gd name="T67" fmla="*/ 432 h 600"/>
                    <a:gd name="T68" fmla="*/ 426 w 428"/>
                    <a:gd name="T69" fmla="*/ 398 h 600"/>
                    <a:gd name="T70" fmla="*/ 420 w 428"/>
                    <a:gd name="T71" fmla="*/ 364 h 600"/>
                    <a:gd name="T72" fmla="*/ 414 w 428"/>
                    <a:gd name="T73" fmla="*/ 332 h 600"/>
                    <a:gd name="T74" fmla="*/ 406 w 428"/>
                    <a:gd name="T75" fmla="*/ 300 h 600"/>
                    <a:gd name="T76" fmla="*/ 396 w 428"/>
                    <a:gd name="T77" fmla="*/ 268 h 600"/>
                    <a:gd name="T78" fmla="*/ 384 w 428"/>
                    <a:gd name="T79" fmla="*/ 236 h 600"/>
                    <a:gd name="T80" fmla="*/ 372 w 428"/>
                    <a:gd name="T81" fmla="*/ 206 h 600"/>
                    <a:gd name="T82" fmla="*/ 358 w 428"/>
                    <a:gd name="T83" fmla="*/ 176 h 600"/>
                    <a:gd name="T84" fmla="*/ 342 w 428"/>
                    <a:gd name="T85" fmla="*/ 148 h 600"/>
                    <a:gd name="T86" fmla="*/ 324 w 428"/>
                    <a:gd name="T87" fmla="*/ 122 h 600"/>
                    <a:gd name="T88" fmla="*/ 306 w 428"/>
                    <a:gd name="T89" fmla="*/ 94 h 600"/>
                    <a:gd name="T90" fmla="*/ 286 w 428"/>
                    <a:gd name="T91" fmla="*/ 70 h 600"/>
                    <a:gd name="T92" fmla="*/ 264 w 428"/>
                    <a:gd name="T93" fmla="*/ 44 h 600"/>
                    <a:gd name="T94" fmla="*/ 242 w 428"/>
                    <a:gd name="T95" fmla="*/ 22 h 600"/>
                    <a:gd name="T96" fmla="*/ 218 w 428"/>
                    <a:gd name="T97" fmla="*/ 0 h 600"/>
                    <a:gd name="T98" fmla="*/ 218 w 428"/>
                    <a:gd name="T99" fmla="*/ 0 h 600"/>
                    <a:gd name="T100" fmla="*/ 218 w 428"/>
                    <a:gd name="T10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8" h="600">
                      <a:moveTo>
                        <a:pt x="218" y="0"/>
                      </a:moveTo>
                      <a:lnTo>
                        <a:pt x="218" y="0"/>
                      </a:lnTo>
                      <a:lnTo>
                        <a:pt x="194" y="20"/>
                      </a:lnTo>
                      <a:lnTo>
                        <a:pt x="168" y="38"/>
                      </a:lnTo>
                      <a:lnTo>
                        <a:pt x="142" y="56"/>
                      </a:lnTo>
                      <a:lnTo>
                        <a:pt x="116" y="72"/>
                      </a:lnTo>
                      <a:lnTo>
                        <a:pt x="88" y="88"/>
                      </a:lnTo>
                      <a:lnTo>
                        <a:pt x="60" y="102"/>
                      </a:lnTo>
                      <a:lnTo>
                        <a:pt x="30" y="114"/>
                      </a:lnTo>
                      <a:lnTo>
                        <a:pt x="0" y="124"/>
                      </a:lnTo>
                      <a:lnTo>
                        <a:pt x="0" y="124"/>
                      </a:lnTo>
                      <a:lnTo>
                        <a:pt x="10" y="166"/>
                      </a:lnTo>
                      <a:lnTo>
                        <a:pt x="22" y="206"/>
                      </a:lnTo>
                      <a:lnTo>
                        <a:pt x="36" y="246"/>
                      </a:lnTo>
                      <a:lnTo>
                        <a:pt x="52" y="282"/>
                      </a:lnTo>
                      <a:lnTo>
                        <a:pt x="72" y="320"/>
                      </a:lnTo>
                      <a:lnTo>
                        <a:pt x="94" y="354"/>
                      </a:lnTo>
                      <a:lnTo>
                        <a:pt x="118" y="388"/>
                      </a:lnTo>
                      <a:lnTo>
                        <a:pt x="144" y="420"/>
                      </a:lnTo>
                      <a:lnTo>
                        <a:pt x="172" y="450"/>
                      </a:lnTo>
                      <a:lnTo>
                        <a:pt x="202" y="478"/>
                      </a:lnTo>
                      <a:lnTo>
                        <a:pt x="234" y="504"/>
                      </a:lnTo>
                      <a:lnTo>
                        <a:pt x="266" y="528"/>
                      </a:lnTo>
                      <a:lnTo>
                        <a:pt x="302" y="550"/>
                      </a:lnTo>
                      <a:lnTo>
                        <a:pt x="338" y="568"/>
                      </a:lnTo>
                      <a:lnTo>
                        <a:pt x="376" y="586"/>
                      </a:lnTo>
                      <a:lnTo>
                        <a:pt x="414" y="600"/>
                      </a:lnTo>
                      <a:lnTo>
                        <a:pt x="414" y="600"/>
                      </a:lnTo>
                      <a:lnTo>
                        <a:pt x="420" y="568"/>
                      </a:lnTo>
                      <a:lnTo>
                        <a:pt x="426" y="534"/>
                      </a:lnTo>
                      <a:lnTo>
                        <a:pt x="428" y="502"/>
                      </a:lnTo>
                      <a:lnTo>
                        <a:pt x="428" y="468"/>
                      </a:lnTo>
                      <a:lnTo>
                        <a:pt x="428" y="468"/>
                      </a:lnTo>
                      <a:lnTo>
                        <a:pt x="428" y="432"/>
                      </a:lnTo>
                      <a:lnTo>
                        <a:pt x="426" y="398"/>
                      </a:lnTo>
                      <a:lnTo>
                        <a:pt x="420" y="364"/>
                      </a:lnTo>
                      <a:lnTo>
                        <a:pt x="414" y="332"/>
                      </a:lnTo>
                      <a:lnTo>
                        <a:pt x="406" y="300"/>
                      </a:lnTo>
                      <a:lnTo>
                        <a:pt x="396" y="268"/>
                      </a:lnTo>
                      <a:lnTo>
                        <a:pt x="384" y="236"/>
                      </a:lnTo>
                      <a:lnTo>
                        <a:pt x="372" y="206"/>
                      </a:lnTo>
                      <a:lnTo>
                        <a:pt x="358" y="176"/>
                      </a:lnTo>
                      <a:lnTo>
                        <a:pt x="342" y="148"/>
                      </a:lnTo>
                      <a:lnTo>
                        <a:pt x="324" y="122"/>
                      </a:lnTo>
                      <a:lnTo>
                        <a:pt x="306" y="94"/>
                      </a:lnTo>
                      <a:lnTo>
                        <a:pt x="286" y="70"/>
                      </a:lnTo>
                      <a:lnTo>
                        <a:pt x="264" y="44"/>
                      </a:lnTo>
                      <a:lnTo>
                        <a:pt x="242" y="22"/>
                      </a:lnTo>
                      <a:lnTo>
                        <a:pt x="218" y="0"/>
                      </a:lnTo>
                      <a:lnTo>
                        <a:pt x="218" y="0"/>
                      </a:lnTo>
                      <a:lnTo>
                        <a:pt x="218" y="0"/>
                      </a:lnTo>
                      <a:close/>
                    </a:path>
                  </a:pathLst>
                </a:custGeom>
                <a:solidFill>
                  <a:srgbClr val="DE4C0F"/>
                </a:solidFill>
                <a:ln w="9525">
                  <a:solidFill>
                    <a:srgbClr val="DE4C0F"/>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8" name="Freeform 117"/>
                <p:cNvSpPr>
                  <a:spLocks/>
                </p:cNvSpPr>
                <p:nvPr/>
              </p:nvSpPr>
              <p:spPr bwMode="auto">
                <a:xfrm>
                  <a:off x="6424389" y="4315891"/>
                  <a:ext cx="920750" cy="425450"/>
                </a:xfrm>
                <a:custGeom>
                  <a:avLst/>
                  <a:gdLst>
                    <a:gd name="T0" fmla="*/ 194 w 580"/>
                    <a:gd name="T1" fmla="*/ 0 h 268"/>
                    <a:gd name="T2" fmla="*/ 194 w 580"/>
                    <a:gd name="T3" fmla="*/ 0 h 268"/>
                    <a:gd name="T4" fmla="*/ 144 w 580"/>
                    <a:gd name="T5" fmla="*/ 2 h 268"/>
                    <a:gd name="T6" fmla="*/ 94 w 580"/>
                    <a:gd name="T7" fmla="*/ 8 h 268"/>
                    <a:gd name="T8" fmla="*/ 46 w 580"/>
                    <a:gd name="T9" fmla="*/ 18 h 268"/>
                    <a:gd name="T10" fmla="*/ 0 w 580"/>
                    <a:gd name="T11" fmla="*/ 30 h 268"/>
                    <a:gd name="T12" fmla="*/ 0 w 580"/>
                    <a:gd name="T13" fmla="*/ 30 h 268"/>
                    <a:gd name="T14" fmla="*/ 4 w 580"/>
                    <a:gd name="T15" fmla="*/ 58 h 268"/>
                    <a:gd name="T16" fmla="*/ 8 w 580"/>
                    <a:gd name="T17" fmla="*/ 88 h 268"/>
                    <a:gd name="T18" fmla="*/ 10 w 580"/>
                    <a:gd name="T19" fmla="*/ 116 h 268"/>
                    <a:gd name="T20" fmla="*/ 10 w 580"/>
                    <a:gd name="T21" fmla="*/ 146 h 268"/>
                    <a:gd name="T22" fmla="*/ 10 w 580"/>
                    <a:gd name="T23" fmla="*/ 146 h 268"/>
                    <a:gd name="T24" fmla="*/ 10 w 580"/>
                    <a:gd name="T25" fmla="*/ 146 h 268"/>
                    <a:gd name="T26" fmla="*/ 10 w 580"/>
                    <a:gd name="T27" fmla="*/ 146 h 268"/>
                    <a:gd name="T28" fmla="*/ 10 w 580"/>
                    <a:gd name="T29" fmla="*/ 146 h 268"/>
                    <a:gd name="T30" fmla="*/ 10 w 580"/>
                    <a:gd name="T31" fmla="*/ 146 h 268"/>
                    <a:gd name="T32" fmla="*/ 10 w 580"/>
                    <a:gd name="T33" fmla="*/ 146 h 268"/>
                    <a:gd name="T34" fmla="*/ 10 w 580"/>
                    <a:gd name="T35" fmla="*/ 146 h 268"/>
                    <a:gd name="T36" fmla="*/ 10 w 580"/>
                    <a:gd name="T37" fmla="*/ 146 h 268"/>
                    <a:gd name="T38" fmla="*/ 10 w 580"/>
                    <a:gd name="T39" fmla="*/ 146 h 268"/>
                    <a:gd name="T40" fmla="*/ 10 w 580"/>
                    <a:gd name="T41" fmla="*/ 192 h 268"/>
                    <a:gd name="T42" fmla="*/ 4 w 580"/>
                    <a:gd name="T43" fmla="*/ 238 h 268"/>
                    <a:gd name="T44" fmla="*/ 4 w 580"/>
                    <a:gd name="T45" fmla="*/ 238 h 268"/>
                    <a:gd name="T46" fmla="*/ 50 w 580"/>
                    <a:gd name="T47" fmla="*/ 250 h 268"/>
                    <a:gd name="T48" fmla="*/ 98 w 580"/>
                    <a:gd name="T49" fmla="*/ 260 h 268"/>
                    <a:gd name="T50" fmla="*/ 146 w 580"/>
                    <a:gd name="T51" fmla="*/ 266 h 268"/>
                    <a:gd name="T52" fmla="*/ 194 w 580"/>
                    <a:gd name="T53" fmla="*/ 268 h 268"/>
                    <a:gd name="T54" fmla="*/ 194 w 580"/>
                    <a:gd name="T55" fmla="*/ 268 h 268"/>
                    <a:gd name="T56" fmla="*/ 248 w 580"/>
                    <a:gd name="T57" fmla="*/ 266 h 268"/>
                    <a:gd name="T58" fmla="*/ 302 w 580"/>
                    <a:gd name="T59" fmla="*/ 258 h 268"/>
                    <a:gd name="T60" fmla="*/ 352 w 580"/>
                    <a:gd name="T61" fmla="*/ 248 h 268"/>
                    <a:gd name="T62" fmla="*/ 402 w 580"/>
                    <a:gd name="T63" fmla="*/ 232 h 268"/>
                    <a:gd name="T64" fmla="*/ 450 w 580"/>
                    <a:gd name="T65" fmla="*/ 212 h 268"/>
                    <a:gd name="T66" fmla="*/ 496 w 580"/>
                    <a:gd name="T67" fmla="*/ 190 h 268"/>
                    <a:gd name="T68" fmla="*/ 540 w 580"/>
                    <a:gd name="T69" fmla="*/ 164 h 268"/>
                    <a:gd name="T70" fmla="*/ 580 w 580"/>
                    <a:gd name="T71" fmla="*/ 134 h 268"/>
                    <a:gd name="T72" fmla="*/ 580 w 580"/>
                    <a:gd name="T73" fmla="*/ 134 h 268"/>
                    <a:gd name="T74" fmla="*/ 540 w 580"/>
                    <a:gd name="T75" fmla="*/ 104 h 268"/>
                    <a:gd name="T76" fmla="*/ 496 w 580"/>
                    <a:gd name="T77" fmla="*/ 78 h 268"/>
                    <a:gd name="T78" fmla="*/ 450 w 580"/>
                    <a:gd name="T79" fmla="*/ 54 h 268"/>
                    <a:gd name="T80" fmla="*/ 402 w 580"/>
                    <a:gd name="T81" fmla="*/ 36 h 268"/>
                    <a:gd name="T82" fmla="*/ 352 w 580"/>
                    <a:gd name="T83" fmla="*/ 20 h 268"/>
                    <a:gd name="T84" fmla="*/ 302 w 580"/>
                    <a:gd name="T85" fmla="*/ 8 h 268"/>
                    <a:gd name="T86" fmla="*/ 248 w 580"/>
                    <a:gd name="T87" fmla="*/ 2 h 268"/>
                    <a:gd name="T88" fmla="*/ 194 w 580"/>
                    <a:gd name="T8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0" h="268">
                      <a:moveTo>
                        <a:pt x="194" y="0"/>
                      </a:moveTo>
                      <a:lnTo>
                        <a:pt x="194" y="0"/>
                      </a:lnTo>
                      <a:lnTo>
                        <a:pt x="144" y="2"/>
                      </a:lnTo>
                      <a:lnTo>
                        <a:pt x="94" y="8"/>
                      </a:lnTo>
                      <a:lnTo>
                        <a:pt x="46" y="18"/>
                      </a:lnTo>
                      <a:lnTo>
                        <a:pt x="0" y="30"/>
                      </a:lnTo>
                      <a:lnTo>
                        <a:pt x="0" y="30"/>
                      </a:lnTo>
                      <a:lnTo>
                        <a:pt x="4" y="58"/>
                      </a:lnTo>
                      <a:lnTo>
                        <a:pt x="8" y="88"/>
                      </a:lnTo>
                      <a:lnTo>
                        <a:pt x="10" y="116"/>
                      </a:lnTo>
                      <a:lnTo>
                        <a:pt x="10" y="146"/>
                      </a:lnTo>
                      <a:lnTo>
                        <a:pt x="10" y="146"/>
                      </a:lnTo>
                      <a:lnTo>
                        <a:pt x="10" y="146"/>
                      </a:lnTo>
                      <a:lnTo>
                        <a:pt x="10" y="146"/>
                      </a:lnTo>
                      <a:lnTo>
                        <a:pt x="10" y="146"/>
                      </a:lnTo>
                      <a:lnTo>
                        <a:pt x="10" y="146"/>
                      </a:lnTo>
                      <a:lnTo>
                        <a:pt x="10" y="146"/>
                      </a:lnTo>
                      <a:lnTo>
                        <a:pt x="10" y="146"/>
                      </a:lnTo>
                      <a:lnTo>
                        <a:pt x="10" y="146"/>
                      </a:lnTo>
                      <a:lnTo>
                        <a:pt x="10" y="146"/>
                      </a:lnTo>
                      <a:lnTo>
                        <a:pt x="10" y="192"/>
                      </a:lnTo>
                      <a:lnTo>
                        <a:pt x="4" y="238"/>
                      </a:lnTo>
                      <a:lnTo>
                        <a:pt x="4" y="238"/>
                      </a:lnTo>
                      <a:lnTo>
                        <a:pt x="50" y="250"/>
                      </a:lnTo>
                      <a:lnTo>
                        <a:pt x="98" y="260"/>
                      </a:lnTo>
                      <a:lnTo>
                        <a:pt x="146" y="266"/>
                      </a:lnTo>
                      <a:lnTo>
                        <a:pt x="194" y="268"/>
                      </a:lnTo>
                      <a:lnTo>
                        <a:pt x="194" y="268"/>
                      </a:lnTo>
                      <a:lnTo>
                        <a:pt x="248" y="266"/>
                      </a:lnTo>
                      <a:lnTo>
                        <a:pt x="302" y="258"/>
                      </a:lnTo>
                      <a:lnTo>
                        <a:pt x="352" y="248"/>
                      </a:lnTo>
                      <a:lnTo>
                        <a:pt x="402" y="232"/>
                      </a:lnTo>
                      <a:lnTo>
                        <a:pt x="450" y="212"/>
                      </a:lnTo>
                      <a:lnTo>
                        <a:pt x="496" y="190"/>
                      </a:lnTo>
                      <a:lnTo>
                        <a:pt x="540" y="164"/>
                      </a:lnTo>
                      <a:lnTo>
                        <a:pt x="580" y="134"/>
                      </a:lnTo>
                      <a:lnTo>
                        <a:pt x="580" y="134"/>
                      </a:lnTo>
                      <a:lnTo>
                        <a:pt x="540" y="104"/>
                      </a:lnTo>
                      <a:lnTo>
                        <a:pt x="496" y="78"/>
                      </a:lnTo>
                      <a:lnTo>
                        <a:pt x="450" y="54"/>
                      </a:lnTo>
                      <a:lnTo>
                        <a:pt x="402" y="36"/>
                      </a:lnTo>
                      <a:lnTo>
                        <a:pt x="352" y="20"/>
                      </a:lnTo>
                      <a:lnTo>
                        <a:pt x="302" y="8"/>
                      </a:lnTo>
                      <a:lnTo>
                        <a:pt x="248" y="2"/>
                      </a:lnTo>
                      <a:lnTo>
                        <a:pt x="194" y="0"/>
                      </a:lnTo>
                      <a:close/>
                    </a:path>
                  </a:pathLst>
                </a:custGeom>
                <a:solidFill>
                  <a:srgbClr val="E47A00"/>
                </a:solidFill>
                <a:ln w="9525">
                  <a:solidFill>
                    <a:srgbClr val="E47A0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99" name="Freeform 119"/>
                <p:cNvSpPr>
                  <a:spLocks/>
                </p:cNvSpPr>
                <p:nvPr/>
              </p:nvSpPr>
              <p:spPr bwMode="auto">
                <a:xfrm>
                  <a:off x="4738464" y="3919016"/>
                  <a:ext cx="1384300" cy="1187450"/>
                </a:xfrm>
                <a:custGeom>
                  <a:avLst/>
                  <a:gdLst>
                    <a:gd name="T0" fmla="*/ 230 w 872"/>
                    <a:gd name="T1" fmla="*/ 0 h 748"/>
                    <a:gd name="T2" fmla="*/ 218 w 872"/>
                    <a:gd name="T3" fmla="*/ 56 h 748"/>
                    <a:gd name="T4" fmla="*/ 200 w 872"/>
                    <a:gd name="T5" fmla="*/ 112 h 748"/>
                    <a:gd name="T6" fmla="*/ 176 w 872"/>
                    <a:gd name="T7" fmla="*/ 164 h 748"/>
                    <a:gd name="T8" fmla="*/ 150 w 872"/>
                    <a:gd name="T9" fmla="*/ 214 h 748"/>
                    <a:gd name="T10" fmla="*/ 118 w 872"/>
                    <a:gd name="T11" fmla="*/ 262 h 748"/>
                    <a:gd name="T12" fmla="*/ 82 w 872"/>
                    <a:gd name="T13" fmla="*/ 306 h 748"/>
                    <a:gd name="T14" fmla="*/ 44 w 872"/>
                    <a:gd name="T15" fmla="*/ 346 h 748"/>
                    <a:gd name="T16" fmla="*/ 0 w 872"/>
                    <a:gd name="T17" fmla="*/ 384 h 748"/>
                    <a:gd name="T18" fmla="*/ 42 w 872"/>
                    <a:gd name="T19" fmla="*/ 418 h 748"/>
                    <a:gd name="T20" fmla="*/ 114 w 872"/>
                    <a:gd name="T21" fmla="*/ 500 h 748"/>
                    <a:gd name="T22" fmla="*/ 160 w 872"/>
                    <a:gd name="T23" fmla="*/ 568 h 748"/>
                    <a:gd name="T24" fmla="*/ 184 w 872"/>
                    <a:gd name="T25" fmla="*/ 616 h 748"/>
                    <a:gd name="T26" fmla="*/ 204 w 872"/>
                    <a:gd name="T27" fmla="*/ 668 h 748"/>
                    <a:gd name="T28" fmla="*/ 220 w 872"/>
                    <a:gd name="T29" fmla="*/ 722 h 748"/>
                    <a:gd name="T30" fmla="*/ 226 w 872"/>
                    <a:gd name="T31" fmla="*/ 748 h 748"/>
                    <a:gd name="T32" fmla="*/ 226 w 872"/>
                    <a:gd name="T33" fmla="*/ 748 h 748"/>
                    <a:gd name="T34" fmla="*/ 280 w 872"/>
                    <a:gd name="T35" fmla="*/ 732 h 748"/>
                    <a:gd name="T36" fmla="*/ 334 w 872"/>
                    <a:gd name="T37" fmla="*/ 718 h 748"/>
                    <a:gd name="T38" fmla="*/ 392 w 872"/>
                    <a:gd name="T39" fmla="*/ 710 h 748"/>
                    <a:gd name="T40" fmla="*/ 450 w 872"/>
                    <a:gd name="T41" fmla="*/ 708 h 748"/>
                    <a:gd name="T42" fmla="*/ 500 w 872"/>
                    <a:gd name="T43" fmla="*/ 710 h 748"/>
                    <a:gd name="T44" fmla="*/ 600 w 872"/>
                    <a:gd name="T45" fmla="*/ 726 h 748"/>
                    <a:gd name="T46" fmla="*/ 648 w 872"/>
                    <a:gd name="T47" fmla="*/ 740 h 748"/>
                    <a:gd name="T48" fmla="*/ 648 w 872"/>
                    <a:gd name="T49" fmla="*/ 740 h 748"/>
                    <a:gd name="T50" fmla="*/ 662 w 872"/>
                    <a:gd name="T51" fmla="*/ 686 h 748"/>
                    <a:gd name="T52" fmla="*/ 702 w 872"/>
                    <a:gd name="T53" fmla="*/ 588 h 748"/>
                    <a:gd name="T54" fmla="*/ 760 w 872"/>
                    <a:gd name="T55" fmla="*/ 496 h 748"/>
                    <a:gd name="T56" fmla="*/ 830 w 872"/>
                    <a:gd name="T57" fmla="*/ 418 h 748"/>
                    <a:gd name="T58" fmla="*/ 872 w 872"/>
                    <a:gd name="T59" fmla="*/ 384 h 748"/>
                    <a:gd name="T60" fmla="*/ 830 w 872"/>
                    <a:gd name="T61" fmla="*/ 348 h 748"/>
                    <a:gd name="T62" fmla="*/ 790 w 872"/>
                    <a:gd name="T63" fmla="*/ 308 h 748"/>
                    <a:gd name="T64" fmla="*/ 756 w 872"/>
                    <a:gd name="T65" fmla="*/ 264 h 748"/>
                    <a:gd name="T66" fmla="*/ 724 w 872"/>
                    <a:gd name="T67" fmla="*/ 218 h 748"/>
                    <a:gd name="T68" fmla="*/ 698 w 872"/>
                    <a:gd name="T69" fmla="*/ 170 h 748"/>
                    <a:gd name="T70" fmla="*/ 676 w 872"/>
                    <a:gd name="T71" fmla="*/ 118 h 748"/>
                    <a:gd name="T72" fmla="*/ 658 w 872"/>
                    <a:gd name="T73" fmla="*/ 64 h 748"/>
                    <a:gd name="T74" fmla="*/ 644 w 872"/>
                    <a:gd name="T75" fmla="*/ 8 h 748"/>
                    <a:gd name="T76" fmla="*/ 598 w 872"/>
                    <a:gd name="T77" fmla="*/ 22 h 748"/>
                    <a:gd name="T78" fmla="*/ 500 w 872"/>
                    <a:gd name="T79" fmla="*/ 38 h 748"/>
                    <a:gd name="T80" fmla="*/ 450 w 872"/>
                    <a:gd name="T81" fmla="*/ 40 h 748"/>
                    <a:gd name="T82" fmla="*/ 392 w 872"/>
                    <a:gd name="T83" fmla="*/ 36 h 748"/>
                    <a:gd name="T84" fmla="*/ 336 w 872"/>
                    <a:gd name="T85" fmla="*/ 28 h 748"/>
                    <a:gd name="T86" fmla="*/ 282 w 872"/>
                    <a:gd name="T87" fmla="*/ 16 h 748"/>
                    <a:gd name="T88" fmla="*/ 230 w 872"/>
                    <a:gd name="T89"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2" h="748">
                      <a:moveTo>
                        <a:pt x="230" y="0"/>
                      </a:moveTo>
                      <a:lnTo>
                        <a:pt x="230" y="0"/>
                      </a:lnTo>
                      <a:lnTo>
                        <a:pt x="224" y="28"/>
                      </a:lnTo>
                      <a:lnTo>
                        <a:pt x="218" y="56"/>
                      </a:lnTo>
                      <a:lnTo>
                        <a:pt x="208" y="84"/>
                      </a:lnTo>
                      <a:lnTo>
                        <a:pt x="200" y="112"/>
                      </a:lnTo>
                      <a:lnTo>
                        <a:pt x="188" y="138"/>
                      </a:lnTo>
                      <a:lnTo>
                        <a:pt x="176" y="164"/>
                      </a:lnTo>
                      <a:lnTo>
                        <a:pt x="164" y="190"/>
                      </a:lnTo>
                      <a:lnTo>
                        <a:pt x="150" y="214"/>
                      </a:lnTo>
                      <a:lnTo>
                        <a:pt x="134" y="238"/>
                      </a:lnTo>
                      <a:lnTo>
                        <a:pt x="118" y="262"/>
                      </a:lnTo>
                      <a:lnTo>
                        <a:pt x="102" y="284"/>
                      </a:lnTo>
                      <a:lnTo>
                        <a:pt x="82" y="306"/>
                      </a:lnTo>
                      <a:lnTo>
                        <a:pt x="64" y="326"/>
                      </a:lnTo>
                      <a:lnTo>
                        <a:pt x="44" y="346"/>
                      </a:lnTo>
                      <a:lnTo>
                        <a:pt x="22" y="366"/>
                      </a:lnTo>
                      <a:lnTo>
                        <a:pt x="0" y="384"/>
                      </a:lnTo>
                      <a:lnTo>
                        <a:pt x="0" y="384"/>
                      </a:lnTo>
                      <a:lnTo>
                        <a:pt x="42" y="418"/>
                      </a:lnTo>
                      <a:lnTo>
                        <a:pt x="80" y="458"/>
                      </a:lnTo>
                      <a:lnTo>
                        <a:pt x="114" y="500"/>
                      </a:lnTo>
                      <a:lnTo>
                        <a:pt x="146" y="544"/>
                      </a:lnTo>
                      <a:lnTo>
                        <a:pt x="160" y="568"/>
                      </a:lnTo>
                      <a:lnTo>
                        <a:pt x="172" y="592"/>
                      </a:lnTo>
                      <a:lnTo>
                        <a:pt x="184" y="616"/>
                      </a:lnTo>
                      <a:lnTo>
                        <a:pt x="194" y="642"/>
                      </a:lnTo>
                      <a:lnTo>
                        <a:pt x="204" y="668"/>
                      </a:lnTo>
                      <a:lnTo>
                        <a:pt x="212" y="694"/>
                      </a:lnTo>
                      <a:lnTo>
                        <a:pt x="220" y="722"/>
                      </a:lnTo>
                      <a:lnTo>
                        <a:pt x="226" y="748"/>
                      </a:lnTo>
                      <a:lnTo>
                        <a:pt x="226" y="748"/>
                      </a:lnTo>
                      <a:lnTo>
                        <a:pt x="226" y="748"/>
                      </a:lnTo>
                      <a:lnTo>
                        <a:pt x="226" y="748"/>
                      </a:lnTo>
                      <a:lnTo>
                        <a:pt x="252" y="740"/>
                      </a:lnTo>
                      <a:lnTo>
                        <a:pt x="280" y="732"/>
                      </a:lnTo>
                      <a:lnTo>
                        <a:pt x="306" y="724"/>
                      </a:lnTo>
                      <a:lnTo>
                        <a:pt x="334" y="718"/>
                      </a:lnTo>
                      <a:lnTo>
                        <a:pt x="362" y="714"/>
                      </a:lnTo>
                      <a:lnTo>
                        <a:pt x="392" y="710"/>
                      </a:lnTo>
                      <a:lnTo>
                        <a:pt x="420" y="708"/>
                      </a:lnTo>
                      <a:lnTo>
                        <a:pt x="450" y="708"/>
                      </a:lnTo>
                      <a:lnTo>
                        <a:pt x="450" y="708"/>
                      </a:lnTo>
                      <a:lnTo>
                        <a:pt x="500" y="710"/>
                      </a:lnTo>
                      <a:lnTo>
                        <a:pt x="552" y="716"/>
                      </a:lnTo>
                      <a:lnTo>
                        <a:pt x="600" y="726"/>
                      </a:lnTo>
                      <a:lnTo>
                        <a:pt x="648" y="740"/>
                      </a:lnTo>
                      <a:lnTo>
                        <a:pt x="648" y="740"/>
                      </a:lnTo>
                      <a:lnTo>
                        <a:pt x="648" y="740"/>
                      </a:lnTo>
                      <a:lnTo>
                        <a:pt x="648" y="740"/>
                      </a:lnTo>
                      <a:lnTo>
                        <a:pt x="654" y="714"/>
                      </a:lnTo>
                      <a:lnTo>
                        <a:pt x="662" y="686"/>
                      </a:lnTo>
                      <a:lnTo>
                        <a:pt x="680" y="636"/>
                      </a:lnTo>
                      <a:lnTo>
                        <a:pt x="702" y="588"/>
                      </a:lnTo>
                      <a:lnTo>
                        <a:pt x="730" y="540"/>
                      </a:lnTo>
                      <a:lnTo>
                        <a:pt x="760" y="496"/>
                      </a:lnTo>
                      <a:lnTo>
                        <a:pt x="794" y="456"/>
                      </a:lnTo>
                      <a:lnTo>
                        <a:pt x="830" y="418"/>
                      </a:lnTo>
                      <a:lnTo>
                        <a:pt x="872" y="384"/>
                      </a:lnTo>
                      <a:lnTo>
                        <a:pt x="872" y="384"/>
                      </a:lnTo>
                      <a:lnTo>
                        <a:pt x="850" y="366"/>
                      </a:lnTo>
                      <a:lnTo>
                        <a:pt x="830" y="348"/>
                      </a:lnTo>
                      <a:lnTo>
                        <a:pt x="810" y="328"/>
                      </a:lnTo>
                      <a:lnTo>
                        <a:pt x="790" y="308"/>
                      </a:lnTo>
                      <a:lnTo>
                        <a:pt x="772" y="286"/>
                      </a:lnTo>
                      <a:lnTo>
                        <a:pt x="756" y="264"/>
                      </a:lnTo>
                      <a:lnTo>
                        <a:pt x="740" y="242"/>
                      </a:lnTo>
                      <a:lnTo>
                        <a:pt x="724" y="218"/>
                      </a:lnTo>
                      <a:lnTo>
                        <a:pt x="710" y="194"/>
                      </a:lnTo>
                      <a:lnTo>
                        <a:pt x="698" y="170"/>
                      </a:lnTo>
                      <a:lnTo>
                        <a:pt x="686" y="144"/>
                      </a:lnTo>
                      <a:lnTo>
                        <a:pt x="676" y="118"/>
                      </a:lnTo>
                      <a:lnTo>
                        <a:pt x="666" y="92"/>
                      </a:lnTo>
                      <a:lnTo>
                        <a:pt x="658" y="64"/>
                      </a:lnTo>
                      <a:lnTo>
                        <a:pt x="650" y="36"/>
                      </a:lnTo>
                      <a:lnTo>
                        <a:pt x="644" y="8"/>
                      </a:lnTo>
                      <a:lnTo>
                        <a:pt x="644" y="8"/>
                      </a:lnTo>
                      <a:lnTo>
                        <a:pt x="598" y="22"/>
                      </a:lnTo>
                      <a:lnTo>
                        <a:pt x="550" y="32"/>
                      </a:lnTo>
                      <a:lnTo>
                        <a:pt x="500" y="38"/>
                      </a:lnTo>
                      <a:lnTo>
                        <a:pt x="450" y="40"/>
                      </a:lnTo>
                      <a:lnTo>
                        <a:pt x="450" y="40"/>
                      </a:lnTo>
                      <a:lnTo>
                        <a:pt x="420" y="38"/>
                      </a:lnTo>
                      <a:lnTo>
                        <a:pt x="392" y="36"/>
                      </a:lnTo>
                      <a:lnTo>
                        <a:pt x="364" y="34"/>
                      </a:lnTo>
                      <a:lnTo>
                        <a:pt x="336" y="28"/>
                      </a:lnTo>
                      <a:lnTo>
                        <a:pt x="308" y="24"/>
                      </a:lnTo>
                      <a:lnTo>
                        <a:pt x="282" y="16"/>
                      </a:lnTo>
                      <a:lnTo>
                        <a:pt x="256" y="8"/>
                      </a:lnTo>
                      <a:lnTo>
                        <a:pt x="230" y="0"/>
                      </a:lnTo>
                      <a:close/>
                    </a:path>
                  </a:pathLst>
                </a:custGeom>
                <a:solidFill>
                  <a:srgbClr val="602320"/>
                </a:solidFill>
                <a:ln>
                  <a:solidFill>
                    <a:srgbClr val="602320"/>
                  </a:solidFill>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0" name="Freeform 121"/>
                <p:cNvSpPr>
                  <a:spLocks/>
                </p:cNvSpPr>
                <p:nvPr/>
              </p:nvSpPr>
              <p:spPr bwMode="auto">
                <a:xfrm>
                  <a:off x="4478114" y="3769791"/>
                  <a:ext cx="625475" cy="758825"/>
                </a:xfrm>
                <a:custGeom>
                  <a:avLst/>
                  <a:gdLst>
                    <a:gd name="T0" fmla="*/ 228 w 394"/>
                    <a:gd name="T1" fmla="*/ 0 h 478"/>
                    <a:gd name="T2" fmla="*/ 228 w 394"/>
                    <a:gd name="T3" fmla="*/ 0 h 478"/>
                    <a:gd name="T4" fmla="*/ 228 w 394"/>
                    <a:gd name="T5" fmla="*/ 0 h 478"/>
                    <a:gd name="T6" fmla="*/ 228 w 394"/>
                    <a:gd name="T7" fmla="*/ 0 h 478"/>
                    <a:gd name="T8" fmla="*/ 228 w 394"/>
                    <a:gd name="T9" fmla="*/ 0 h 478"/>
                    <a:gd name="T10" fmla="*/ 228 w 394"/>
                    <a:gd name="T11" fmla="*/ 0 h 478"/>
                    <a:gd name="T12" fmla="*/ 206 w 394"/>
                    <a:gd name="T13" fmla="*/ 18 h 478"/>
                    <a:gd name="T14" fmla="*/ 186 w 394"/>
                    <a:gd name="T15" fmla="*/ 36 h 478"/>
                    <a:gd name="T16" fmla="*/ 166 w 394"/>
                    <a:gd name="T17" fmla="*/ 56 h 478"/>
                    <a:gd name="T18" fmla="*/ 146 w 394"/>
                    <a:gd name="T19" fmla="*/ 78 h 478"/>
                    <a:gd name="T20" fmla="*/ 128 w 394"/>
                    <a:gd name="T21" fmla="*/ 100 h 478"/>
                    <a:gd name="T22" fmla="*/ 110 w 394"/>
                    <a:gd name="T23" fmla="*/ 122 h 478"/>
                    <a:gd name="T24" fmla="*/ 94 w 394"/>
                    <a:gd name="T25" fmla="*/ 144 h 478"/>
                    <a:gd name="T26" fmla="*/ 80 w 394"/>
                    <a:gd name="T27" fmla="*/ 168 h 478"/>
                    <a:gd name="T28" fmla="*/ 66 w 394"/>
                    <a:gd name="T29" fmla="*/ 194 h 478"/>
                    <a:gd name="T30" fmla="*/ 52 w 394"/>
                    <a:gd name="T31" fmla="*/ 218 h 478"/>
                    <a:gd name="T32" fmla="*/ 40 w 394"/>
                    <a:gd name="T33" fmla="*/ 244 h 478"/>
                    <a:gd name="T34" fmla="*/ 30 w 394"/>
                    <a:gd name="T35" fmla="*/ 272 h 478"/>
                    <a:gd name="T36" fmla="*/ 20 w 394"/>
                    <a:gd name="T37" fmla="*/ 298 h 478"/>
                    <a:gd name="T38" fmla="*/ 12 w 394"/>
                    <a:gd name="T39" fmla="*/ 326 h 478"/>
                    <a:gd name="T40" fmla="*/ 4 w 394"/>
                    <a:gd name="T41" fmla="*/ 354 h 478"/>
                    <a:gd name="T42" fmla="*/ 0 w 394"/>
                    <a:gd name="T43" fmla="*/ 384 h 478"/>
                    <a:gd name="T44" fmla="*/ 0 w 394"/>
                    <a:gd name="T45" fmla="*/ 384 h 478"/>
                    <a:gd name="T46" fmla="*/ 44 w 394"/>
                    <a:gd name="T47" fmla="*/ 402 h 478"/>
                    <a:gd name="T48" fmla="*/ 86 w 394"/>
                    <a:gd name="T49" fmla="*/ 424 h 478"/>
                    <a:gd name="T50" fmla="*/ 126 w 394"/>
                    <a:gd name="T51" fmla="*/ 450 h 478"/>
                    <a:gd name="T52" fmla="*/ 164 w 394"/>
                    <a:gd name="T53" fmla="*/ 478 h 478"/>
                    <a:gd name="T54" fmla="*/ 164 w 394"/>
                    <a:gd name="T55" fmla="*/ 478 h 478"/>
                    <a:gd name="T56" fmla="*/ 164 w 394"/>
                    <a:gd name="T57" fmla="*/ 478 h 478"/>
                    <a:gd name="T58" fmla="*/ 164 w 394"/>
                    <a:gd name="T59" fmla="*/ 478 h 478"/>
                    <a:gd name="T60" fmla="*/ 164 w 394"/>
                    <a:gd name="T61" fmla="*/ 478 h 478"/>
                    <a:gd name="T62" fmla="*/ 164 w 394"/>
                    <a:gd name="T63" fmla="*/ 478 h 478"/>
                    <a:gd name="T64" fmla="*/ 164 w 394"/>
                    <a:gd name="T65" fmla="*/ 478 h 478"/>
                    <a:gd name="T66" fmla="*/ 164 w 394"/>
                    <a:gd name="T67" fmla="*/ 478 h 478"/>
                    <a:gd name="T68" fmla="*/ 164 w 394"/>
                    <a:gd name="T69" fmla="*/ 478 h 478"/>
                    <a:gd name="T70" fmla="*/ 164 w 394"/>
                    <a:gd name="T71" fmla="*/ 478 h 478"/>
                    <a:gd name="T72" fmla="*/ 186 w 394"/>
                    <a:gd name="T73" fmla="*/ 460 h 478"/>
                    <a:gd name="T74" fmla="*/ 208 w 394"/>
                    <a:gd name="T75" fmla="*/ 440 h 478"/>
                    <a:gd name="T76" fmla="*/ 228 w 394"/>
                    <a:gd name="T77" fmla="*/ 420 h 478"/>
                    <a:gd name="T78" fmla="*/ 246 w 394"/>
                    <a:gd name="T79" fmla="*/ 400 h 478"/>
                    <a:gd name="T80" fmla="*/ 266 w 394"/>
                    <a:gd name="T81" fmla="*/ 378 h 478"/>
                    <a:gd name="T82" fmla="*/ 282 w 394"/>
                    <a:gd name="T83" fmla="*/ 356 h 478"/>
                    <a:gd name="T84" fmla="*/ 298 w 394"/>
                    <a:gd name="T85" fmla="*/ 332 h 478"/>
                    <a:gd name="T86" fmla="*/ 314 w 394"/>
                    <a:gd name="T87" fmla="*/ 308 h 478"/>
                    <a:gd name="T88" fmla="*/ 328 w 394"/>
                    <a:gd name="T89" fmla="*/ 284 h 478"/>
                    <a:gd name="T90" fmla="*/ 340 w 394"/>
                    <a:gd name="T91" fmla="*/ 258 h 478"/>
                    <a:gd name="T92" fmla="*/ 352 w 394"/>
                    <a:gd name="T93" fmla="*/ 232 h 478"/>
                    <a:gd name="T94" fmla="*/ 364 w 394"/>
                    <a:gd name="T95" fmla="*/ 206 h 478"/>
                    <a:gd name="T96" fmla="*/ 372 w 394"/>
                    <a:gd name="T97" fmla="*/ 178 h 478"/>
                    <a:gd name="T98" fmla="*/ 382 w 394"/>
                    <a:gd name="T99" fmla="*/ 150 h 478"/>
                    <a:gd name="T100" fmla="*/ 388 w 394"/>
                    <a:gd name="T101" fmla="*/ 122 h 478"/>
                    <a:gd name="T102" fmla="*/ 394 w 394"/>
                    <a:gd name="T103" fmla="*/ 94 h 478"/>
                    <a:gd name="T104" fmla="*/ 394 w 394"/>
                    <a:gd name="T105" fmla="*/ 94 h 478"/>
                    <a:gd name="T106" fmla="*/ 350 w 394"/>
                    <a:gd name="T107" fmla="*/ 74 h 478"/>
                    <a:gd name="T108" fmla="*/ 306 w 394"/>
                    <a:gd name="T109" fmla="*/ 52 h 478"/>
                    <a:gd name="T110" fmla="*/ 266 w 394"/>
                    <a:gd name="T111" fmla="*/ 28 h 478"/>
                    <a:gd name="T112" fmla="*/ 228 w 394"/>
                    <a:gd name="T113"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478">
                      <a:moveTo>
                        <a:pt x="228" y="0"/>
                      </a:moveTo>
                      <a:lnTo>
                        <a:pt x="228" y="0"/>
                      </a:lnTo>
                      <a:lnTo>
                        <a:pt x="228" y="0"/>
                      </a:lnTo>
                      <a:lnTo>
                        <a:pt x="228" y="0"/>
                      </a:lnTo>
                      <a:lnTo>
                        <a:pt x="228" y="0"/>
                      </a:lnTo>
                      <a:lnTo>
                        <a:pt x="228" y="0"/>
                      </a:lnTo>
                      <a:lnTo>
                        <a:pt x="206" y="18"/>
                      </a:lnTo>
                      <a:lnTo>
                        <a:pt x="186" y="36"/>
                      </a:lnTo>
                      <a:lnTo>
                        <a:pt x="166" y="56"/>
                      </a:lnTo>
                      <a:lnTo>
                        <a:pt x="146" y="78"/>
                      </a:lnTo>
                      <a:lnTo>
                        <a:pt x="128" y="100"/>
                      </a:lnTo>
                      <a:lnTo>
                        <a:pt x="110" y="122"/>
                      </a:lnTo>
                      <a:lnTo>
                        <a:pt x="94" y="144"/>
                      </a:lnTo>
                      <a:lnTo>
                        <a:pt x="80" y="168"/>
                      </a:lnTo>
                      <a:lnTo>
                        <a:pt x="66" y="194"/>
                      </a:lnTo>
                      <a:lnTo>
                        <a:pt x="52" y="218"/>
                      </a:lnTo>
                      <a:lnTo>
                        <a:pt x="40" y="244"/>
                      </a:lnTo>
                      <a:lnTo>
                        <a:pt x="30" y="272"/>
                      </a:lnTo>
                      <a:lnTo>
                        <a:pt x="20" y="298"/>
                      </a:lnTo>
                      <a:lnTo>
                        <a:pt x="12" y="326"/>
                      </a:lnTo>
                      <a:lnTo>
                        <a:pt x="4" y="354"/>
                      </a:lnTo>
                      <a:lnTo>
                        <a:pt x="0" y="384"/>
                      </a:lnTo>
                      <a:lnTo>
                        <a:pt x="0" y="384"/>
                      </a:lnTo>
                      <a:lnTo>
                        <a:pt x="44" y="402"/>
                      </a:lnTo>
                      <a:lnTo>
                        <a:pt x="86" y="424"/>
                      </a:lnTo>
                      <a:lnTo>
                        <a:pt x="126" y="450"/>
                      </a:lnTo>
                      <a:lnTo>
                        <a:pt x="164" y="478"/>
                      </a:lnTo>
                      <a:lnTo>
                        <a:pt x="164" y="478"/>
                      </a:lnTo>
                      <a:lnTo>
                        <a:pt x="164" y="478"/>
                      </a:lnTo>
                      <a:lnTo>
                        <a:pt x="164" y="478"/>
                      </a:lnTo>
                      <a:lnTo>
                        <a:pt x="164" y="478"/>
                      </a:lnTo>
                      <a:lnTo>
                        <a:pt x="164" y="478"/>
                      </a:lnTo>
                      <a:lnTo>
                        <a:pt x="164" y="478"/>
                      </a:lnTo>
                      <a:lnTo>
                        <a:pt x="164" y="478"/>
                      </a:lnTo>
                      <a:lnTo>
                        <a:pt x="164" y="478"/>
                      </a:lnTo>
                      <a:lnTo>
                        <a:pt x="164" y="478"/>
                      </a:lnTo>
                      <a:lnTo>
                        <a:pt x="186" y="460"/>
                      </a:lnTo>
                      <a:lnTo>
                        <a:pt x="208" y="440"/>
                      </a:lnTo>
                      <a:lnTo>
                        <a:pt x="228" y="420"/>
                      </a:lnTo>
                      <a:lnTo>
                        <a:pt x="246" y="400"/>
                      </a:lnTo>
                      <a:lnTo>
                        <a:pt x="266" y="378"/>
                      </a:lnTo>
                      <a:lnTo>
                        <a:pt x="282" y="356"/>
                      </a:lnTo>
                      <a:lnTo>
                        <a:pt x="298" y="332"/>
                      </a:lnTo>
                      <a:lnTo>
                        <a:pt x="314" y="308"/>
                      </a:lnTo>
                      <a:lnTo>
                        <a:pt x="328" y="284"/>
                      </a:lnTo>
                      <a:lnTo>
                        <a:pt x="340" y="258"/>
                      </a:lnTo>
                      <a:lnTo>
                        <a:pt x="352" y="232"/>
                      </a:lnTo>
                      <a:lnTo>
                        <a:pt x="364" y="206"/>
                      </a:lnTo>
                      <a:lnTo>
                        <a:pt x="372" y="178"/>
                      </a:lnTo>
                      <a:lnTo>
                        <a:pt x="382" y="150"/>
                      </a:lnTo>
                      <a:lnTo>
                        <a:pt x="388" y="122"/>
                      </a:lnTo>
                      <a:lnTo>
                        <a:pt x="394" y="94"/>
                      </a:lnTo>
                      <a:lnTo>
                        <a:pt x="394" y="94"/>
                      </a:lnTo>
                      <a:lnTo>
                        <a:pt x="350" y="74"/>
                      </a:lnTo>
                      <a:lnTo>
                        <a:pt x="306" y="52"/>
                      </a:lnTo>
                      <a:lnTo>
                        <a:pt x="266" y="28"/>
                      </a:lnTo>
                      <a:lnTo>
                        <a:pt x="228" y="0"/>
                      </a:lnTo>
                      <a:close/>
                    </a:path>
                  </a:pathLst>
                </a:custGeom>
                <a:solidFill>
                  <a:srgbClr val="822220"/>
                </a:solidFill>
                <a:ln w="9525">
                  <a:solidFill>
                    <a:srgbClr val="82222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1" name="Freeform 123"/>
                <p:cNvSpPr>
                  <a:spLocks/>
                </p:cNvSpPr>
                <p:nvPr/>
              </p:nvSpPr>
              <p:spPr bwMode="auto">
                <a:xfrm>
                  <a:off x="4471764" y="4528616"/>
                  <a:ext cx="625475" cy="762000"/>
                </a:xfrm>
                <a:custGeom>
                  <a:avLst/>
                  <a:gdLst>
                    <a:gd name="T0" fmla="*/ 168 w 394"/>
                    <a:gd name="T1" fmla="*/ 0 h 480"/>
                    <a:gd name="T2" fmla="*/ 168 w 394"/>
                    <a:gd name="T3" fmla="*/ 0 h 480"/>
                    <a:gd name="T4" fmla="*/ 168 w 394"/>
                    <a:gd name="T5" fmla="*/ 0 h 480"/>
                    <a:gd name="T6" fmla="*/ 168 w 394"/>
                    <a:gd name="T7" fmla="*/ 0 h 480"/>
                    <a:gd name="T8" fmla="*/ 130 w 394"/>
                    <a:gd name="T9" fmla="*/ 28 h 480"/>
                    <a:gd name="T10" fmla="*/ 88 w 394"/>
                    <a:gd name="T11" fmla="*/ 54 h 480"/>
                    <a:gd name="T12" fmla="*/ 44 w 394"/>
                    <a:gd name="T13" fmla="*/ 76 h 480"/>
                    <a:gd name="T14" fmla="*/ 0 w 394"/>
                    <a:gd name="T15" fmla="*/ 94 h 480"/>
                    <a:gd name="T16" fmla="*/ 0 w 394"/>
                    <a:gd name="T17" fmla="*/ 94 h 480"/>
                    <a:gd name="T18" fmla="*/ 4 w 394"/>
                    <a:gd name="T19" fmla="*/ 124 h 480"/>
                    <a:gd name="T20" fmla="*/ 10 w 394"/>
                    <a:gd name="T21" fmla="*/ 152 h 480"/>
                    <a:gd name="T22" fmla="*/ 16 w 394"/>
                    <a:gd name="T23" fmla="*/ 178 h 480"/>
                    <a:gd name="T24" fmla="*/ 24 w 394"/>
                    <a:gd name="T25" fmla="*/ 206 h 480"/>
                    <a:gd name="T26" fmla="*/ 34 w 394"/>
                    <a:gd name="T27" fmla="*/ 232 h 480"/>
                    <a:gd name="T28" fmla="*/ 44 w 394"/>
                    <a:gd name="T29" fmla="*/ 258 h 480"/>
                    <a:gd name="T30" fmla="*/ 56 w 394"/>
                    <a:gd name="T31" fmla="*/ 284 h 480"/>
                    <a:gd name="T32" fmla="*/ 68 w 394"/>
                    <a:gd name="T33" fmla="*/ 308 h 480"/>
                    <a:gd name="T34" fmla="*/ 82 w 394"/>
                    <a:gd name="T35" fmla="*/ 332 h 480"/>
                    <a:gd name="T36" fmla="*/ 98 w 394"/>
                    <a:gd name="T37" fmla="*/ 356 h 480"/>
                    <a:gd name="T38" fmla="*/ 112 w 394"/>
                    <a:gd name="T39" fmla="*/ 378 h 480"/>
                    <a:gd name="T40" fmla="*/ 130 w 394"/>
                    <a:gd name="T41" fmla="*/ 400 h 480"/>
                    <a:gd name="T42" fmla="*/ 148 w 394"/>
                    <a:gd name="T43" fmla="*/ 422 h 480"/>
                    <a:gd name="T44" fmla="*/ 166 w 394"/>
                    <a:gd name="T45" fmla="*/ 442 h 480"/>
                    <a:gd name="T46" fmla="*/ 184 w 394"/>
                    <a:gd name="T47" fmla="*/ 460 h 480"/>
                    <a:gd name="T48" fmla="*/ 206 w 394"/>
                    <a:gd name="T49" fmla="*/ 480 h 480"/>
                    <a:gd name="T50" fmla="*/ 206 w 394"/>
                    <a:gd name="T51" fmla="*/ 480 h 480"/>
                    <a:gd name="T52" fmla="*/ 206 w 394"/>
                    <a:gd name="T53" fmla="*/ 480 h 480"/>
                    <a:gd name="T54" fmla="*/ 206 w 394"/>
                    <a:gd name="T55" fmla="*/ 480 h 480"/>
                    <a:gd name="T56" fmla="*/ 206 w 394"/>
                    <a:gd name="T57" fmla="*/ 480 h 480"/>
                    <a:gd name="T58" fmla="*/ 206 w 394"/>
                    <a:gd name="T59" fmla="*/ 480 h 480"/>
                    <a:gd name="T60" fmla="*/ 206 w 394"/>
                    <a:gd name="T61" fmla="*/ 480 h 480"/>
                    <a:gd name="T62" fmla="*/ 206 w 394"/>
                    <a:gd name="T63" fmla="*/ 480 h 480"/>
                    <a:gd name="T64" fmla="*/ 226 w 394"/>
                    <a:gd name="T65" fmla="*/ 462 h 480"/>
                    <a:gd name="T66" fmla="*/ 248 w 394"/>
                    <a:gd name="T67" fmla="*/ 444 h 480"/>
                    <a:gd name="T68" fmla="*/ 270 w 394"/>
                    <a:gd name="T69" fmla="*/ 428 h 480"/>
                    <a:gd name="T70" fmla="*/ 294 w 394"/>
                    <a:gd name="T71" fmla="*/ 414 h 480"/>
                    <a:gd name="T72" fmla="*/ 318 w 394"/>
                    <a:gd name="T73" fmla="*/ 400 h 480"/>
                    <a:gd name="T74" fmla="*/ 342 w 394"/>
                    <a:gd name="T75" fmla="*/ 388 h 480"/>
                    <a:gd name="T76" fmla="*/ 368 w 394"/>
                    <a:gd name="T77" fmla="*/ 376 h 480"/>
                    <a:gd name="T78" fmla="*/ 394 w 394"/>
                    <a:gd name="T79" fmla="*/ 364 h 480"/>
                    <a:gd name="T80" fmla="*/ 394 w 394"/>
                    <a:gd name="T81" fmla="*/ 364 h 480"/>
                    <a:gd name="T82" fmla="*/ 388 w 394"/>
                    <a:gd name="T83" fmla="*/ 338 h 480"/>
                    <a:gd name="T84" fmla="*/ 380 w 394"/>
                    <a:gd name="T85" fmla="*/ 310 h 480"/>
                    <a:gd name="T86" fmla="*/ 372 w 394"/>
                    <a:gd name="T87" fmla="*/ 284 h 480"/>
                    <a:gd name="T88" fmla="*/ 362 w 394"/>
                    <a:gd name="T89" fmla="*/ 258 h 480"/>
                    <a:gd name="T90" fmla="*/ 352 w 394"/>
                    <a:gd name="T91" fmla="*/ 232 h 480"/>
                    <a:gd name="T92" fmla="*/ 340 w 394"/>
                    <a:gd name="T93" fmla="*/ 208 h 480"/>
                    <a:gd name="T94" fmla="*/ 328 w 394"/>
                    <a:gd name="T95" fmla="*/ 184 h 480"/>
                    <a:gd name="T96" fmla="*/ 314 w 394"/>
                    <a:gd name="T97" fmla="*/ 160 h 480"/>
                    <a:gd name="T98" fmla="*/ 282 w 394"/>
                    <a:gd name="T99" fmla="*/ 116 h 480"/>
                    <a:gd name="T100" fmla="*/ 248 w 394"/>
                    <a:gd name="T101" fmla="*/ 74 h 480"/>
                    <a:gd name="T102" fmla="*/ 210 w 394"/>
                    <a:gd name="T103" fmla="*/ 34 h 480"/>
                    <a:gd name="T104" fmla="*/ 168 w 394"/>
                    <a:gd name="T105" fmla="*/ 0 h 480"/>
                    <a:gd name="T106" fmla="*/ 168 w 394"/>
                    <a:gd name="T107" fmla="*/ 0 h 480"/>
                    <a:gd name="T108" fmla="*/ 168 w 394"/>
                    <a:gd name="T10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480">
                      <a:moveTo>
                        <a:pt x="168" y="0"/>
                      </a:moveTo>
                      <a:lnTo>
                        <a:pt x="168" y="0"/>
                      </a:lnTo>
                      <a:lnTo>
                        <a:pt x="168" y="0"/>
                      </a:lnTo>
                      <a:lnTo>
                        <a:pt x="168" y="0"/>
                      </a:lnTo>
                      <a:lnTo>
                        <a:pt x="130" y="28"/>
                      </a:lnTo>
                      <a:lnTo>
                        <a:pt x="88" y="54"/>
                      </a:lnTo>
                      <a:lnTo>
                        <a:pt x="44" y="76"/>
                      </a:lnTo>
                      <a:lnTo>
                        <a:pt x="0" y="94"/>
                      </a:lnTo>
                      <a:lnTo>
                        <a:pt x="0" y="94"/>
                      </a:lnTo>
                      <a:lnTo>
                        <a:pt x="4" y="124"/>
                      </a:lnTo>
                      <a:lnTo>
                        <a:pt x="10" y="152"/>
                      </a:lnTo>
                      <a:lnTo>
                        <a:pt x="16" y="178"/>
                      </a:lnTo>
                      <a:lnTo>
                        <a:pt x="24" y="206"/>
                      </a:lnTo>
                      <a:lnTo>
                        <a:pt x="34" y="232"/>
                      </a:lnTo>
                      <a:lnTo>
                        <a:pt x="44" y="258"/>
                      </a:lnTo>
                      <a:lnTo>
                        <a:pt x="56" y="284"/>
                      </a:lnTo>
                      <a:lnTo>
                        <a:pt x="68" y="308"/>
                      </a:lnTo>
                      <a:lnTo>
                        <a:pt x="82" y="332"/>
                      </a:lnTo>
                      <a:lnTo>
                        <a:pt x="98" y="356"/>
                      </a:lnTo>
                      <a:lnTo>
                        <a:pt x="112" y="378"/>
                      </a:lnTo>
                      <a:lnTo>
                        <a:pt x="130" y="400"/>
                      </a:lnTo>
                      <a:lnTo>
                        <a:pt x="148" y="422"/>
                      </a:lnTo>
                      <a:lnTo>
                        <a:pt x="166" y="442"/>
                      </a:lnTo>
                      <a:lnTo>
                        <a:pt x="184" y="460"/>
                      </a:lnTo>
                      <a:lnTo>
                        <a:pt x="206" y="480"/>
                      </a:lnTo>
                      <a:lnTo>
                        <a:pt x="206" y="480"/>
                      </a:lnTo>
                      <a:lnTo>
                        <a:pt x="206" y="480"/>
                      </a:lnTo>
                      <a:lnTo>
                        <a:pt x="206" y="480"/>
                      </a:lnTo>
                      <a:lnTo>
                        <a:pt x="206" y="480"/>
                      </a:lnTo>
                      <a:lnTo>
                        <a:pt x="206" y="480"/>
                      </a:lnTo>
                      <a:lnTo>
                        <a:pt x="206" y="480"/>
                      </a:lnTo>
                      <a:lnTo>
                        <a:pt x="206" y="480"/>
                      </a:lnTo>
                      <a:lnTo>
                        <a:pt x="226" y="462"/>
                      </a:lnTo>
                      <a:lnTo>
                        <a:pt x="248" y="444"/>
                      </a:lnTo>
                      <a:lnTo>
                        <a:pt x="270" y="428"/>
                      </a:lnTo>
                      <a:lnTo>
                        <a:pt x="294" y="414"/>
                      </a:lnTo>
                      <a:lnTo>
                        <a:pt x="318" y="400"/>
                      </a:lnTo>
                      <a:lnTo>
                        <a:pt x="342" y="388"/>
                      </a:lnTo>
                      <a:lnTo>
                        <a:pt x="368" y="376"/>
                      </a:lnTo>
                      <a:lnTo>
                        <a:pt x="394" y="364"/>
                      </a:lnTo>
                      <a:lnTo>
                        <a:pt x="394" y="364"/>
                      </a:lnTo>
                      <a:lnTo>
                        <a:pt x="388" y="338"/>
                      </a:lnTo>
                      <a:lnTo>
                        <a:pt x="380" y="310"/>
                      </a:lnTo>
                      <a:lnTo>
                        <a:pt x="372" y="284"/>
                      </a:lnTo>
                      <a:lnTo>
                        <a:pt x="362" y="258"/>
                      </a:lnTo>
                      <a:lnTo>
                        <a:pt x="352" y="232"/>
                      </a:lnTo>
                      <a:lnTo>
                        <a:pt x="340" y="208"/>
                      </a:lnTo>
                      <a:lnTo>
                        <a:pt x="328" y="184"/>
                      </a:lnTo>
                      <a:lnTo>
                        <a:pt x="314" y="160"/>
                      </a:lnTo>
                      <a:lnTo>
                        <a:pt x="282" y="116"/>
                      </a:lnTo>
                      <a:lnTo>
                        <a:pt x="248" y="74"/>
                      </a:lnTo>
                      <a:lnTo>
                        <a:pt x="210" y="34"/>
                      </a:lnTo>
                      <a:lnTo>
                        <a:pt x="168" y="0"/>
                      </a:lnTo>
                      <a:lnTo>
                        <a:pt x="168" y="0"/>
                      </a:lnTo>
                      <a:lnTo>
                        <a:pt x="168" y="0"/>
                      </a:lnTo>
                      <a:close/>
                    </a:path>
                  </a:pathLst>
                </a:custGeom>
                <a:solidFill>
                  <a:srgbClr val="9E3B45"/>
                </a:solidFill>
                <a:ln w="9525">
                  <a:solidFill>
                    <a:srgbClr val="9E3B45"/>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2" name="Freeform 125"/>
                <p:cNvSpPr>
                  <a:spLocks/>
                </p:cNvSpPr>
                <p:nvPr/>
              </p:nvSpPr>
              <p:spPr bwMode="auto">
                <a:xfrm>
                  <a:off x="4462239" y="4379391"/>
                  <a:ext cx="276225" cy="298450"/>
                </a:xfrm>
                <a:custGeom>
                  <a:avLst/>
                  <a:gdLst>
                    <a:gd name="T0" fmla="*/ 10 w 174"/>
                    <a:gd name="T1" fmla="*/ 0 h 188"/>
                    <a:gd name="T2" fmla="*/ 10 w 174"/>
                    <a:gd name="T3" fmla="*/ 0 h 188"/>
                    <a:gd name="T4" fmla="*/ 10 w 174"/>
                    <a:gd name="T5" fmla="*/ 0 h 188"/>
                    <a:gd name="T6" fmla="*/ 10 w 174"/>
                    <a:gd name="T7" fmla="*/ 0 h 188"/>
                    <a:gd name="T8" fmla="*/ 2 w 174"/>
                    <a:gd name="T9" fmla="*/ 52 h 188"/>
                    <a:gd name="T10" fmla="*/ 0 w 174"/>
                    <a:gd name="T11" fmla="*/ 78 h 188"/>
                    <a:gd name="T12" fmla="*/ 0 w 174"/>
                    <a:gd name="T13" fmla="*/ 106 h 188"/>
                    <a:gd name="T14" fmla="*/ 0 w 174"/>
                    <a:gd name="T15" fmla="*/ 106 h 188"/>
                    <a:gd name="T16" fmla="*/ 2 w 174"/>
                    <a:gd name="T17" fmla="*/ 148 h 188"/>
                    <a:gd name="T18" fmla="*/ 6 w 174"/>
                    <a:gd name="T19" fmla="*/ 188 h 188"/>
                    <a:gd name="T20" fmla="*/ 6 w 174"/>
                    <a:gd name="T21" fmla="*/ 188 h 188"/>
                    <a:gd name="T22" fmla="*/ 50 w 174"/>
                    <a:gd name="T23" fmla="*/ 170 h 188"/>
                    <a:gd name="T24" fmla="*/ 94 w 174"/>
                    <a:gd name="T25" fmla="*/ 148 h 188"/>
                    <a:gd name="T26" fmla="*/ 136 w 174"/>
                    <a:gd name="T27" fmla="*/ 122 h 188"/>
                    <a:gd name="T28" fmla="*/ 174 w 174"/>
                    <a:gd name="T29" fmla="*/ 94 h 188"/>
                    <a:gd name="T30" fmla="*/ 174 w 174"/>
                    <a:gd name="T31" fmla="*/ 94 h 188"/>
                    <a:gd name="T32" fmla="*/ 136 w 174"/>
                    <a:gd name="T33" fmla="*/ 66 h 188"/>
                    <a:gd name="T34" fmla="*/ 96 w 174"/>
                    <a:gd name="T35" fmla="*/ 40 h 188"/>
                    <a:gd name="T36" fmla="*/ 54 w 174"/>
                    <a:gd name="T37" fmla="*/ 18 h 188"/>
                    <a:gd name="T38" fmla="*/ 10 w 174"/>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88">
                      <a:moveTo>
                        <a:pt x="10" y="0"/>
                      </a:moveTo>
                      <a:lnTo>
                        <a:pt x="10" y="0"/>
                      </a:lnTo>
                      <a:lnTo>
                        <a:pt x="10" y="0"/>
                      </a:lnTo>
                      <a:lnTo>
                        <a:pt x="10" y="0"/>
                      </a:lnTo>
                      <a:lnTo>
                        <a:pt x="2" y="52"/>
                      </a:lnTo>
                      <a:lnTo>
                        <a:pt x="0" y="78"/>
                      </a:lnTo>
                      <a:lnTo>
                        <a:pt x="0" y="106"/>
                      </a:lnTo>
                      <a:lnTo>
                        <a:pt x="0" y="106"/>
                      </a:lnTo>
                      <a:lnTo>
                        <a:pt x="2" y="148"/>
                      </a:lnTo>
                      <a:lnTo>
                        <a:pt x="6" y="188"/>
                      </a:lnTo>
                      <a:lnTo>
                        <a:pt x="6" y="188"/>
                      </a:lnTo>
                      <a:lnTo>
                        <a:pt x="50" y="170"/>
                      </a:lnTo>
                      <a:lnTo>
                        <a:pt x="94" y="148"/>
                      </a:lnTo>
                      <a:lnTo>
                        <a:pt x="136" y="122"/>
                      </a:lnTo>
                      <a:lnTo>
                        <a:pt x="174" y="94"/>
                      </a:lnTo>
                      <a:lnTo>
                        <a:pt x="174" y="94"/>
                      </a:lnTo>
                      <a:lnTo>
                        <a:pt x="136" y="66"/>
                      </a:lnTo>
                      <a:lnTo>
                        <a:pt x="96" y="40"/>
                      </a:lnTo>
                      <a:lnTo>
                        <a:pt x="54" y="18"/>
                      </a:lnTo>
                      <a:lnTo>
                        <a:pt x="10" y="0"/>
                      </a:lnTo>
                      <a:close/>
                    </a:path>
                  </a:pathLst>
                </a:custGeom>
                <a:solidFill>
                  <a:srgbClr val="902E32"/>
                </a:solidFill>
                <a:ln w="9525">
                  <a:solidFill>
                    <a:srgbClr val="902E32"/>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3" name="Freeform 127"/>
                <p:cNvSpPr>
                  <a:spLocks/>
                </p:cNvSpPr>
                <p:nvPr/>
              </p:nvSpPr>
              <p:spPr bwMode="auto">
                <a:xfrm>
                  <a:off x="5103589" y="3557066"/>
                  <a:ext cx="657225" cy="425450"/>
                </a:xfrm>
                <a:custGeom>
                  <a:avLst/>
                  <a:gdLst>
                    <a:gd name="T0" fmla="*/ 220 w 414"/>
                    <a:gd name="T1" fmla="*/ 0 h 268"/>
                    <a:gd name="T2" fmla="*/ 220 w 414"/>
                    <a:gd name="T3" fmla="*/ 0 h 268"/>
                    <a:gd name="T4" fmla="*/ 192 w 414"/>
                    <a:gd name="T5" fmla="*/ 2 h 268"/>
                    <a:gd name="T6" fmla="*/ 164 w 414"/>
                    <a:gd name="T7" fmla="*/ 2 h 268"/>
                    <a:gd name="T8" fmla="*/ 136 w 414"/>
                    <a:gd name="T9" fmla="*/ 6 h 268"/>
                    <a:gd name="T10" fmla="*/ 108 w 414"/>
                    <a:gd name="T11" fmla="*/ 10 h 268"/>
                    <a:gd name="T12" fmla="*/ 82 w 414"/>
                    <a:gd name="T13" fmla="*/ 16 h 268"/>
                    <a:gd name="T14" fmla="*/ 54 w 414"/>
                    <a:gd name="T15" fmla="*/ 22 h 268"/>
                    <a:gd name="T16" fmla="*/ 4 w 414"/>
                    <a:gd name="T17" fmla="*/ 40 h 268"/>
                    <a:gd name="T18" fmla="*/ 4 w 414"/>
                    <a:gd name="T19" fmla="*/ 40 h 268"/>
                    <a:gd name="T20" fmla="*/ 8 w 414"/>
                    <a:gd name="T21" fmla="*/ 80 h 268"/>
                    <a:gd name="T22" fmla="*/ 8 w 414"/>
                    <a:gd name="T23" fmla="*/ 122 h 268"/>
                    <a:gd name="T24" fmla="*/ 8 w 414"/>
                    <a:gd name="T25" fmla="*/ 122 h 268"/>
                    <a:gd name="T26" fmla="*/ 8 w 414"/>
                    <a:gd name="T27" fmla="*/ 122 h 268"/>
                    <a:gd name="T28" fmla="*/ 8 w 414"/>
                    <a:gd name="T29" fmla="*/ 122 h 268"/>
                    <a:gd name="T30" fmla="*/ 8 w 414"/>
                    <a:gd name="T31" fmla="*/ 122 h 268"/>
                    <a:gd name="T32" fmla="*/ 8 w 414"/>
                    <a:gd name="T33" fmla="*/ 122 h 268"/>
                    <a:gd name="T34" fmla="*/ 8 w 414"/>
                    <a:gd name="T35" fmla="*/ 122 h 268"/>
                    <a:gd name="T36" fmla="*/ 8 w 414"/>
                    <a:gd name="T37" fmla="*/ 122 h 268"/>
                    <a:gd name="T38" fmla="*/ 8 w 414"/>
                    <a:gd name="T39" fmla="*/ 122 h 268"/>
                    <a:gd name="T40" fmla="*/ 8 w 414"/>
                    <a:gd name="T41" fmla="*/ 122 h 268"/>
                    <a:gd name="T42" fmla="*/ 6 w 414"/>
                    <a:gd name="T43" fmla="*/ 176 h 268"/>
                    <a:gd name="T44" fmla="*/ 0 w 414"/>
                    <a:gd name="T45" fmla="*/ 228 h 268"/>
                    <a:gd name="T46" fmla="*/ 0 w 414"/>
                    <a:gd name="T47" fmla="*/ 228 h 268"/>
                    <a:gd name="T48" fmla="*/ 26 w 414"/>
                    <a:gd name="T49" fmla="*/ 236 h 268"/>
                    <a:gd name="T50" fmla="*/ 52 w 414"/>
                    <a:gd name="T51" fmla="*/ 244 h 268"/>
                    <a:gd name="T52" fmla="*/ 78 w 414"/>
                    <a:gd name="T53" fmla="*/ 252 h 268"/>
                    <a:gd name="T54" fmla="*/ 106 w 414"/>
                    <a:gd name="T55" fmla="*/ 256 h 268"/>
                    <a:gd name="T56" fmla="*/ 134 w 414"/>
                    <a:gd name="T57" fmla="*/ 262 h 268"/>
                    <a:gd name="T58" fmla="*/ 162 w 414"/>
                    <a:gd name="T59" fmla="*/ 264 h 268"/>
                    <a:gd name="T60" fmla="*/ 190 w 414"/>
                    <a:gd name="T61" fmla="*/ 266 h 268"/>
                    <a:gd name="T62" fmla="*/ 220 w 414"/>
                    <a:gd name="T63" fmla="*/ 268 h 268"/>
                    <a:gd name="T64" fmla="*/ 220 w 414"/>
                    <a:gd name="T65" fmla="*/ 268 h 268"/>
                    <a:gd name="T66" fmla="*/ 270 w 414"/>
                    <a:gd name="T67" fmla="*/ 266 h 268"/>
                    <a:gd name="T68" fmla="*/ 320 w 414"/>
                    <a:gd name="T69" fmla="*/ 260 h 268"/>
                    <a:gd name="T70" fmla="*/ 368 w 414"/>
                    <a:gd name="T71" fmla="*/ 250 h 268"/>
                    <a:gd name="T72" fmla="*/ 414 w 414"/>
                    <a:gd name="T73" fmla="*/ 236 h 268"/>
                    <a:gd name="T74" fmla="*/ 414 w 414"/>
                    <a:gd name="T75" fmla="*/ 236 h 268"/>
                    <a:gd name="T76" fmla="*/ 410 w 414"/>
                    <a:gd name="T77" fmla="*/ 208 h 268"/>
                    <a:gd name="T78" fmla="*/ 406 w 414"/>
                    <a:gd name="T79" fmla="*/ 180 h 268"/>
                    <a:gd name="T80" fmla="*/ 404 w 414"/>
                    <a:gd name="T81" fmla="*/ 150 h 268"/>
                    <a:gd name="T82" fmla="*/ 404 w 414"/>
                    <a:gd name="T83" fmla="*/ 122 h 268"/>
                    <a:gd name="T84" fmla="*/ 404 w 414"/>
                    <a:gd name="T85" fmla="*/ 122 h 268"/>
                    <a:gd name="T86" fmla="*/ 404 w 414"/>
                    <a:gd name="T87" fmla="*/ 122 h 268"/>
                    <a:gd name="T88" fmla="*/ 404 w 414"/>
                    <a:gd name="T89" fmla="*/ 122 h 268"/>
                    <a:gd name="T90" fmla="*/ 404 w 414"/>
                    <a:gd name="T91" fmla="*/ 122 h 268"/>
                    <a:gd name="T92" fmla="*/ 404 w 414"/>
                    <a:gd name="T93" fmla="*/ 122 h 268"/>
                    <a:gd name="T94" fmla="*/ 404 w 414"/>
                    <a:gd name="T95" fmla="*/ 122 h 268"/>
                    <a:gd name="T96" fmla="*/ 404 w 414"/>
                    <a:gd name="T97" fmla="*/ 122 h 268"/>
                    <a:gd name="T98" fmla="*/ 404 w 414"/>
                    <a:gd name="T99" fmla="*/ 122 h 268"/>
                    <a:gd name="T100" fmla="*/ 404 w 414"/>
                    <a:gd name="T101" fmla="*/ 122 h 268"/>
                    <a:gd name="T102" fmla="*/ 406 w 414"/>
                    <a:gd name="T103" fmla="*/ 76 h 268"/>
                    <a:gd name="T104" fmla="*/ 410 w 414"/>
                    <a:gd name="T105" fmla="*/ 30 h 268"/>
                    <a:gd name="T106" fmla="*/ 410 w 414"/>
                    <a:gd name="T107" fmla="*/ 30 h 268"/>
                    <a:gd name="T108" fmla="*/ 364 w 414"/>
                    <a:gd name="T109" fmla="*/ 18 h 268"/>
                    <a:gd name="T110" fmla="*/ 318 w 414"/>
                    <a:gd name="T111" fmla="*/ 8 h 268"/>
                    <a:gd name="T112" fmla="*/ 268 w 414"/>
                    <a:gd name="T113" fmla="*/ 2 h 268"/>
                    <a:gd name="T114" fmla="*/ 220 w 414"/>
                    <a:gd name="T11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4" h="268">
                      <a:moveTo>
                        <a:pt x="220" y="0"/>
                      </a:moveTo>
                      <a:lnTo>
                        <a:pt x="220" y="0"/>
                      </a:lnTo>
                      <a:lnTo>
                        <a:pt x="192" y="2"/>
                      </a:lnTo>
                      <a:lnTo>
                        <a:pt x="164" y="2"/>
                      </a:lnTo>
                      <a:lnTo>
                        <a:pt x="136" y="6"/>
                      </a:lnTo>
                      <a:lnTo>
                        <a:pt x="108" y="10"/>
                      </a:lnTo>
                      <a:lnTo>
                        <a:pt x="82" y="16"/>
                      </a:lnTo>
                      <a:lnTo>
                        <a:pt x="54" y="22"/>
                      </a:lnTo>
                      <a:lnTo>
                        <a:pt x="4" y="40"/>
                      </a:lnTo>
                      <a:lnTo>
                        <a:pt x="4" y="40"/>
                      </a:lnTo>
                      <a:lnTo>
                        <a:pt x="8" y="80"/>
                      </a:lnTo>
                      <a:lnTo>
                        <a:pt x="8" y="122"/>
                      </a:lnTo>
                      <a:lnTo>
                        <a:pt x="8" y="122"/>
                      </a:lnTo>
                      <a:lnTo>
                        <a:pt x="8" y="122"/>
                      </a:lnTo>
                      <a:lnTo>
                        <a:pt x="8" y="122"/>
                      </a:lnTo>
                      <a:lnTo>
                        <a:pt x="8" y="122"/>
                      </a:lnTo>
                      <a:lnTo>
                        <a:pt x="8" y="122"/>
                      </a:lnTo>
                      <a:lnTo>
                        <a:pt x="8" y="122"/>
                      </a:lnTo>
                      <a:lnTo>
                        <a:pt x="8" y="122"/>
                      </a:lnTo>
                      <a:lnTo>
                        <a:pt x="8" y="122"/>
                      </a:lnTo>
                      <a:lnTo>
                        <a:pt x="8" y="122"/>
                      </a:lnTo>
                      <a:lnTo>
                        <a:pt x="6" y="176"/>
                      </a:lnTo>
                      <a:lnTo>
                        <a:pt x="0" y="228"/>
                      </a:lnTo>
                      <a:lnTo>
                        <a:pt x="0" y="228"/>
                      </a:lnTo>
                      <a:lnTo>
                        <a:pt x="26" y="236"/>
                      </a:lnTo>
                      <a:lnTo>
                        <a:pt x="52" y="244"/>
                      </a:lnTo>
                      <a:lnTo>
                        <a:pt x="78" y="252"/>
                      </a:lnTo>
                      <a:lnTo>
                        <a:pt x="106" y="256"/>
                      </a:lnTo>
                      <a:lnTo>
                        <a:pt x="134" y="262"/>
                      </a:lnTo>
                      <a:lnTo>
                        <a:pt x="162" y="264"/>
                      </a:lnTo>
                      <a:lnTo>
                        <a:pt x="190" y="266"/>
                      </a:lnTo>
                      <a:lnTo>
                        <a:pt x="220" y="268"/>
                      </a:lnTo>
                      <a:lnTo>
                        <a:pt x="220" y="268"/>
                      </a:lnTo>
                      <a:lnTo>
                        <a:pt x="270" y="266"/>
                      </a:lnTo>
                      <a:lnTo>
                        <a:pt x="320" y="260"/>
                      </a:lnTo>
                      <a:lnTo>
                        <a:pt x="368" y="250"/>
                      </a:lnTo>
                      <a:lnTo>
                        <a:pt x="414" y="236"/>
                      </a:lnTo>
                      <a:lnTo>
                        <a:pt x="414" y="236"/>
                      </a:lnTo>
                      <a:lnTo>
                        <a:pt x="410" y="208"/>
                      </a:lnTo>
                      <a:lnTo>
                        <a:pt x="406" y="180"/>
                      </a:lnTo>
                      <a:lnTo>
                        <a:pt x="404" y="150"/>
                      </a:lnTo>
                      <a:lnTo>
                        <a:pt x="404" y="122"/>
                      </a:lnTo>
                      <a:lnTo>
                        <a:pt x="404" y="122"/>
                      </a:lnTo>
                      <a:lnTo>
                        <a:pt x="404" y="122"/>
                      </a:lnTo>
                      <a:lnTo>
                        <a:pt x="404" y="122"/>
                      </a:lnTo>
                      <a:lnTo>
                        <a:pt x="404" y="122"/>
                      </a:lnTo>
                      <a:lnTo>
                        <a:pt x="404" y="122"/>
                      </a:lnTo>
                      <a:lnTo>
                        <a:pt x="404" y="122"/>
                      </a:lnTo>
                      <a:lnTo>
                        <a:pt x="404" y="122"/>
                      </a:lnTo>
                      <a:lnTo>
                        <a:pt x="404" y="122"/>
                      </a:lnTo>
                      <a:lnTo>
                        <a:pt x="404" y="122"/>
                      </a:lnTo>
                      <a:lnTo>
                        <a:pt x="406" y="76"/>
                      </a:lnTo>
                      <a:lnTo>
                        <a:pt x="410" y="30"/>
                      </a:lnTo>
                      <a:lnTo>
                        <a:pt x="410" y="30"/>
                      </a:lnTo>
                      <a:lnTo>
                        <a:pt x="364" y="18"/>
                      </a:lnTo>
                      <a:lnTo>
                        <a:pt x="318" y="8"/>
                      </a:lnTo>
                      <a:lnTo>
                        <a:pt x="268" y="2"/>
                      </a:lnTo>
                      <a:lnTo>
                        <a:pt x="220" y="0"/>
                      </a:lnTo>
                      <a:close/>
                    </a:path>
                  </a:pathLst>
                </a:custGeom>
                <a:solidFill>
                  <a:srgbClr val="B06C10"/>
                </a:solidFill>
                <a:ln w="9525">
                  <a:solidFill>
                    <a:srgbClr val="B06C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4" name="Freeform 129"/>
                <p:cNvSpPr>
                  <a:spLocks/>
                </p:cNvSpPr>
                <p:nvPr/>
              </p:nvSpPr>
              <p:spPr bwMode="auto">
                <a:xfrm>
                  <a:off x="4840064" y="3620566"/>
                  <a:ext cx="276225" cy="298450"/>
                </a:xfrm>
                <a:custGeom>
                  <a:avLst/>
                  <a:gdLst>
                    <a:gd name="T0" fmla="*/ 170 w 174"/>
                    <a:gd name="T1" fmla="*/ 0 h 188"/>
                    <a:gd name="T2" fmla="*/ 170 w 174"/>
                    <a:gd name="T3" fmla="*/ 0 h 188"/>
                    <a:gd name="T4" fmla="*/ 170 w 174"/>
                    <a:gd name="T5" fmla="*/ 0 h 188"/>
                    <a:gd name="T6" fmla="*/ 170 w 174"/>
                    <a:gd name="T7" fmla="*/ 0 h 188"/>
                    <a:gd name="T8" fmla="*/ 124 w 174"/>
                    <a:gd name="T9" fmla="*/ 18 h 188"/>
                    <a:gd name="T10" fmla="*/ 80 w 174"/>
                    <a:gd name="T11" fmla="*/ 40 h 188"/>
                    <a:gd name="T12" fmla="*/ 40 w 174"/>
                    <a:gd name="T13" fmla="*/ 66 h 188"/>
                    <a:gd name="T14" fmla="*/ 0 w 174"/>
                    <a:gd name="T15" fmla="*/ 94 h 188"/>
                    <a:gd name="T16" fmla="*/ 0 w 174"/>
                    <a:gd name="T17" fmla="*/ 94 h 188"/>
                    <a:gd name="T18" fmla="*/ 38 w 174"/>
                    <a:gd name="T19" fmla="*/ 122 h 188"/>
                    <a:gd name="T20" fmla="*/ 78 w 174"/>
                    <a:gd name="T21" fmla="*/ 146 h 188"/>
                    <a:gd name="T22" fmla="*/ 122 w 174"/>
                    <a:gd name="T23" fmla="*/ 168 h 188"/>
                    <a:gd name="T24" fmla="*/ 166 w 174"/>
                    <a:gd name="T25" fmla="*/ 188 h 188"/>
                    <a:gd name="T26" fmla="*/ 166 w 174"/>
                    <a:gd name="T27" fmla="*/ 188 h 188"/>
                    <a:gd name="T28" fmla="*/ 172 w 174"/>
                    <a:gd name="T29" fmla="*/ 136 h 188"/>
                    <a:gd name="T30" fmla="*/ 174 w 174"/>
                    <a:gd name="T31" fmla="*/ 82 h 188"/>
                    <a:gd name="T32" fmla="*/ 174 w 174"/>
                    <a:gd name="T33" fmla="*/ 82 h 188"/>
                    <a:gd name="T34" fmla="*/ 174 w 174"/>
                    <a:gd name="T35" fmla="*/ 40 h 188"/>
                    <a:gd name="T36" fmla="*/ 170 w 174"/>
                    <a:gd name="T3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88">
                      <a:moveTo>
                        <a:pt x="170" y="0"/>
                      </a:moveTo>
                      <a:lnTo>
                        <a:pt x="170" y="0"/>
                      </a:lnTo>
                      <a:lnTo>
                        <a:pt x="170" y="0"/>
                      </a:lnTo>
                      <a:lnTo>
                        <a:pt x="170" y="0"/>
                      </a:lnTo>
                      <a:lnTo>
                        <a:pt x="124" y="18"/>
                      </a:lnTo>
                      <a:lnTo>
                        <a:pt x="80" y="40"/>
                      </a:lnTo>
                      <a:lnTo>
                        <a:pt x="40" y="66"/>
                      </a:lnTo>
                      <a:lnTo>
                        <a:pt x="0" y="94"/>
                      </a:lnTo>
                      <a:lnTo>
                        <a:pt x="0" y="94"/>
                      </a:lnTo>
                      <a:lnTo>
                        <a:pt x="38" y="122"/>
                      </a:lnTo>
                      <a:lnTo>
                        <a:pt x="78" y="146"/>
                      </a:lnTo>
                      <a:lnTo>
                        <a:pt x="122" y="168"/>
                      </a:lnTo>
                      <a:lnTo>
                        <a:pt x="166" y="188"/>
                      </a:lnTo>
                      <a:lnTo>
                        <a:pt x="166" y="188"/>
                      </a:lnTo>
                      <a:lnTo>
                        <a:pt x="172" y="136"/>
                      </a:lnTo>
                      <a:lnTo>
                        <a:pt x="174" y="82"/>
                      </a:lnTo>
                      <a:lnTo>
                        <a:pt x="174" y="82"/>
                      </a:lnTo>
                      <a:lnTo>
                        <a:pt x="174" y="40"/>
                      </a:lnTo>
                      <a:lnTo>
                        <a:pt x="170" y="0"/>
                      </a:lnTo>
                      <a:close/>
                    </a:path>
                  </a:pathLst>
                </a:custGeom>
                <a:solidFill>
                  <a:srgbClr val="984718"/>
                </a:solidFill>
                <a:ln w="9525">
                  <a:solidFill>
                    <a:srgbClr val="984718"/>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5" name="Freeform 131"/>
                <p:cNvSpPr>
                  <a:spLocks/>
                </p:cNvSpPr>
                <p:nvPr/>
              </p:nvSpPr>
              <p:spPr bwMode="auto">
                <a:xfrm>
                  <a:off x="5097239" y="5042966"/>
                  <a:ext cx="669925" cy="495300"/>
                </a:xfrm>
                <a:custGeom>
                  <a:avLst/>
                  <a:gdLst>
                    <a:gd name="T0" fmla="*/ 224 w 422"/>
                    <a:gd name="T1" fmla="*/ 0 h 312"/>
                    <a:gd name="T2" fmla="*/ 166 w 422"/>
                    <a:gd name="T3" fmla="*/ 2 h 312"/>
                    <a:gd name="T4" fmla="*/ 108 w 422"/>
                    <a:gd name="T5" fmla="*/ 10 h 312"/>
                    <a:gd name="T6" fmla="*/ 54 w 422"/>
                    <a:gd name="T7" fmla="*/ 24 h 312"/>
                    <a:gd name="T8" fmla="*/ 0 w 422"/>
                    <a:gd name="T9" fmla="*/ 40 h 312"/>
                    <a:gd name="T10" fmla="*/ 6 w 422"/>
                    <a:gd name="T11" fmla="*/ 72 h 312"/>
                    <a:gd name="T12" fmla="*/ 12 w 422"/>
                    <a:gd name="T13" fmla="*/ 134 h 312"/>
                    <a:gd name="T14" fmla="*/ 12 w 422"/>
                    <a:gd name="T15" fmla="*/ 166 h 312"/>
                    <a:gd name="T16" fmla="*/ 12 w 422"/>
                    <a:gd name="T17" fmla="*/ 166 h 312"/>
                    <a:gd name="T18" fmla="*/ 12 w 422"/>
                    <a:gd name="T19" fmla="*/ 166 h 312"/>
                    <a:gd name="T20" fmla="*/ 12 w 422"/>
                    <a:gd name="T21" fmla="*/ 166 h 312"/>
                    <a:gd name="T22" fmla="*/ 12 w 422"/>
                    <a:gd name="T23" fmla="*/ 166 h 312"/>
                    <a:gd name="T24" fmla="*/ 10 w 422"/>
                    <a:gd name="T25" fmla="*/ 218 h 312"/>
                    <a:gd name="T26" fmla="*/ 4 w 422"/>
                    <a:gd name="T27" fmla="*/ 272 h 312"/>
                    <a:gd name="T28" fmla="*/ 56 w 422"/>
                    <a:gd name="T29" fmla="*/ 288 h 312"/>
                    <a:gd name="T30" fmla="*/ 110 w 422"/>
                    <a:gd name="T31" fmla="*/ 302 h 312"/>
                    <a:gd name="T32" fmla="*/ 166 w 422"/>
                    <a:gd name="T33" fmla="*/ 308 h 312"/>
                    <a:gd name="T34" fmla="*/ 224 w 422"/>
                    <a:gd name="T35" fmla="*/ 312 h 312"/>
                    <a:gd name="T36" fmla="*/ 274 w 422"/>
                    <a:gd name="T37" fmla="*/ 310 h 312"/>
                    <a:gd name="T38" fmla="*/ 372 w 422"/>
                    <a:gd name="T39" fmla="*/ 294 h 312"/>
                    <a:gd name="T40" fmla="*/ 418 w 422"/>
                    <a:gd name="T41" fmla="*/ 280 h 312"/>
                    <a:gd name="T42" fmla="*/ 410 w 422"/>
                    <a:gd name="T43" fmla="*/ 224 h 312"/>
                    <a:gd name="T44" fmla="*/ 408 w 422"/>
                    <a:gd name="T45" fmla="*/ 166 h 312"/>
                    <a:gd name="T46" fmla="*/ 408 w 422"/>
                    <a:gd name="T47" fmla="*/ 166 h 312"/>
                    <a:gd name="T48" fmla="*/ 408 w 422"/>
                    <a:gd name="T49" fmla="*/ 166 h 312"/>
                    <a:gd name="T50" fmla="*/ 408 w 422"/>
                    <a:gd name="T51" fmla="*/ 166 h 312"/>
                    <a:gd name="T52" fmla="*/ 408 w 422"/>
                    <a:gd name="T53" fmla="*/ 166 h 312"/>
                    <a:gd name="T54" fmla="*/ 408 w 422"/>
                    <a:gd name="T55" fmla="*/ 132 h 312"/>
                    <a:gd name="T56" fmla="*/ 416 w 422"/>
                    <a:gd name="T57" fmla="*/ 64 h 312"/>
                    <a:gd name="T58" fmla="*/ 422 w 422"/>
                    <a:gd name="T59" fmla="*/ 32 h 312"/>
                    <a:gd name="T60" fmla="*/ 326 w 422"/>
                    <a:gd name="T61" fmla="*/ 8 h 312"/>
                    <a:gd name="T62" fmla="*/ 224 w 422"/>
                    <a:gd name="T6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12">
                      <a:moveTo>
                        <a:pt x="224" y="0"/>
                      </a:moveTo>
                      <a:lnTo>
                        <a:pt x="224" y="0"/>
                      </a:lnTo>
                      <a:lnTo>
                        <a:pt x="194" y="0"/>
                      </a:lnTo>
                      <a:lnTo>
                        <a:pt x="166" y="2"/>
                      </a:lnTo>
                      <a:lnTo>
                        <a:pt x="136" y="6"/>
                      </a:lnTo>
                      <a:lnTo>
                        <a:pt x="108" y="10"/>
                      </a:lnTo>
                      <a:lnTo>
                        <a:pt x="80" y="16"/>
                      </a:lnTo>
                      <a:lnTo>
                        <a:pt x="54" y="24"/>
                      </a:lnTo>
                      <a:lnTo>
                        <a:pt x="26" y="32"/>
                      </a:lnTo>
                      <a:lnTo>
                        <a:pt x="0" y="40"/>
                      </a:lnTo>
                      <a:lnTo>
                        <a:pt x="0" y="40"/>
                      </a:lnTo>
                      <a:lnTo>
                        <a:pt x="6" y="72"/>
                      </a:lnTo>
                      <a:lnTo>
                        <a:pt x="10" y="102"/>
                      </a:lnTo>
                      <a:lnTo>
                        <a:pt x="12" y="134"/>
                      </a:lnTo>
                      <a:lnTo>
                        <a:pt x="12" y="166"/>
                      </a:lnTo>
                      <a:lnTo>
                        <a:pt x="12" y="166"/>
                      </a:lnTo>
                      <a:lnTo>
                        <a:pt x="12" y="166"/>
                      </a:lnTo>
                      <a:lnTo>
                        <a:pt x="12" y="166"/>
                      </a:lnTo>
                      <a:lnTo>
                        <a:pt x="12" y="166"/>
                      </a:lnTo>
                      <a:lnTo>
                        <a:pt x="12" y="166"/>
                      </a:lnTo>
                      <a:lnTo>
                        <a:pt x="12" y="166"/>
                      </a:lnTo>
                      <a:lnTo>
                        <a:pt x="12" y="166"/>
                      </a:lnTo>
                      <a:lnTo>
                        <a:pt x="12" y="166"/>
                      </a:lnTo>
                      <a:lnTo>
                        <a:pt x="12" y="166"/>
                      </a:lnTo>
                      <a:lnTo>
                        <a:pt x="12" y="192"/>
                      </a:lnTo>
                      <a:lnTo>
                        <a:pt x="10" y="218"/>
                      </a:lnTo>
                      <a:lnTo>
                        <a:pt x="4" y="272"/>
                      </a:lnTo>
                      <a:lnTo>
                        <a:pt x="4" y="272"/>
                      </a:lnTo>
                      <a:lnTo>
                        <a:pt x="30" y="280"/>
                      </a:lnTo>
                      <a:lnTo>
                        <a:pt x="56" y="288"/>
                      </a:lnTo>
                      <a:lnTo>
                        <a:pt x="82" y="296"/>
                      </a:lnTo>
                      <a:lnTo>
                        <a:pt x="110" y="302"/>
                      </a:lnTo>
                      <a:lnTo>
                        <a:pt x="138" y="306"/>
                      </a:lnTo>
                      <a:lnTo>
                        <a:pt x="166" y="308"/>
                      </a:lnTo>
                      <a:lnTo>
                        <a:pt x="194" y="310"/>
                      </a:lnTo>
                      <a:lnTo>
                        <a:pt x="224" y="312"/>
                      </a:lnTo>
                      <a:lnTo>
                        <a:pt x="224" y="312"/>
                      </a:lnTo>
                      <a:lnTo>
                        <a:pt x="274" y="310"/>
                      </a:lnTo>
                      <a:lnTo>
                        <a:pt x="324" y="304"/>
                      </a:lnTo>
                      <a:lnTo>
                        <a:pt x="372" y="294"/>
                      </a:lnTo>
                      <a:lnTo>
                        <a:pt x="418" y="280"/>
                      </a:lnTo>
                      <a:lnTo>
                        <a:pt x="418" y="280"/>
                      </a:lnTo>
                      <a:lnTo>
                        <a:pt x="414" y="252"/>
                      </a:lnTo>
                      <a:lnTo>
                        <a:pt x="410" y="224"/>
                      </a:lnTo>
                      <a:lnTo>
                        <a:pt x="408" y="194"/>
                      </a:lnTo>
                      <a:lnTo>
                        <a:pt x="408" y="166"/>
                      </a:lnTo>
                      <a:lnTo>
                        <a:pt x="408" y="166"/>
                      </a:lnTo>
                      <a:lnTo>
                        <a:pt x="408" y="166"/>
                      </a:lnTo>
                      <a:lnTo>
                        <a:pt x="408" y="166"/>
                      </a:lnTo>
                      <a:lnTo>
                        <a:pt x="408" y="166"/>
                      </a:lnTo>
                      <a:lnTo>
                        <a:pt x="408" y="166"/>
                      </a:lnTo>
                      <a:lnTo>
                        <a:pt x="408" y="166"/>
                      </a:lnTo>
                      <a:lnTo>
                        <a:pt x="408" y="166"/>
                      </a:lnTo>
                      <a:lnTo>
                        <a:pt x="408" y="166"/>
                      </a:lnTo>
                      <a:lnTo>
                        <a:pt x="408" y="166"/>
                      </a:lnTo>
                      <a:lnTo>
                        <a:pt x="408" y="132"/>
                      </a:lnTo>
                      <a:lnTo>
                        <a:pt x="410" y="98"/>
                      </a:lnTo>
                      <a:lnTo>
                        <a:pt x="416" y="64"/>
                      </a:lnTo>
                      <a:lnTo>
                        <a:pt x="422" y="32"/>
                      </a:lnTo>
                      <a:lnTo>
                        <a:pt x="422" y="32"/>
                      </a:lnTo>
                      <a:lnTo>
                        <a:pt x="374" y="18"/>
                      </a:lnTo>
                      <a:lnTo>
                        <a:pt x="326" y="8"/>
                      </a:lnTo>
                      <a:lnTo>
                        <a:pt x="274" y="2"/>
                      </a:lnTo>
                      <a:lnTo>
                        <a:pt x="224" y="0"/>
                      </a:lnTo>
                      <a:close/>
                    </a:path>
                  </a:pathLst>
                </a:custGeom>
                <a:solidFill>
                  <a:srgbClr val="A02A1F"/>
                </a:solidFill>
                <a:ln w="9525">
                  <a:solidFill>
                    <a:srgbClr val="A02A1F"/>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6" name="Freeform 133"/>
                <p:cNvSpPr>
                  <a:spLocks/>
                </p:cNvSpPr>
                <p:nvPr/>
              </p:nvSpPr>
              <p:spPr bwMode="auto">
                <a:xfrm>
                  <a:off x="4798789" y="5106466"/>
                  <a:ext cx="317500" cy="368300"/>
                </a:xfrm>
                <a:custGeom>
                  <a:avLst/>
                  <a:gdLst>
                    <a:gd name="T0" fmla="*/ 188 w 200"/>
                    <a:gd name="T1" fmla="*/ 0 h 232"/>
                    <a:gd name="T2" fmla="*/ 188 w 200"/>
                    <a:gd name="T3" fmla="*/ 0 h 232"/>
                    <a:gd name="T4" fmla="*/ 188 w 200"/>
                    <a:gd name="T5" fmla="*/ 0 h 232"/>
                    <a:gd name="T6" fmla="*/ 188 w 200"/>
                    <a:gd name="T7" fmla="*/ 0 h 232"/>
                    <a:gd name="T8" fmla="*/ 162 w 200"/>
                    <a:gd name="T9" fmla="*/ 12 h 232"/>
                    <a:gd name="T10" fmla="*/ 136 w 200"/>
                    <a:gd name="T11" fmla="*/ 24 h 232"/>
                    <a:gd name="T12" fmla="*/ 112 w 200"/>
                    <a:gd name="T13" fmla="*/ 36 h 232"/>
                    <a:gd name="T14" fmla="*/ 88 w 200"/>
                    <a:gd name="T15" fmla="*/ 50 h 232"/>
                    <a:gd name="T16" fmla="*/ 64 w 200"/>
                    <a:gd name="T17" fmla="*/ 64 h 232"/>
                    <a:gd name="T18" fmla="*/ 42 w 200"/>
                    <a:gd name="T19" fmla="*/ 80 h 232"/>
                    <a:gd name="T20" fmla="*/ 20 w 200"/>
                    <a:gd name="T21" fmla="*/ 98 h 232"/>
                    <a:gd name="T22" fmla="*/ 0 w 200"/>
                    <a:gd name="T23" fmla="*/ 116 h 232"/>
                    <a:gd name="T24" fmla="*/ 0 w 200"/>
                    <a:gd name="T25" fmla="*/ 116 h 232"/>
                    <a:gd name="T26" fmla="*/ 20 w 200"/>
                    <a:gd name="T27" fmla="*/ 134 h 232"/>
                    <a:gd name="T28" fmla="*/ 42 w 200"/>
                    <a:gd name="T29" fmla="*/ 150 h 232"/>
                    <a:gd name="T30" fmla="*/ 66 w 200"/>
                    <a:gd name="T31" fmla="*/ 166 h 232"/>
                    <a:gd name="T32" fmla="*/ 90 w 200"/>
                    <a:gd name="T33" fmla="*/ 182 h 232"/>
                    <a:gd name="T34" fmla="*/ 114 w 200"/>
                    <a:gd name="T35" fmla="*/ 196 h 232"/>
                    <a:gd name="T36" fmla="*/ 140 w 200"/>
                    <a:gd name="T37" fmla="*/ 208 h 232"/>
                    <a:gd name="T38" fmla="*/ 166 w 200"/>
                    <a:gd name="T39" fmla="*/ 220 h 232"/>
                    <a:gd name="T40" fmla="*/ 192 w 200"/>
                    <a:gd name="T41" fmla="*/ 232 h 232"/>
                    <a:gd name="T42" fmla="*/ 192 w 200"/>
                    <a:gd name="T43" fmla="*/ 232 h 232"/>
                    <a:gd name="T44" fmla="*/ 198 w 200"/>
                    <a:gd name="T45" fmla="*/ 178 h 232"/>
                    <a:gd name="T46" fmla="*/ 200 w 200"/>
                    <a:gd name="T47" fmla="*/ 152 h 232"/>
                    <a:gd name="T48" fmla="*/ 200 w 200"/>
                    <a:gd name="T49" fmla="*/ 126 h 232"/>
                    <a:gd name="T50" fmla="*/ 200 w 200"/>
                    <a:gd name="T51" fmla="*/ 126 h 232"/>
                    <a:gd name="T52" fmla="*/ 200 w 200"/>
                    <a:gd name="T53" fmla="*/ 94 h 232"/>
                    <a:gd name="T54" fmla="*/ 198 w 200"/>
                    <a:gd name="T55" fmla="*/ 62 h 232"/>
                    <a:gd name="T56" fmla="*/ 194 w 200"/>
                    <a:gd name="T57" fmla="*/ 32 h 232"/>
                    <a:gd name="T58" fmla="*/ 188 w 200"/>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0" h="232">
                      <a:moveTo>
                        <a:pt x="188" y="0"/>
                      </a:moveTo>
                      <a:lnTo>
                        <a:pt x="188" y="0"/>
                      </a:lnTo>
                      <a:lnTo>
                        <a:pt x="188" y="0"/>
                      </a:lnTo>
                      <a:lnTo>
                        <a:pt x="188" y="0"/>
                      </a:lnTo>
                      <a:lnTo>
                        <a:pt x="162" y="12"/>
                      </a:lnTo>
                      <a:lnTo>
                        <a:pt x="136" y="24"/>
                      </a:lnTo>
                      <a:lnTo>
                        <a:pt x="112" y="36"/>
                      </a:lnTo>
                      <a:lnTo>
                        <a:pt x="88" y="50"/>
                      </a:lnTo>
                      <a:lnTo>
                        <a:pt x="64" y="64"/>
                      </a:lnTo>
                      <a:lnTo>
                        <a:pt x="42" y="80"/>
                      </a:lnTo>
                      <a:lnTo>
                        <a:pt x="20" y="98"/>
                      </a:lnTo>
                      <a:lnTo>
                        <a:pt x="0" y="116"/>
                      </a:lnTo>
                      <a:lnTo>
                        <a:pt x="0" y="116"/>
                      </a:lnTo>
                      <a:lnTo>
                        <a:pt x="20" y="134"/>
                      </a:lnTo>
                      <a:lnTo>
                        <a:pt x="42" y="150"/>
                      </a:lnTo>
                      <a:lnTo>
                        <a:pt x="66" y="166"/>
                      </a:lnTo>
                      <a:lnTo>
                        <a:pt x="90" y="182"/>
                      </a:lnTo>
                      <a:lnTo>
                        <a:pt x="114" y="196"/>
                      </a:lnTo>
                      <a:lnTo>
                        <a:pt x="140" y="208"/>
                      </a:lnTo>
                      <a:lnTo>
                        <a:pt x="166" y="220"/>
                      </a:lnTo>
                      <a:lnTo>
                        <a:pt x="192" y="232"/>
                      </a:lnTo>
                      <a:lnTo>
                        <a:pt x="192" y="232"/>
                      </a:lnTo>
                      <a:lnTo>
                        <a:pt x="198" y="178"/>
                      </a:lnTo>
                      <a:lnTo>
                        <a:pt x="200" y="152"/>
                      </a:lnTo>
                      <a:lnTo>
                        <a:pt x="200" y="126"/>
                      </a:lnTo>
                      <a:lnTo>
                        <a:pt x="200" y="126"/>
                      </a:lnTo>
                      <a:lnTo>
                        <a:pt x="200" y="94"/>
                      </a:lnTo>
                      <a:lnTo>
                        <a:pt x="198" y="62"/>
                      </a:lnTo>
                      <a:lnTo>
                        <a:pt x="194" y="32"/>
                      </a:lnTo>
                      <a:lnTo>
                        <a:pt x="188" y="0"/>
                      </a:lnTo>
                      <a:close/>
                    </a:path>
                  </a:pathLst>
                </a:custGeom>
                <a:solidFill>
                  <a:srgbClr val="9F3232"/>
                </a:solidFill>
                <a:ln w="9525">
                  <a:solidFill>
                    <a:srgbClr val="9F3232"/>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7" name="Freeform 135"/>
                <p:cNvSpPr>
                  <a:spLocks/>
                </p:cNvSpPr>
                <p:nvPr/>
              </p:nvSpPr>
              <p:spPr bwMode="auto">
                <a:xfrm>
                  <a:off x="5760814" y="3769791"/>
                  <a:ext cx="663575" cy="758825"/>
                </a:xfrm>
                <a:custGeom>
                  <a:avLst/>
                  <a:gdLst>
                    <a:gd name="T0" fmla="*/ 190 w 418"/>
                    <a:gd name="T1" fmla="*/ 0 h 478"/>
                    <a:gd name="T2" fmla="*/ 190 w 418"/>
                    <a:gd name="T3" fmla="*/ 0 h 478"/>
                    <a:gd name="T4" fmla="*/ 190 w 418"/>
                    <a:gd name="T5" fmla="*/ 0 h 478"/>
                    <a:gd name="T6" fmla="*/ 190 w 418"/>
                    <a:gd name="T7" fmla="*/ 0 h 478"/>
                    <a:gd name="T8" fmla="*/ 146 w 418"/>
                    <a:gd name="T9" fmla="*/ 32 h 478"/>
                    <a:gd name="T10" fmla="*/ 100 w 418"/>
                    <a:gd name="T11" fmla="*/ 60 h 478"/>
                    <a:gd name="T12" fmla="*/ 52 w 418"/>
                    <a:gd name="T13" fmla="*/ 82 h 478"/>
                    <a:gd name="T14" fmla="*/ 26 w 418"/>
                    <a:gd name="T15" fmla="*/ 94 h 478"/>
                    <a:gd name="T16" fmla="*/ 0 w 418"/>
                    <a:gd name="T17" fmla="*/ 102 h 478"/>
                    <a:gd name="T18" fmla="*/ 0 w 418"/>
                    <a:gd name="T19" fmla="*/ 102 h 478"/>
                    <a:gd name="T20" fmla="*/ 6 w 418"/>
                    <a:gd name="T21" fmla="*/ 130 h 478"/>
                    <a:gd name="T22" fmla="*/ 14 w 418"/>
                    <a:gd name="T23" fmla="*/ 158 h 478"/>
                    <a:gd name="T24" fmla="*/ 22 w 418"/>
                    <a:gd name="T25" fmla="*/ 186 h 478"/>
                    <a:gd name="T26" fmla="*/ 32 w 418"/>
                    <a:gd name="T27" fmla="*/ 212 h 478"/>
                    <a:gd name="T28" fmla="*/ 42 w 418"/>
                    <a:gd name="T29" fmla="*/ 238 h 478"/>
                    <a:gd name="T30" fmla="*/ 54 w 418"/>
                    <a:gd name="T31" fmla="*/ 264 h 478"/>
                    <a:gd name="T32" fmla="*/ 66 w 418"/>
                    <a:gd name="T33" fmla="*/ 288 h 478"/>
                    <a:gd name="T34" fmla="*/ 80 w 418"/>
                    <a:gd name="T35" fmla="*/ 312 h 478"/>
                    <a:gd name="T36" fmla="*/ 96 w 418"/>
                    <a:gd name="T37" fmla="*/ 336 h 478"/>
                    <a:gd name="T38" fmla="*/ 112 w 418"/>
                    <a:gd name="T39" fmla="*/ 358 h 478"/>
                    <a:gd name="T40" fmla="*/ 128 w 418"/>
                    <a:gd name="T41" fmla="*/ 380 h 478"/>
                    <a:gd name="T42" fmla="*/ 146 w 418"/>
                    <a:gd name="T43" fmla="*/ 402 h 478"/>
                    <a:gd name="T44" fmla="*/ 166 w 418"/>
                    <a:gd name="T45" fmla="*/ 422 h 478"/>
                    <a:gd name="T46" fmla="*/ 186 w 418"/>
                    <a:gd name="T47" fmla="*/ 442 h 478"/>
                    <a:gd name="T48" fmla="*/ 206 w 418"/>
                    <a:gd name="T49" fmla="*/ 460 h 478"/>
                    <a:gd name="T50" fmla="*/ 228 w 418"/>
                    <a:gd name="T51" fmla="*/ 478 h 478"/>
                    <a:gd name="T52" fmla="*/ 228 w 418"/>
                    <a:gd name="T53" fmla="*/ 478 h 478"/>
                    <a:gd name="T54" fmla="*/ 228 w 418"/>
                    <a:gd name="T55" fmla="*/ 478 h 478"/>
                    <a:gd name="T56" fmla="*/ 228 w 418"/>
                    <a:gd name="T57" fmla="*/ 478 h 478"/>
                    <a:gd name="T58" fmla="*/ 228 w 418"/>
                    <a:gd name="T59" fmla="*/ 478 h 478"/>
                    <a:gd name="T60" fmla="*/ 228 w 418"/>
                    <a:gd name="T61" fmla="*/ 478 h 478"/>
                    <a:gd name="T62" fmla="*/ 228 w 418"/>
                    <a:gd name="T63" fmla="*/ 478 h 478"/>
                    <a:gd name="T64" fmla="*/ 228 w 418"/>
                    <a:gd name="T65" fmla="*/ 478 h 478"/>
                    <a:gd name="T66" fmla="*/ 228 w 418"/>
                    <a:gd name="T67" fmla="*/ 478 h 478"/>
                    <a:gd name="T68" fmla="*/ 228 w 418"/>
                    <a:gd name="T69" fmla="*/ 478 h 478"/>
                    <a:gd name="T70" fmla="*/ 270 w 418"/>
                    <a:gd name="T71" fmla="*/ 446 h 478"/>
                    <a:gd name="T72" fmla="*/ 318 w 418"/>
                    <a:gd name="T73" fmla="*/ 418 h 478"/>
                    <a:gd name="T74" fmla="*/ 342 w 418"/>
                    <a:gd name="T75" fmla="*/ 406 h 478"/>
                    <a:gd name="T76" fmla="*/ 366 w 418"/>
                    <a:gd name="T77" fmla="*/ 394 h 478"/>
                    <a:gd name="T78" fmla="*/ 392 w 418"/>
                    <a:gd name="T79" fmla="*/ 384 h 478"/>
                    <a:gd name="T80" fmla="*/ 418 w 418"/>
                    <a:gd name="T81" fmla="*/ 374 h 478"/>
                    <a:gd name="T82" fmla="*/ 418 w 418"/>
                    <a:gd name="T83" fmla="*/ 374 h 478"/>
                    <a:gd name="T84" fmla="*/ 412 w 418"/>
                    <a:gd name="T85" fmla="*/ 346 h 478"/>
                    <a:gd name="T86" fmla="*/ 406 w 418"/>
                    <a:gd name="T87" fmla="*/ 318 h 478"/>
                    <a:gd name="T88" fmla="*/ 396 w 418"/>
                    <a:gd name="T89" fmla="*/ 292 h 478"/>
                    <a:gd name="T90" fmla="*/ 388 w 418"/>
                    <a:gd name="T91" fmla="*/ 266 h 478"/>
                    <a:gd name="T92" fmla="*/ 376 w 418"/>
                    <a:gd name="T93" fmla="*/ 240 h 478"/>
                    <a:gd name="T94" fmla="*/ 364 w 418"/>
                    <a:gd name="T95" fmla="*/ 214 h 478"/>
                    <a:gd name="T96" fmla="*/ 352 w 418"/>
                    <a:gd name="T97" fmla="*/ 190 h 478"/>
                    <a:gd name="T98" fmla="*/ 338 w 418"/>
                    <a:gd name="T99" fmla="*/ 164 h 478"/>
                    <a:gd name="T100" fmla="*/ 322 w 418"/>
                    <a:gd name="T101" fmla="*/ 142 h 478"/>
                    <a:gd name="T102" fmla="*/ 306 w 418"/>
                    <a:gd name="T103" fmla="*/ 118 h 478"/>
                    <a:gd name="T104" fmla="*/ 290 w 418"/>
                    <a:gd name="T105" fmla="*/ 96 h 478"/>
                    <a:gd name="T106" fmla="*/ 272 w 418"/>
                    <a:gd name="T107" fmla="*/ 76 h 478"/>
                    <a:gd name="T108" fmla="*/ 252 w 418"/>
                    <a:gd name="T109" fmla="*/ 56 h 478"/>
                    <a:gd name="T110" fmla="*/ 232 w 418"/>
                    <a:gd name="T111" fmla="*/ 36 h 478"/>
                    <a:gd name="T112" fmla="*/ 212 w 418"/>
                    <a:gd name="T113" fmla="*/ 18 h 478"/>
                    <a:gd name="T114" fmla="*/ 190 w 418"/>
                    <a:gd name="T115" fmla="*/ 0 h 478"/>
                    <a:gd name="T116" fmla="*/ 190 w 418"/>
                    <a:gd name="T117" fmla="*/ 0 h 478"/>
                    <a:gd name="T118" fmla="*/ 190 w 418"/>
                    <a:gd name="T1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478">
                      <a:moveTo>
                        <a:pt x="190" y="0"/>
                      </a:moveTo>
                      <a:lnTo>
                        <a:pt x="190" y="0"/>
                      </a:lnTo>
                      <a:lnTo>
                        <a:pt x="190" y="0"/>
                      </a:lnTo>
                      <a:lnTo>
                        <a:pt x="190" y="0"/>
                      </a:lnTo>
                      <a:lnTo>
                        <a:pt x="146" y="32"/>
                      </a:lnTo>
                      <a:lnTo>
                        <a:pt x="100" y="60"/>
                      </a:lnTo>
                      <a:lnTo>
                        <a:pt x="52" y="82"/>
                      </a:lnTo>
                      <a:lnTo>
                        <a:pt x="26" y="94"/>
                      </a:lnTo>
                      <a:lnTo>
                        <a:pt x="0" y="102"/>
                      </a:lnTo>
                      <a:lnTo>
                        <a:pt x="0" y="102"/>
                      </a:lnTo>
                      <a:lnTo>
                        <a:pt x="6" y="130"/>
                      </a:lnTo>
                      <a:lnTo>
                        <a:pt x="14" y="158"/>
                      </a:lnTo>
                      <a:lnTo>
                        <a:pt x="22" y="186"/>
                      </a:lnTo>
                      <a:lnTo>
                        <a:pt x="32" y="212"/>
                      </a:lnTo>
                      <a:lnTo>
                        <a:pt x="42" y="238"/>
                      </a:lnTo>
                      <a:lnTo>
                        <a:pt x="54" y="264"/>
                      </a:lnTo>
                      <a:lnTo>
                        <a:pt x="66" y="288"/>
                      </a:lnTo>
                      <a:lnTo>
                        <a:pt x="80" y="312"/>
                      </a:lnTo>
                      <a:lnTo>
                        <a:pt x="96" y="336"/>
                      </a:lnTo>
                      <a:lnTo>
                        <a:pt x="112" y="358"/>
                      </a:lnTo>
                      <a:lnTo>
                        <a:pt x="128" y="380"/>
                      </a:lnTo>
                      <a:lnTo>
                        <a:pt x="146" y="402"/>
                      </a:lnTo>
                      <a:lnTo>
                        <a:pt x="166" y="422"/>
                      </a:lnTo>
                      <a:lnTo>
                        <a:pt x="186" y="442"/>
                      </a:lnTo>
                      <a:lnTo>
                        <a:pt x="206" y="460"/>
                      </a:lnTo>
                      <a:lnTo>
                        <a:pt x="228" y="478"/>
                      </a:lnTo>
                      <a:lnTo>
                        <a:pt x="228" y="478"/>
                      </a:lnTo>
                      <a:lnTo>
                        <a:pt x="228" y="478"/>
                      </a:lnTo>
                      <a:lnTo>
                        <a:pt x="228" y="478"/>
                      </a:lnTo>
                      <a:lnTo>
                        <a:pt x="228" y="478"/>
                      </a:lnTo>
                      <a:lnTo>
                        <a:pt x="228" y="478"/>
                      </a:lnTo>
                      <a:lnTo>
                        <a:pt x="228" y="478"/>
                      </a:lnTo>
                      <a:lnTo>
                        <a:pt x="228" y="478"/>
                      </a:lnTo>
                      <a:lnTo>
                        <a:pt x="228" y="478"/>
                      </a:lnTo>
                      <a:lnTo>
                        <a:pt x="228" y="478"/>
                      </a:lnTo>
                      <a:lnTo>
                        <a:pt x="270" y="446"/>
                      </a:lnTo>
                      <a:lnTo>
                        <a:pt x="318" y="418"/>
                      </a:lnTo>
                      <a:lnTo>
                        <a:pt x="342" y="406"/>
                      </a:lnTo>
                      <a:lnTo>
                        <a:pt x="366" y="394"/>
                      </a:lnTo>
                      <a:lnTo>
                        <a:pt x="392" y="384"/>
                      </a:lnTo>
                      <a:lnTo>
                        <a:pt x="418" y="374"/>
                      </a:lnTo>
                      <a:lnTo>
                        <a:pt x="418" y="374"/>
                      </a:lnTo>
                      <a:lnTo>
                        <a:pt x="412" y="346"/>
                      </a:lnTo>
                      <a:lnTo>
                        <a:pt x="406" y="318"/>
                      </a:lnTo>
                      <a:lnTo>
                        <a:pt x="396" y="292"/>
                      </a:lnTo>
                      <a:lnTo>
                        <a:pt x="388" y="266"/>
                      </a:lnTo>
                      <a:lnTo>
                        <a:pt x="376" y="240"/>
                      </a:lnTo>
                      <a:lnTo>
                        <a:pt x="364" y="214"/>
                      </a:lnTo>
                      <a:lnTo>
                        <a:pt x="352" y="190"/>
                      </a:lnTo>
                      <a:lnTo>
                        <a:pt x="338" y="164"/>
                      </a:lnTo>
                      <a:lnTo>
                        <a:pt x="322" y="142"/>
                      </a:lnTo>
                      <a:lnTo>
                        <a:pt x="306" y="118"/>
                      </a:lnTo>
                      <a:lnTo>
                        <a:pt x="290" y="96"/>
                      </a:lnTo>
                      <a:lnTo>
                        <a:pt x="272" y="76"/>
                      </a:lnTo>
                      <a:lnTo>
                        <a:pt x="252" y="56"/>
                      </a:lnTo>
                      <a:lnTo>
                        <a:pt x="232" y="36"/>
                      </a:lnTo>
                      <a:lnTo>
                        <a:pt x="212" y="18"/>
                      </a:lnTo>
                      <a:lnTo>
                        <a:pt x="190" y="0"/>
                      </a:lnTo>
                      <a:lnTo>
                        <a:pt x="190" y="0"/>
                      </a:lnTo>
                      <a:lnTo>
                        <a:pt x="190" y="0"/>
                      </a:lnTo>
                      <a:close/>
                    </a:path>
                  </a:pathLst>
                </a:custGeom>
                <a:solidFill>
                  <a:srgbClr val="A65810"/>
                </a:solidFill>
                <a:ln w="9525">
                  <a:solidFill>
                    <a:srgbClr val="A658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8" name="Freeform 137"/>
                <p:cNvSpPr>
                  <a:spLocks/>
                </p:cNvSpPr>
                <p:nvPr/>
              </p:nvSpPr>
              <p:spPr bwMode="auto">
                <a:xfrm>
                  <a:off x="5744939" y="3604691"/>
                  <a:ext cx="317500" cy="327025"/>
                </a:xfrm>
                <a:custGeom>
                  <a:avLst/>
                  <a:gdLst>
                    <a:gd name="T0" fmla="*/ 6 w 200"/>
                    <a:gd name="T1" fmla="*/ 0 h 206"/>
                    <a:gd name="T2" fmla="*/ 6 w 200"/>
                    <a:gd name="T3" fmla="*/ 0 h 206"/>
                    <a:gd name="T4" fmla="*/ 2 w 200"/>
                    <a:gd name="T5" fmla="*/ 46 h 206"/>
                    <a:gd name="T6" fmla="*/ 0 w 200"/>
                    <a:gd name="T7" fmla="*/ 92 h 206"/>
                    <a:gd name="T8" fmla="*/ 0 w 200"/>
                    <a:gd name="T9" fmla="*/ 92 h 206"/>
                    <a:gd name="T10" fmla="*/ 0 w 200"/>
                    <a:gd name="T11" fmla="*/ 120 h 206"/>
                    <a:gd name="T12" fmla="*/ 2 w 200"/>
                    <a:gd name="T13" fmla="*/ 150 h 206"/>
                    <a:gd name="T14" fmla="*/ 6 w 200"/>
                    <a:gd name="T15" fmla="*/ 178 h 206"/>
                    <a:gd name="T16" fmla="*/ 10 w 200"/>
                    <a:gd name="T17" fmla="*/ 206 h 206"/>
                    <a:gd name="T18" fmla="*/ 10 w 200"/>
                    <a:gd name="T19" fmla="*/ 206 h 206"/>
                    <a:gd name="T20" fmla="*/ 36 w 200"/>
                    <a:gd name="T21" fmla="*/ 198 h 206"/>
                    <a:gd name="T22" fmla="*/ 62 w 200"/>
                    <a:gd name="T23" fmla="*/ 186 h 206"/>
                    <a:gd name="T24" fmla="*/ 110 w 200"/>
                    <a:gd name="T25" fmla="*/ 164 h 206"/>
                    <a:gd name="T26" fmla="*/ 156 w 200"/>
                    <a:gd name="T27" fmla="*/ 136 h 206"/>
                    <a:gd name="T28" fmla="*/ 200 w 200"/>
                    <a:gd name="T29" fmla="*/ 104 h 206"/>
                    <a:gd name="T30" fmla="*/ 200 w 200"/>
                    <a:gd name="T31" fmla="*/ 104 h 206"/>
                    <a:gd name="T32" fmla="*/ 178 w 200"/>
                    <a:gd name="T33" fmla="*/ 88 h 206"/>
                    <a:gd name="T34" fmla="*/ 156 w 200"/>
                    <a:gd name="T35" fmla="*/ 72 h 206"/>
                    <a:gd name="T36" fmla="*/ 132 w 200"/>
                    <a:gd name="T37" fmla="*/ 58 h 206"/>
                    <a:gd name="T38" fmla="*/ 108 w 200"/>
                    <a:gd name="T39" fmla="*/ 44 h 206"/>
                    <a:gd name="T40" fmla="*/ 84 w 200"/>
                    <a:gd name="T41" fmla="*/ 32 h 206"/>
                    <a:gd name="T42" fmla="*/ 58 w 200"/>
                    <a:gd name="T43" fmla="*/ 20 h 206"/>
                    <a:gd name="T44" fmla="*/ 32 w 200"/>
                    <a:gd name="T45" fmla="*/ 10 h 206"/>
                    <a:gd name="T46" fmla="*/ 6 w 200"/>
                    <a:gd name="T47" fmla="*/ 0 h 206"/>
                    <a:gd name="T48" fmla="*/ 6 w 200"/>
                    <a:gd name="T49" fmla="*/ 0 h 206"/>
                    <a:gd name="T50" fmla="*/ 6 w 200"/>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06">
                      <a:moveTo>
                        <a:pt x="6" y="0"/>
                      </a:moveTo>
                      <a:lnTo>
                        <a:pt x="6" y="0"/>
                      </a:lnTo>
                      <a:lnTo>
                        <a:pt x="2" y="46"/>
                      </a:lnTo>
                      <a:lnTo>
                        <a:pt x="0" y="92"/>
                      </a:lnTo>
                      <a:lnTo>
                        <a:pt x="0" y="92"/>
                      </a:lnTo>
                      <a:lnTo>
                        <a:pt x="0" y="120"/>
                      </a:lnTo>
                      <a:lnTo>
                        <a:pt x="2" y="150"/>
                      </a:lnTo>
                      <a:lnTo>
                        <a:pt x="6" y="178"/>
                      </a:lnTo>
                      <a:lnTo>
                        <a:pt x="10" y="206"/>
                      </a:lnTo>
                      <a:lnTo>
                        <a:pt x="10" y="206"/>
                      </a:lnTo>
                      <a:lnTo>
                        <a:pt x="36" y="198"/>
                      </a:lnTo>
                      <a:lnTo>
                        <a:pt x="62" y="186"/>
                      </a:lnTo>
                      <a:lnTo>
                        <a:pt x="110" y="164"/>
                      </a:lnTo>
                      <a:lnTo>
                        <a:pt x="156" y="136"/>
                      </a:lnTo>
                      <a:lnTo>
                        <a:pt x="200" y="104"/>
                      </a:lnTo>
                      <a:lnTo>
                        <a:pt x="200" y="104"/>
                      </a:lnTo>
                      <a:lnTo>
                        <a:pt x="178" y="88"/>
                      </a:lnTo>
                      <a:lnTo>
                        <a:pt x="156" y="72"/>
                      </a:lnTo>
                      <a:lnTo>
                        <a:pt x="132" y="58"/>
                      </a:lnTo>
                      <a:lnTo>
                        <a:pt x="108" y="44"/>
                      </a:lnTo>
                      <a:lnTo>
                        <a:pt x="84" y="32"/>
                      </a:lnTo>
                      <a:lnTo>
                        <a:pt x="58" y="20"/>
                      </a:lnTo>
                      <a:lnTo>
                        <a:pt x="32" y="10"/>
                      </a:lnTo>
                      <a:lnTo>
                        <a:pt x="6" y="0"/>
                      </a:lnTo>
                      <a:lnTo>
                        <a:pt x="6" y="0"/>
                      </a:lnTo>
                      <a:lnTo>
                        <a:pt x="6" y="0"/>
                      </a:lnTo>
                      <a:close/>
                    </a:path>
                  </a:pathLst>
                </a:custGeom>
                <a:solidFill>
                  <a:srgbClr val="AA6210"/>
                </a:solidFill>
                <a:ln w="9525">
                  <a:solidFill>
                    <a:srgbClr val="AA62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09" name="Freeform 139"/>
                <p:cNvSpPr>
                  <a:spLocks/>
                </p:cNvSpPr>
                <p:nvPr/>
              </p:nvSpPr>
              <p:spPr bwMode="auto">
                <a:xfrm>
                  <a:off x="5767164" y="4528616"/>
                  <a:ext cx="663575" cy="762000"/>
                </a:xfrm>
                <a:custGeom>
                  <a:avLst/>
                  <a:gdLst>
                    <a:gd name="T0" fmla="*/ 224 w 418"/>
                    <a:gd name="T1" fmla="*/ 0 h 480"/>
                    <a:gd name="T2" fmla="*/ 224 w 418"/>
                    <a:gd name="T3" fmla="*/ 0 h 480"/>
                    <a:gd name="T4" fmla="*/ 224 w 418"/>
                    <a:gd name="T5" fmla="*/ 0 h 480"/>
                    <a:gd name="T6" fmla="*/ 224 w 418"/>
                    <a:gd name="T7" fmla="*/ 0 h 480"/>
                    <a:gd name="T8" fmla="*/ 224 w 418"/>
                    <a:gd name="T9" fmla="*/ 0 h 480"/>
                    <a:gd name="T10" fmla="*/ 224 w 418"/>
                    <a:gd name="T11" fmla="*/ 0 h 480"/>
                    <a:gd name="T12" fmla="*/ 182 w 418"/>
                    <a:gd name="T13" fmla="*/ 34 h 480"/>
                    <a:gd name="T14" fmla="*/ 146 w 418"/>
                    <a:gd name="T15" fmla="*/ 72 h 480"/>
                    <a:gd name="T16" fmla="*/ 112 w 418"/>
                    <a:gd name="T17" fmla="*/ 112 h 480"/>
                    <a:gd name="T18" fmla="*/ 82 w 418"/>
                    <a:gd name="T19" fmla="*/ 156 h 480"/>
                    <a:gd name="T20" fmla="*/ 54 w 418"/>
                    <a:gd name="T21" fmla="*/ 204 h 480"/>
                    <a:gd name="T22" fmla="*/ 32 w 418"/>
                    <a:gd name="T23" fmla="*/ 252 h 480"/>
                    <a:gd name="T24" fmla="*/ 14 w 418"/>
                    <a:gd name="T25" fmla="*/ 302 h 480"/>
                    <a:gd name="T26" fmla="*/ 6 w 418"/>
                    <a:gd name="T27" fmla="*/ 330 h 480"/>
                    <a:gd name="T28" fmla="*/ 0 w 418"/>
                    <a:gd name="T29" fmla="*/ 356 h 480"/>
                    <a:gd name="T30" fmla="*/ 0 w 418"/>
                    <a:gd name="T31" fmla="*/ 356 h 480"/>
                    <a:gd name="T32" fmla="*/ 30 w 418"/>
                    <a:gd name="T33" fmla="*/ 366 h 480"/>
                    <a:gd name="T34" fmla="*/ 58 w 418"/>
                    <a:gd name="T35" fmla="*/ 378 h 480"/>
                    <a:gd name="T36" fmla="*/ 86 w 418"/>
                    <a:gd name="T37" fmla="*/ 392 h 480"/>
                    <a:gd name="T38" fmla="*/ 114 w 418"/>
                    <a:gd name="T39" fmla="*/ 408 h 480"/>
                    <a:gd name="T40" fmla="*/ 140 w 418"/>
                    <a:gd name="T41" fmla="*/ 424 h 480"/>
                    <a:gd name="T42" fmla="*/ 166 w 418"/>
                    <a:gd name="T43" fmla="*/ 440 h 480"/>
                    <a:gd name="T44" fmla="*/ 190 w 418"/>
                    <a:gd name="T45" fmla="*/ 460 h 480"/>
                    <a:gd name="T46" fmla="*/ 214 w 418"/>
                    <a:gd name="T47" fmla="*/ 480 h 480"/>
                    <a:gd name="T48" fmla="*/ 214 w 418"/>
                    <a:gd name="T49" fmla="*/ 480 h 480"/>
                    <a:gd name="T50" fmla="*/ 214 w 418"/>
                    <a:gd name="T51" fmla="*/ 480 h 480"/>
                    <a:gd name="T52" fmla="*/ 214 w 418"/>
                    <a:gd name="T53" fmla="*/ 480 h 480"/>
                    <a:gd name="T54" fmla="*/ 214 w 418"/>
                    <a:gd name="T55" fmla="*/ 480 h 480"/>
                    <a:gd name="T56" fmla="*/ 214 w 418"/>
                    <a:gd name="T57" fmla="*/ 480 h 480"/>
                    <a:gd name="T58" fmla="*/ 214 w 418"/>
                    <a:gd name="T59" fmla="*/ 480 h 480"/>
                    <a:gd name="T60" fmla="*/ 214 w 418"/>
                    <a:gd name="T61" fmla="*/ 480 h 480"/>
                    <a:gd name="T62" fmla="*/ 252 w 418"/>
                    <a:gd name="T63" fmla="*/ 442 h 480"/>
                    <a:gd name="T64" fmla="*/ 288 w 418"/>
                    <a:gd name="T65" fmla="*/ 402 h 480"/>
                    <a:gd name="T66" fmla="*/ 320 w 418"/>
                    <a:gd name="T67" fmla="*/ 358 h 480"/>
                    <a:gd name="T68" fmla="*/ 348 w 418"/>
                    <a:gd name="T69" fmla="*/ 312 h 480"/>
                    <a:gd name="T70" fmla="*/ 372 w 418"/>
                    <a:gd name="T71" fmla="*/ 262 h 480"/>
                    <a:gd name="T72" fmla="*/ 382 w 418"/>
                    <a:gd name="T73" fmla="*/ 238 h 480"/>
                    <a:gd name="T74" fmla="*/ 392 w 418"/>
                    <a:gd name="T75" fmla="*/ 212 h 480"/>
                    <a:gd name="T76" fmla="*/ 400 w 418"/>
                    <a:gd name="T77" fmla="*/ 186 h 480"/>
                    <a:gd name="T78" fmla="*/ 408 w 418"/>
                    <a:gd name="T79" fmla="*/ 158 h 480"/>
                    <a:gd name="T80" fmla="*/ 414 w 418"/>
                    <a:gd name="T81" fmla="*/ 132 h 480"/>
                    <a:gd name="T82" fmla="*/ 418 w 418"/>
                    <a:gd name="T83" fmla="*/ 104 h 480"/>
                    <a:gd name="T84" fmla="*/ 418 w 418"/>
                    <a:gd name="T85" fmla="*/ 104 h 480"/>
                    <a:gd name="T86" fmla="*/ 392 w 418"/>
                    <a:gd name="T87" fmla="*/ 94 h 480"/>
                    <a:gd name="T88" fmla="*/ 366 w 418"/>
                    <a:gd name="T89" fmla="*/ 84 h 480"/>
                    <a:gd name="T90" fmla="*/ 340 w 418"/>
                    <a:gd name="T91" fmla="*/ 72 h 480"/>
                    <a:gd name="T92" fmla="*/ 316 w 418"/>
                    <a:gd name="T93" fmla="*/ 60 h 480"/>
                    <a:gd name="T94" fmla="*/ 292 w 418"/>
                    <a:gd name="T95" fmla="*/ 46 h 480"/>
                    <a:gd name="T96" fmla="*/ 268 w 418"/>
                    <a:gd name="T97" fmla="*/ 32 h 480"/>
                    <a:gd name="T98" fmla="*/ 246 w 418"/>
                    <a:gd name="T99" fmla="*/ 16 h 480"/>
                    <a:gd name="T100" fmla="*/ 224 w 418"/>
                    <a:gd name="T10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480">
                      <a:moveTo>
                        <a:pt x="224" y="0"/>
                      </a:moveTo>
                      <a:lnTo>
                        <a:pt x="224" y="0"/>
                      </a:lnTo>
                      <a:lnTo>
                        <a:pt x="224" y="0"/>
                      </a:lnTo>
                      <a:lnTo>
                        <a:pt x="224" y="0"/>
                      </a:lnTo>
                      <a:lnTo>
                        <a:pt x="224" y="0"/>
                      </a:lnTo>
                      <a:lnTo>
                        <a:pt x="224" y="0"/>
                      </a:lnTo>
                      <a:lnTo>
                        <a:pt x="182" y="34"/>
                      </a:lnTo>
                      <a:lnTo>
                        <a:pt x="146" y="72"/>
                      </a:lnTo>
                      <a:lnTo>
                        <a:pt x="112" y="112"/>
                      </a:lnTo>
                      <a:lnTo>
                        <a:pt x="82" y="156"/>
                      </a:lnTo>
                      <a:lnTo>
                        <a:pt x="54" y="204"/>
                      </a:lnTo>
                      <a:lnTo>
                        <a:pt x="32" y="252"/>
                      </a:lnTo>
                      <a:lnTo>
                        <a:pt x="14" y="302"/>
                      </a:lnTo>
                      <a:lnTo>
                        <a:pt x="6" y="330"/>
                      </a:lnTo>
                      <a:lnTo>
                        <a:pt x="0" y="356"/>
                      </a:lnTo>
                      <a:lnTo>
                        <a:pt x="0" y="356"/>
                      </a:lnTo>
                      <a:lnTo>
                        <a:pt x="30" y="366"/>
                      </a:lnTo>
                      <a:lnTo>
                        <a:pt x="58" y="378"/>
                      </a:lnTo>
                      <a:lnTo>
                        <a:pt x="86" y="392"/>
                      </a:lnTo>
                      <a:lnTo>
                        <a:pt x="114" y="408"/>
                      </a:lnTo>
                      <a:lnTo>
                        <a:pt x="140" y="424"/>
                      </a:lnTo>
                      <a:lnTo>
                        <a:pt x="166" y="440"/>
                      </a:lnTo>
                      <a:lnTo>
                        <a:pt x="190" y="460"/>
                      </a:lnTo>
                      <a:lnTo>
                        <a:pt x="214" y="480"/>
                      </a:lnTo>
                      <a:lnTo>
                        <a:pt x="214" y="480"/>
                      </a:lnTo>
                      <a:lnTo>
                        <a:pt x="214" y="480"/>
                      </a:lnTo>
                      <a:lnTo>
                        <a:pt x="214" y="480"/>
                      </a:lnTo>
                      <a:lnTo>
                        <a:pt x="214" y="480"/>
                      </a:lnTo>
                      <a:lnTo>
                        <a:pt x="214" y="480"/>
                      </a:lnTo>
                      <a:lnTo>
                        <a:pt x="214" y="480"/>
                      </a:lnTo>
                      <a:lnTo>
                        <a:pt x="214" y="480"/>
                      </a:lnTo>
                      <a:lnTo>
                        <a:pt x="252" y="442"/>
                      </a:lnTo>
                      <a:lnTo>
                        <a:pt x="288" y="402"/>
                      </a:lnTo>
                      <a:lnTo>
                        <a:pt x="320" y="358"/>
                      </a:lnTo>
                      <a:lnTo>
                        <a:pt x="348" y="312"/>
                      </a:lnTo>
                      <a:lnTo>
                        <a:pt x="372" y="262"/>
                      </a:lnTo>
                      <a:lnTo>
                        <a:pt x="382" y="238"/>
                      </a:lnTo>
                      <a:lnTo>
                        <a:pt x="392" y="212"/>
                      </a:lnTo>
                      <a:lnTo>
                        <a:pt x="400" y="186"/>
                      </a:lnTo>
                      <a:lnTo>
                        <a:pt x="408" y="158"/>
                      </a:lnTo>
                      <a:lnTo>
                        <a:pt x="414" y="132"/>
                      </a:lnTo>
                      <a:lnTo>
                        <a:pt x="418" y="104"/>
                      </a:lnTo>
                      <a:lnTo>
                        <a:pt x="418" y="104"/>
                      </a:lnTo>
                      <a:lnTo>
                        <a:pt x="392" y="94"/>
                      </a:lnTo>
                      <a:lnTo>
                        <a:pt x="366" y="84"/>
                      </a:lnTo>
                      <a:lnTo>
                        <a:pt x="340" y="72"/>
                      </a:lnTo>
                      <a:lnTo>
                        <a:pt x="316" y="60"/>
                      </a:lnTo>
                      <a:lnTo>
                        <a:pt x="292" y="46"/>
                      </a:lnTo>
                      <a:lnTo>
                        <a:pt x="268" y="32"/>
                      </a:lnTo>
                      <a:lnTo>
                        <a:pt x="246" y="16"/>
                      </a:lnTo>
                      <a:lnTo>
                        <a:pt x="224" y="0"/>
                      </a:lnTo>
                      <a:close/>
                    </a:path>
                  </a:pathLst>
                </a:custGeom>
                <a:solidFill>
                  <a:srgbClr val="9E4610"/>
                </a:solidFill>
                <a:ln w="9525">
                  <a:solidFill>
                    <a:srgbClr val="9E46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10" name="Freeform 141"/>
                <p:cNvSpPr>
                  <a:spLocks/>
                </p:cNvSpPr>
                <p:nvPr/>
              </p:nvSpPr>
              <p:spPr bwMode="auto">
                <a:xfrm>
                  <a:off x="5744939" y="5093766"/>
                  <a:ext cx="361950" cy="393700"/>
                </a:xfrm>
                <a:custGeom>
                  <a:avLst/>
                  <a:gdLst>
                    <a:gd name="T0" fmla="*/ 14 w 228"/>
                    <a:gd name="T1" fmla="*/ 0 h 248"/>
                    <a:gd name="T2" fmla="*/ 14 w 228"/>
                    <a:gd name="T3" fmla="*/ 0 h 248"/>
                    <a:gd name="T4" fmla="*/ 14 w 228"/>
                    <a:gd name="T5" fmla="*/ 0 h 248"/>
                    <a:gd name="T6" fmla="*/ 14 w 228"/>
                    <a:gd name="T7" fmla="*/ 0 h 248"/>
                    <a:gd name="T8" fmla="*/ 8 w 228"/>
                    <a:gd name="T9" fmla="*/ 32 h 248"/>
                    <a:gd name="T10" fmla="*/ 2 w 228"/>
                    <a:gd name="T11" fmla="*/ 66 h 248"/>
                    <a:gd name="T12" fmla="*/ 0 w 228"/>
                    <a:gd name="T13" fmla="*/ 100 h 248"/>
                    <a:gd name="T14" fmla="*/ 0 w 228"/>
                    <a:gd name="T15" fmla="*/ 134 h 248"/>
                    <a:gd name="T16" fmla="*/ 0 w 228"/>
                    <a:gd name="T17" fmla="*/ 134 h 248"/>
                    <a:gd name="T18" fmla="*/ 0 w 228"/>
                    <a:gd name="T19" fmla="*/ 162 h 248"/>
                    <a:gd name="T20" fmla="*/ 2 w 228"/>
                    <a:gd name="T21" fmla="*/ 192 h 248"/>
                    <a:gd name="T22" fmla="*/ 6 w 228"/>
                    <a:gd name="T23" fmla="*/ 220 h 248"/>
                    <a:gd name="T24" fmla="*/ 10 w 228"/>
                    <a:gd name="T25" fmla="*/ 248 h 248"/>
                    <a:gd name="T26" fmla="*/ 10 w 228"/>
                    <a:gd name="T27" fmla="*/ 248 h 248"/>
                    <a:gd name="T28" fmla="*/ 40 w 228"/>
                    <a:gd name="T29" fmla="*/ 238 h 248"/>
                    <a:gd name="T30" fmla="*/ 70 w 228"/>
                    <a:gd name="T31" fmla="*/ 226 h 248"/>
                    <a:gd name="T32" fmla="*/ 98 w 228"/>
                    <a:gd name="T33" fmla="*/ 212 h 248"/>
                    <a:gd name="T34" fmla="*/ 126 w 228"/>
                    <a:gd name="T35" fmla="*/ 196 h 248"/>
                    <a:gd name="T36" fmla="*/ 152 w 228"/>
                    <a:gd name="T37" fmla="*/ 180 h 248"/>
                    <a:gd name="T38" fmla="*/ 178 w 228"/>
                    <a:gd name="T39" fmla="*/ 162 h 248"/>
                    <a:gd name="T40" fmla="*/ 204 w 228"/>
                    <a:gd name="T41" fmla="*/ 144 h 248"/>
                    <a:gd name="T42" fmla="*/ 228 w 228"/>
                    <a:gd name="T43" fmla="*/ 124 h 248"/>
                    <a:gd name="T44" fmla="*/ 228 w 228"/>
                    <a:gd name="T45" fmla="*/ 124 h 248"/>
                    <a:gd name="T46" fmla="*/ 204 w 228"/>
                    <a:gd name="T47" fmla="*/ 104 h 248"/>
                    <a:gd name="T48" fmla="*/ 180 w 228"/>
                    <a:gd name="T49" fmla="*/ 84 h 248"/>
                    <a:gd name="T50" fmla="*/ 154 w 228"/>
                    <a:gd name="T51" fmla="*/ 68 h 248"/>
                    <a:gd name="T52" fmla="*/ 128 w 228"/>
                    <a:gd name="T53" fmla="*/ 52 h 248"/>
                    <a:gd name="T54" fmla="*/ 100 w 228"/>
                    <a:gd name="T55" fmla="*/ 36 h 248"/>
                    <a:gd name="T56" fmla="*/ 72 w 228"/>
                    <a:gd name="T57" fmla="*/ 22 h 248"/>
                    <a:gd name="T58" fmla="*/ 44 w 228"/>
                    <a:gd name="T59" fmla="*/ 10 h 248"/>
                    <a:gd name="T60" fmla="*/ 14 w 228"/>
                    <a:gd name="T6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 h="248">
                      <a:moveTo>
                        <a:pt x="14" y="0"/>
                      </a:moveTo>
                      <a:lnTo>
                        <a:pt x="14" y="0"/>
                      </a:lnTo>
                      <a:lnTo>
                        <a:pt x="14" y="0"/>
                      </a:lnTo>
                      <a:lnTo>
                        <a:pt x="14" y="0"/>
                      </a:lnTo>
                      <a:lnTo>
                        <a:pt x="8" y="32"/>
                      </a:lnTo>
                      <a:lnTo>
                        <a:pt x="2" y="66"/>
                      </a:lnTo>
                      <a:lnTo>
                        <a:pt x="0" y="100"/>
                      </a:lnTo>
                      <a:lnTo>
                        <a:pt x="0" y="134"/>
                      </a:lnTo>
                      <a:lnTo>
                        <a:pt x="0" y="134"/>
                      </a:lnTo>
                      <a:lnTo>
                        <a:pt x="0" y="162"/>
                      </a:lnTo>
                      <a:lnTo>
                        <a:pt x="2" y="192"/>
                      </a:lnTo>
                      <a:lnTo>
                        <a:pt x="6" y="220"/>
                      </a:lnTo>
                      <a:lnTo>
                        <a:pt x="10" y="248"/>
                      </a:lnTo>
                      <a:lnTo>
                        <a:pt x="10" y="248"/>
                      </a:lnTo>
                      <a:lnTo>
                        <a:pt x="40" y="238"/>
                      </a:lnTo>
                      <a:lnTo>
                        <a:pt x="70" y="226"/>
                      </a:lnTo>
                      <a:lnTo>
                        <a:pt x="98" y="212"/>
                      </a:lnTo>
                      <a:lnTo>
                        <a:pt x="126" y="196"/>
                      </a:lnTo>
                      <a:lnTo>
                        <a:pt x="152" y="180"/>
                      </a:lnTo>
                      <a:lnTo>
                        <a:pt x="178" y="162"/>
                      </a:lnTo>
                      <a:lnTo>
                        <a:pt x="204" y="144"/>
                      </a:lnTo>
                      <a:lnTo>
                        <a:pt x="228" y="124"/>
                      </a:lnTo>
                      <a:lnTo>
                        <a:pt x="228" y="124"/>
                      </a:lnTo>
                      <a:lnTo>
                        <a:pt x="204" y="104"/>
                      </a:lnTo>
                      <a:lnTo>
                        <a:pt x="180" y="84"/>
                      </a:lnTo>
                      <a:lnTo>
                        <a:pt x="154" y="68"/>
                      </a:lnTo>
                      <a:lnTo>
                        <a:pt x="128" y="52"/>
                      </a:lnTo>
                      <a:lnTo>
                        <a:pt x="100" y="36"/>
                      </a:lnTo>
                      <a:lnTo>
                        <a:pt x="72" y="22"/>
                      </a:lnTo>
                      <a:lnTo>
                        <a:pt x="44" y="10"/>
                      </a:lnTo>
                      <a:lnTo>
                        <a:pt x="14" y="0"/>
                      </a:lnTo>
                      <a:close/>
                    </a:path>
                  </a:pathLst>
                </a:custGeom>
                <a:solidFill>
                  <a:srgbClr val="9F3818"/>
                </a:solidFill>
                <a:ln w="9525">
                  <a:solidFill>
                    <a:srgbClr val="9F3818"/>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sp>
              <p:nvSpPr>
                <p:cNvPr id="111" name="Freeform 143"/>
                <p:cNvSpPr>
                  <a:spLocks/>
                </p:cNvSpPr>
                <p:nvPr/>
              </p:nvSpPr>
              <p:spPr bwMode="auto">
                <a:xfrm>
                  <a:off x="6122764" y="4363516"/>
                  <a:ext cx="317500" cy="330200"/>
                </a:xfrm>
                <a:custGeom>
                  <a:avLst/>
                  <a:gdLst>
                    <a:gd name="T0" fmla="*/ 190 w 200"/>
                    <a:gd name="T1" fmla="*/ 0 h 208"/>
                    <a:gd name="T2" fmla="*/ 190 w 200"/>
                    <a:gd name="T3" fmla="*/ 0 h 208"/>
                    <a:gd name="T4" fmla="*/ 164 w 200"/>
                    <a:gd name="T5" fmla="*/ 10 h 208"/>
                    <a:gd name="T6" fmla="*/ 138 w 200"/>
                    <a:gd name="T7" fmla="*/ 20 h 208"/>
                    <a:gd name="T8" fmla="*/ 114 w 200"/>
                    <a:gd name="T9" fmla="*/ 32 h 208"/>
                    <a:gd name="T10" fmla="*/ 90 w 200"/>
                    <a:gd name="T11" fmla="*/ 44 h 208"/>
                    <a:gd name="T12" fmla="*/ 42 w 200"/>
                    <a:gd name="T13" fmla="*/ 72 h 208"/>
                    <a:gd name="T14" fmla="*/ 0 w 200"/>
                    <a:gd name="T15" fmla="*/ 104 h 208"/>
                    <a:gd name="T16" fmla="*/ 0 w 200"/>
                    <a:gd name="T17" fmla="*/ 104 h 208"/>
                    <a:gd name="T18" fmla="*/ 22 w 200"/>
                    <a:gd name="T19" fmla="*/ 120 h 208"/>
                    <a:gd name="T20" fmla="*/ 44 w 200"/>
                    <a:gd name="T21" fmla="*/ 136 h 208"/>
                    <a:gd name="T22" fmla="*/ 68 w 200"/>
                    <a:gd name="T23" fmla="*/ 150 h 208"/>
                    <a:gd name="T24" fmla="*/ 92 w 200"/>
                    <a:gd name="T25" fmla="*/ 164 h 208"/>
                    <a:gd name="T26" fmla="*/ 116 w 200"/>
                    <a:gd name="T27" fmla="*/ 176 h 208"/>
                    <a:gd name="T28" fmla="*/ 142 w 200"/>
                    <a:gd name="T29" fmla="*/ 188 h 208"/>
                    <a:gd name="T30" fmla="*/ 168 w 200"/>
                    <a:gd name="T31" fmla="*/ 198 h 208"/>
                    <a:gd name="T32" fmla="*/ 194 w 200"/>
                    <a:gd name="T33" fmla="*/ 208 h 208"/>
                    <a:gd name="T34" fmla="*/ 194 w 200"/>
                    <a:gd name="T35" fmla="*/ 208 h 208"/>
                    <a:gd name="T36" fmla="*/ 200 w 200"/>
                    <a:gd name="T37" fmla="*/ 162 h 208"/>
                    <a:gd name="T38" fmla="*/ 200 w 200"/>
                    <a:gd name="T39" fmla="*/ 116 h 208"/>
                    <a:gd name="T40" fmla="*/ 200 w 200"/>
                    <a:gd name="T41" fmla="*/ 116 h 208"/>
                    <a:gd name="T42" fmla="*/ 200 w 200"/>
                    <a:gd name="T43" fmla="*/ 86 h 208"/>
                    <a:gd name="T44" fmla="*/ 198 w 200"/>
                    <a:gd name="T45" fmla="*/ 58 h 208"/>
                    <a:gd name="T46" fmla="*/ 194 w 200"/>
                    <a:gd name="T47" fmla="*/ 28 h 208"/>
                    <a:gd name="T48" fmla="*/ 190 w 200"/>
                    <a:gd name="T49" fmla="*/ 0 h 208"/>
                    <a:gd name="T50" fmla="*/ 190 w 200"/>
                    <a:gd name="T51" fmla="*/ 0 h 208"/>
                    <a:gd name="T52" fmla="*/ 190 w 200"/>
                    <a:gd name="T5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8">
                      <a:moveTo>
                        <a:pt x="190" y="0"/>
                      </a:moveTo>
                      <a:lnTo>
                        <a:pt x="190" y="0"/>
                      </a:lnTo>
                      <a:lnTo>
                        <a:pt x="164" y="10"/>
                      </a:lnTo>
                      <a:lnTo>
                        <a:pt x="138" y="20"/>
                      </a:lnTo>
                      <a:lnTo>
                        <a:pt x="114" y="32"/>
                      </a:lnTo>
                      <a:lnTo>
                        <a:pt x="90" y="44"/>
                      </a:lnTo>
                      <a:lnTo>
                        <a:pt x="42" y="72"/>
                      </a:lnTo>
                      <a:lnTo>
                        <a:pt x="0" y="104"/>
                      </a:lnTo>
                      <a:lnTo>
                        <a:pt x="0" y="104"/>
                      </a:lnTo>
                      <a:lnTo>
                        <a:pt x="22" y="120"/>
                      </a:lnTo>
                      <a:lnTo>
                        <a:pt x="44" y="136"/>
                      </a:lnTo>
                      <a:lnTo>
                        <a:pt x="68" y="150"/>
                      </a:lnTo>
                      <a:lnTo>
                        <a:pt x="92" y="164"/>
                      </a:lnTo>
                      <a:lnTo>
                        <a:pt x="116" y="176"/>
                      </a:lnTo>
                      <a:lnTo>
                        <a:pt x="142" y="188"/>
                      </a:lnTo>
                      <a:lnTo>
                        <a:pt x="168" y="198"/>
                      </a:lnTo>
                      <a:lnTo>
                        <a:pt x="194" y="208"/>
                      </a:lnTo>
                      <a:lnTo>
                        <a:pt x="194" y="208"/>
                      </a:lnTo>
                      <a:lnTo>
                        <a:pt x="200" y="162"/>
                      </a:lnTo>
                      <a:lnTo>
                        <a:pt x="200" y="116"/>
                      </a:lnTo>
                      <a:lnTo>
                        <a:pt x="200" y="116"/>
                      </a:lnTo>
                      <a:lnTo>
                        <a:pt x="200" y="86"/>
                      </a:lnTo>
                      <a:lnTo>
                        <a:pt x="198" y="58"/>
                      </a:lnTo>
                      <a:lnTo>
                        <a:pt x="194" y="28"/>
                      </a:lnTo>
                      <a:lnTo>
                        <a:pt x="190" y="0"/>
                      </a:lnTo>
                      <a:lnTo>
                        <a:pt x="190" y="0"/>
                      </a:lnTo>
                      <a:lnTo>
                        <a:pt x="190" y="0"/>
                      </a:lnTo>
                      <a:close/>
                    </a:path>
                  </a:pathLst>
                </a:custGeom>
                <a:solidFill>
                  <a:srgbClr val="A24E10"/>
                </a:solidFill>
                <a:ln w="9525">
                  <a:solidFill>
                    <a:srgbClr val="A24E10"/>
                  </a:solidFill>
                  <a:round/>
                  <a:headEnd/>
                  <a:tailEnd/>
                </a:ln>
              </p:spPr>
              <p:txBody>
                <a:bodyPr vert="horz" wrap="square" lIns="91440" tIns="45720" rIns="91440" bIns="45720" numCol="1" anchor="t" anchorCtr="0" compatLnSpc="1">
                  <a:prstTxWarp prst="textNoShape">
                    <a:avLst/>
                  </a:prstTxWarp>
                </a:bodyPr>
                <a:lstStyle/>
                <a:p>
                  <a:pPr>
                    <a:defRPr/>
                  </a:pPr>
                  <a:endParaRPr lang="en-GB" kern="0">
                    <a:solidFill>
                      <a:srgbClr val="000000"/>
                    </a:solidFill>
                  </a:endParaRPr>
                </a:p>
              </p:txBody>
            </p:sp>
          </p:grpSp>
          <p:sp>
            <p:nvSpPr>
              <p:cNvPr id="80" name="TextBox 191"/>
              <p:cNvSpPr txBox="1"/>
              <p:nvPr/>
            </p:nvSpPr>
            <p:spPr>
              <a:xfrm>
                <a:off x="4786678" y="4312698"/>
                <a:ext cx="1296000" cy="252000"/>
              </a:xfrm>
              <a:prstGeom prst="rect">
                <a:avLst/>
              </a:prstGeom>
              <a:noFill/>
            </p:spPr>
            <p:txBody>
              <a:bodyPr wrap="none" lIns="0" tIns="0" rIns="0" bIns="0" rtlCol="0">
                <a:noAutofit/>
              </a:bodyPr>
              <a:lstStyle/>
              <a:p>
                <a:pPr algn="ctr">
                  <a:spcAft>
                    <a:spcPts val="900"/>
                  </a:spcAft>
                  <a:defRPr/>
                </a:pPr>
                <a:r>
                  <a:rPr lang="en-GB" sz="1400" b="1" kern="0" dirty="0">
                    <a:solidFill>
                      <a:srgbClr val="FFFFFF"/>
                    </a:solidFill>
                    <a:latin typeface="Georgia" pitchFamily="18" charset="0"/>
                  </a:rPr>
                  <a:t>Agile </a:t>
                </a:r>
                <a:br>
                  <a:rPr lang="en-GB" sz="1400" b="1" kern="0" dirty="0">
                    <a:solidFill>
                      <a:srgbClr val="FFFFFF"/>
                    </a:solidFill>
                    <a:latin typeface="Georgia" pitchFamily="18" charset="0"/>
                  </a:rPr>
                </a:br>
                <a:r>
                  <a:rPr lang="en-GB" sz="1400" b="1" kern="0" dirty="0">
                    <a:solidFill>
                      <a:srgbClr val="FFFFFF"/>
                    </a:solidFill>
                    <a:latin typeface="Georgia" pitchFamily="18" charset="0"/>
                  </a:rPr>
                  <a:t>minds</a:t>
                </a:r>
              </a:p>
            </p:txBody>
          </p:sp>
          <p:sp>
            <p:nvSpPr>
              <p:cNvPr id="81" name="TextBox 192"/>
              <p:cNvSpPr txBox="1"/>
              <p:nvPr/>
            </p:nvSpPr>
            <p:spPr>
              <a:xfrm>
                <a:off x="4858505" y="2474691"/>
                <a:ext cx="1147787" cy="697899"/>
              </a:xfrm>
              <a:prstGeom prst="rect">
                <a:avLst/>
              </a:prstGeom>
              <a:noFill/>
            </p:spPr>
            <p:txBody>
              <a:bodyPr wrap="square" lIns="0" tIns="0" rIns="0" bIns="0" rtlCol="0">
                <a:noAutofit/>
              </a:bodyPr>
              <a:lstStyle/>
              <a:p>
                <a:pPr algn="ctr">
                  <a:spcAft>
                    <a:spcPts val="900"/>
                  </a:spcAft>
                  <a:defRPr/>
                </a:pPr>
                <a:r>
                  <a:rPr lang="en-GB" sz="1400" b="1" kern="0" dirty="0">
                    <a:solidFill>
                      <a:srgbClr val="FFFFFF"/>
                    </a:solidFill>
                    <a:latin typeface="Georgia" pitchFamily="18" charset="0"/>
                  </a:rPr>
                  <a:t>Banking</a:t>
                </a:r>
              </a:p>
            </p:txBody>
          </p:sp>
          <p:sp>
            <p:nvSpPr>
              <p:cNvPr id="82" name="TextBox 193"/>
              <p:cNvSpPr txBox="1"/>
              <p:nvPr/>
            </p:nvSpPr>
            <p:spPr>
              <a:xfrm>
                <a:off x="6346972" y="3516204"/>
                <a:ext cx="1296000" cy="252000"/>
              </a:xfrm>
              <a:prstGeom prst="rect">
                <a:avLst/>
              </a:prstGeom>
              <a:noFill/>
            </p:spPr>
            <p:txBody>
              <a:bodyPr wrap="square" lIns="0" tIns="0" rIns="0" bIns="0" rtlCol="0">
                <a:noAutofit/>
              </a:bodyPr>
              <a:lstStyle>
                <a:defPPr>
                  <a:defRPr lang="en-US"/>
                </a:defPPr>
                <a:lvl1pPr marR="0" lvl="0" indent="0" algn="ctr" fontAlgn="auto">
                  <a:lnSpc>
                    <a:spcPct val="100000"/>
                  </a:lnSpc>
                  <a:spcBef>
                    <a:spcPts val="0"/>
                  </a:spcBef>
                  <a:spcAft>
                    <a:spcPts val="900"/>
                  </a:spcAft>
                  <a:buClrTx/>
                  <a:buSzTx/>
                  <a:buFontTx/>
                  <a:buNone/>
                  <a:tabLst/>
                  <a:defRPr sz="1400" b="1" kern="0">
                    <a:solidFill>
                      <a:srgbClr val="FFFFFF"/>
                    </a:solidFill>
                    <a:latin typeface="Georgia" pitchFamily="18" charset="0"/>
                  </a:defRPr>
                </a:lvl1pPr>
              </a:lstStyle>
              <a:p>
                <a:r>
                  <a:rPr lang="en-GB" dirty="0"/>
                  <a:t>Agriculture &amp; food</a:t>
                </a:r>
              </a:p>
            </p:txBody>
          </p:sp>
          <p:sp>
            <p:nvSpPr>
              <p:cNvPr id="83" name="TextBox 194"/>
              <p:cNvSpPr txBox="1"/>
              <p:nvPr/>
            </p:nvSpPr>
            <p:spPr>
              <a:xfrm>
                <a:off x="3304351" y="3565419"/>
                <a:ext cx="1296000" cy="252000"/>
              </a:xfrm>
              <a:prstGeom prst="rect">
                <a:avLst/>
              </a:prstGeom>
              <a:no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900"/>
                  </a:spcAft>
                  <a:buClrTx/>
                  <a:buSzTx/>
                  <a:buFontTx/>
                  <a:buNone/>
                  <a:tabLst/>
                  <a:defRPr sz="1400" b="1" kern="0">
                    <a:solidFill>
                      <a:srgbClr val="FFFFFF"/>
                    </a:solidFill>
                    <a:latin typeface="Georgia" pitchFamily="18" charset="0"/>
                  </a:defRPr>
                </a:lvl1pPr>
              </a:lstStyle>
              <a:p>
                <a:r>
                  <a:rPr lang="en-GB" dirty="0"/>
                  <a:t>Healthcare</a:t>
                </a:r>
              </a:p>
            </p:txBody>
          </p:sp>
          <p:sp>
            <p:nvSpPr>
              <p:cNvPr id="84" name="TextBox 195"/>
              <p:cNvSpPr txBox="1"/>
              <p:nvPr/>
            </p:nvSpPr>
            <p:spPr>
              <a:xfrm>
                <a:off x="6281514" y="5115198"/>
                <a:ext cx="1296000" cy="252000"/>
              </a:xfrm>
              <a:prstGeom prst="rect">
                <a:avLst/>
              </a:prstGeom>
              <a:noFill/>
            </p:spPr>
            <p:txBody>
              <a:bodyPr wrap="square" lIns="0" tIns="0" rIns="0" bIns="0" rtlCol="0">
                <a:noAutofit/>
              </a:bodyPr>
              <a:lstStyle>
                <a:defPPr>
                  <a:defRPr lang="en-US"/>
                </a:defPPr>
                <a:lvl1pPr marR="0" lvl="0" indent="0" algn="ctr" fontAlgn="auto">
                  <a:lnSpc>
                    <a:spcPct val="100000"/>
                  </a:lnSpc>
                  <a:spcBef>
                    <a:spcPts val="0"/>
                  </a:spcBef>
                  <a:spcAft>
                    <a:spcPts val="900"/>
                  </a:spcAft>
                  <a:buClrTx/>
                  <a:buSzTx/>
                  <a:buFontTx/>
                  <a:buNone/>
                  <a:tabLst/>
                  <a:defRPr sz="1400" b="1" kern="0">
                    <a:solidFill>
                      <a:srgbClr val="FFFFFF"/>
                    </a:solidFill>
                    <a:latin typeface="Georgia" pitchFamily="18" charset="0"/>
                  </a:defRPr>
                </a:lvl1pPr>
              </a:lstStyle>
              <a:p>
                <a:r>
                  <a:rPr lang="en-GB" dirty="0"/>
                  <a:t>Education</a:t>
                </a:r>
              </a:p>
            </p:txBody>
          </p:sp>
          <p:sp>
            <p:nvSpPr>
              <p:cNvPr id="85" name="TextBox 196"/>
              <p:cNvSpPr txBox="1"/>
              <p:nvPr/>
            </p:nvSpPr>
            <p:spPr>
              <a:xfrm>
                <a:off x="3367101" y="5226427"/>
                <a:ext cx="1260000" cy="252000"/>
              </a:xfrm>
              <a:prstGeom prst="rect">
                <a:avLst/>
              </a:prstGeom>
              <a:noFill/>
            </p:spPr>
            <p:txBody>
              <a:bodyPr wrap="square" lIns="0" tIns="0" rIns="0" bIns="0" rtlCol="0">
                <a:noAutofit/>
              </a:bodyPr>
              <a:lstStyle>
                <a:defPPr>
                  <a:defRPr lang="en-US"/>
                </a:defPPr>
                <a:lvl1pPr marR="0" lvl="0" indent="0" algn="ctr" fontAlgn="auto">
                  <a:lnSpc>
                    <a:spcPct val="100000"/>
                  </a:lnSpc>
                  <a:spcBef>
                    <a:spcPts val="0"/>
                  </a:spcBef>
                  <a:spcAft>
                    <a:spcPts val="900"/>
                  </a:spcAft>
                  <a:buClrTx/>
                  <a:buSzTx/>
                  <a:buFontTx/>
                  <a:buNone/>
                  <a:tabLst/>
                  <a:defRPr sz="1400" b="1" kern="0">
                    <a:solidFill>
                      <a:srgbClr val="FFFFFF"/>
                    </a:solidFill>
                    <a:latin typeface="Georgia" pitchFamily="18" charset="0"/>
                  </a:defRPr>
                </a:lvl1pPr>
              </a:lstStyle>
              <a:p>
                <a:r>
                  <a:rPr lang="en-GB" dirty="0"/>
                  <a:t>Public housing</a:t>
                </a:r>
              </a:p>
            </p:txBody>
          </p:sp>
          <p:sp>
            <p:nvSpPr>
              <p:cNvPr id="86" name="TextBox 197"/>
              <p:cNvSpPr txBox="1"/>
              <p:nvPr/>
            </p:nvSpPr>
            <p:spPr>
              <a:xfrm>
                <a:off x="4788901" y="5995878"/>
                <a:ext cx="1296000" cy="252000"/>
              </a:xfrm>
              <a:prstGeom prst="rect">
                <a:avLst/>
              </a:prstGeom>
              <a:noFill/>
            </p:spPr>
            <p:txBody>
              <a:bodyPr wrap="square" lIns="0" tIns="0" rIns="0" bIns="0" rtlCol="0">
                <a:noAutofit/>
              </a:bodyPr>
              <a:lstStyle>
                <a:defPPr>
                  <a:defRPr lang="en-US"/>
                </a:defPPr>
                <a:lvl1pPr marR="0" lvl="0" indent="0" algn="ctr" fontAlgn="auto">
                  <a:lnSpc>
                    <a:spcPct val="100000"/>
                  </a:lnSpc>
                  <a:spcBef>
                    <a:spcPts val="0"/>
                  </a:spcBef>
                  <a:spcAft>
                    <a:spcPts val="900"/>
                  </a:spcAft>
                  <a:buClrTx/>
                  <a:buSzTx/>
                  <a:buFontTx/>
                  <a:buNone/>
                  <a:tabLst/>
                  <a:defRPr sz="1400" b="1" kern="0">
                    <a:solidFill>
                      <a:srgbClr val="FFFFFF"/>
                    </a:solidFill>
                    <a:latin typeface="Georgia" pitchFamily="18" charset="0"/>
                  </a:defRPr>
                </a:lvl1pPr>
              </a:lstStyle>
              <a:p>
                <a:r>
                  <a:rPr lang="en-GB" dirty="0"/>
                  <a:t>Intra-government</a:t>
                </a:r>
              </a:p>
            </p:txBody>
          </p:sp>
        </p:grpSp>
        <p:grpSp>
          <p:nvGrpSpPr>
            <p:cNvPr id="67" name="Group 223"/>
            <p:cNvGrpSpPr>
              <a:grpSpLocks noChangeAspect="1"/>
            </p:cNvGrpSpPr>
            <p:nvPr/>
          </p:nvGrpSpPr>
          <p:grpSpPr>
            <a:xfrm>
              <a:off x="5140802" y="2610401"/>
              <a:ext cx="1965367" cy="1697152"/>
              <a:chOff x="4672482" y="2556495"/>
              <a:chExt cx="3172520" cy="2960329"/>
            </a:xfrm>
          </p:grpSpPr>
          <p:sp>
            <p:nvSpPr>
              <p:cNvPr id="68" name="Freeform 28"/>
              <p:cNvSpPr>
                <a:spLocks/>
              </p:cNvSpPr>
              <p:nvPr/>
            </p:nvSpPr>
            <p:spPr bwMode="auto">
              <a:xfrm>
                <a:off x="4672482" y="2556495"/>
                <a:ext cx="1586260" cy="1971828"/>
              </a:xfrm>
              <a:custGeom>
                <a:avLst/>
                <a:gdLst>
                  <a:gd name="T0" fmla="*/ 822 w 1226"/>
                  <a:gd name="T1" fmla="*/ 762 h 1524"/>
                  <a:gd name="T2" fmla="*/ 834 w 1226"/>
                  <a:gd name="T3" fmla="*/ 660 h 1524"/>
                  <a:gd name="T4" fmla="*/ 860 w 1226"/>
                  <a:gd name="T5" fmla="*/ 560 h 1524"/>
                  <a:gd name="T6" fmla="*/ 898 w 1226"/>
                  <a:gd name="T7" fmla="*/ 468 h 1524"/>
                  <a:gd name="T8" fmla="*/ 946 w 1226"/>
                  <a:gd name="T9" fmla="*/ 380 h 1524"/>
                  <a:gd name="T10" fmla="*/ 1002 w 1226"/>
                  <a:gd name="T11" fmla="*/ 300 h 1524"/>
                  <a:gd name="T12" fmla="*/ 1070 w 1226"/>
                  <a:gd name="T13" fmla="*/ 228 h 1524"/>
                  <a:gd name="T14" fmla="*/ 1144 w 1226"/>
                  <a:gd name="T15" fmla="*/ 164 h 1524"/>
                  <a:gd name="T16" fmla="*/ 1226 w 1226"/>
                  <a:gd name="T17" fmla="*/ 110 h 1524"/>
                  <a:gd name="T18" fmla="*/ 1180 w 1226"/>
                  <a:gd name="T19" fmla="*/ 84 h 1524"/>
                  <a:gd name="T20" fmla="*/ 1084 w 1226"/>
                  <a:gd name="T21" fmla="*/ 44 h 1524"/>
                  <a:gd name="T22" fmla="*/ 980 w 1226"/>
                  <a:gd name="T23" fmla="*/ 16 h 1524"/>
                  <a:gd name="T24" fmla="*/ 872 w 1226"/>
                  <a:gd name="T25" fmla="*/ 0 h 1524"/>
                  <a:gd name="T26" fmla="*/ 816 w 1226"/>
                  <a:gd name="T27" fmla="*/ 0 h 1524"/>
                  <a:gd name="T28" fmla="*/ 734 w 1226"/>
                  <a:gd name="T29" fmla="*/ 4 h 1524"/>
                  <a:gd name="T30" fmla="*/ 652 w 1226"/>
                  <a:gd name="T31" fmla="*/ 16 h 1524"/>
                  <a:gd name="T32" fmla="*/ 574 w 1226"/>
                  <a:gd name="T33" fmla="*/ 36 h 1524"/>
                  <a:gd name="T34" fmla="*/ 498 w 1226"/>
                  <a:gd name="T35" fmla="*/ 64 h 1524"/>
                  <a:gd name="T36" fmla="*/ 428 w 1226"/>
                  <a:gd name="T37" fmla="*/ 98 h 1524"/>
                  <a:gd name="T38" fmla="*/ 360 w 1226"/>
                  <a:gd name="T39" fmla="*/ 138 h 1524"/>
                  <a:gd name="T40" fmla="*/ 298 w 1226"/>
                  <a:gd name="T41" fmla="*/ 186 h 1524"/>
                  <a:gd name="T42" fmla="*/ 240 w 1226"/>
                  <a:gd name="T43" fmla="*/ 238 h 1524"/>
                  <a:gd name="T44" fmla="*/ 186 w 1226"/>
                  <a:gd name="T45" fmla="*/ 296 h 1524"/>
                  <a:gd name="T46" fmla="*/ 140 w 1226"/>
                  <a:gd name="T47" fmla="*/ 360 h 1524"/>
                  <a:gd name="T48" fmla="*/ 98 w 1226"/>
                  <a:gd name="T49" fmla="*/ 426 h 1524"/>
                  <a:gd name="T50" fmla="*/ 64 w 1226"/>
                  <a:gd name="T51" fmla="*/ 498 h 1524"/>
                  <a:gd name="T52" fmla="*/ 36 w 1226"/>
                  <a:gd name="T53" fmla="*/ 572 h 1524"/>
                  <a:gd name="T54" fmla="*/ 16 w 1226"/>
                  <a:gd name="T55" fmla="*/ 650 h 1524"/>
                  <a:gd name="T56" fmla="*/ 4 w 1226"/>
                  <a:gd name="T57" fmla="*/ 732 h 1524"/>
                  <a:gd name="T58" fmla="*/ 0 w 1226"/>
                  <a:gd name="T59" fmla="*/ 816 h 1524"/>
                  <a:gd name="T60" fmla="*/ 2 w 1226"/>
                  <a:gd name="T61" fmla="*/ 872 h 1524"/>
                  <a:gd name="T62" fmla="*/ 18 w 1226"/>
                  <a:gd name="T63" fmla="*/ 982 h 1524"/>
                  <a:gd name="T64" fmla="*/ 46 w 1226"/>
                  <a:gd name="T65" fmla="*/ 1086 h 1524"/>
                  <a:gd name="T66" fmla="*/ 88 w 1226"/>
                  <a:gd name="T67" fmla="*/ 1184 h 1524"/>
                  <a:gd name="T68" fmla="*/ 142 w 1226"/>
                  <a:gd name="T69" fmla="*/ 1276 h 1524"/>
                  <a:gd name="T70" fmla="*/ 208 w 1226"/>
                  <a:gd name="T71" fmla="*/ 1358 h 1524"/>
                  <a:gd name="T72" fmla="*/ 282 w 1226"/>
                  <a:gd name="T73" fmla="*/ 1432 h 1524"/>
                  <a:gd name="T74" fmla="*/ 366 w 1226"/>
                  <a:gd name="T75" fmla="*/ 1496 h 1524"/>
                  <a:gd name="T76" fmla="*/ 412 w 1226"/>
                  <a:gd name="T77" fmla="*/ 1524 h 1524"/>
                  <a:gd name="T78" fmla="*/ 410 w 1226"/>
                  <a:gd name="T79" fmla="*/ 1472 h 1524"/>
                  <a:gd name="T80" fmla="*/ 418 w 1226"/>
                  <a:gd name="T81" fmla="*/ 1360 h 1524"/>
                  <a:gd name="T82" fmla="*/ 440 w 1226"/>
                  <a:gd name="T83" fmla="*/ 1252 h 1524"/>
                  <a:gd name="T84" fmla="*/ 476 w 1226"/>
                  <a:gd name="T85" fmla="*/ 1150 h 1524"/>
                  <a:gd name="T86" fmla="*/ 524 w 1226"/>
                  <a:gd name="T87" fmla="*/ 1056 h 1524"/>
                  <a:gd name="T88" fmla="*/ 584 w 1226"/>
                  <a:gd name="T89" fmla="*/ 968 h 1524"/>
                  <a:gd name="T90" fmla="*/ 654 w 1226"/>
                  <a:gd name="T91" fmla="*/ 890 h 1524"/>
                  <a:gd name="T92" fmla="*/ 734 w 1226"/>
                  <a:gd name="T93" fmla="*/ 820 h 1524"/>
                  <a:gd name="T94" fmla="*/ 822 w 1226"/>
                  <a:gd name="T95" fmla="*/ 76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822" y="762"/>
                    </a:moveTo>
                    <a:lnTo>
                      <a:pt x="822" y="762"/>
                    </a:lnTo>
                    <a:lnTo>
                      <a:pt x="826" y="710"/>
                    </a:lnTo>
                    <a:lnTo>
                      <a:pt x="834" y="660"/>
                    </a:lnTo>
                    <a:lnTo>
                      <a:pt x="846" y="610"/>
                    </a:lnTo>
                    <a:lnTo>
                      <a:pt x="860" y="560"/>
                    </a:lnTo>
                    <a:lnTo>
                      <a:pt x="878" y="514"/>
                    </a:lnTo>
                    <a:lnTo>
                      <a:pt x="898" y="468"/>
                    </a:lnTo>
                    <a:lnTo>
                      <a:pt x="920" y="424"/>
                    </a:lnTo>
                    <a:lnTo>
                      <a:pt x="946" y="380"/>
                    </a:lnTo>
                    <a:lnTo>
                      <a:pt x="972" y="340"/>
                    </a:lnTo>
                    <a:lnTo>
                      <a:pt x="1002" y="300"/>
                    </a:lnTo>
                    <a:lnTo>
                      <a:pt x="1034" y="264"/>
                    </a:lnTo>
                    <a:lnTo>
                      <a:pt x="1070" y="228"/>
                    </a:lnTo>
                    <a:lnTo>
                      <a:pt x="1106" y="194"/>
                    </a:lnTo>
                    <a:lnTo>
                      <a:pt x="1144" y="164"/>
                    </a:lnTo>
                    <a:lnTo>
                      <a:pt x="1184" y="136"/>
                    </a:lnTo>
                    <a:lnTo>
                      <a:pt x="1226" y="110"/>
                    </a:lnTo>
                    <a:lnTo>
                      <a:pt x="1226" y="110"/>
                    </a:lnTo>
                    <a:lnTo>
                      <a:pt x="1180" y="84"/>
                    </a:lnTo>
                    <a:lnTo>
                      <a:pt x="1132" y="62"/>
                    </a:lnTo>
                    <a:lnTo>
                      <a:pt x="1084" y="44"/>
                    </a:lnTo>
                    <a:lnTo>
                      <a:pt x="1032" y="28"/>
                    </a:lnTo>
                    <a:lnTo>
                      <a:pt x="980" y="16"/>
                    </a:lnTo>
                    <a:lnTo>
                      <a:pt x="926" y="6"/>
                    </a:lnTo>
                    <a:lnTo>
                      <a:pt x="872" y="0"/>
                    </a:lnTo>
                    <a:lnTo>
                      <a:pt x="816" y="0"/>
                    </a:lnTo>
                    <a:lnTo>
                      <a:pt x="816" y="0"/>
                    </a:lnTo>
                    <a:lnTo>
                      <a:pt x="774" y="0"/>
                    </a:lnTo>
                    <a:lnTo>
                      <a:pt x="734" y="4"/>
                    </a:lnTo>
                    <a:lnTo>
                      <a:pt x="692" y="8"/>
                    </a:lnTo>
                    <a:lnTo>
                      <a:pt x="652" y="16"/>
                    </a:lnTo>
                    <a:lnTo>
                      <a:pt x="612" y="24"/>
                    </a:lnTo>
                    <a:lnTo>
                      <a:pt x="574" y="36"/>
                    </a:lnTo>
                    <a:lnTo>
                      <a:pt x="536" y="48"/>
                    </a:lnTo>
                    <a:lnTo>
                      <a:pt x="498" y="64"/>
                    </a:lnTo>
                    <a:lnTo>
                      <a:pt x="462" y="80"/>
                    </a:lnTo>
                    <a:lnTo>
                      <a:pt x="428" y="98"/>
                    </a:lnTo>
                    <a:lnTo>
                      <a:pt x="394" y="118"/>
                    </a:lnTo>
                    <a:lnTo>
                      <a:pt x="360" y="138"/>
                    </a:lnTo>
                    <a:lnTo>
                      <a:pt x="328" y="162"/>
                    </a:lnTo>
                    <a:lnTo>
                      <a:pt x="298" y="186"/>
                    </a:lnTo>
                    <a:lnTo>
                      <a:pt x="268" y="212"/>
                    </a:lnTo>
                    <a:lnTo>
                      <a:pt x="240" y="238"/>
                    </a:lnTo>
                    <a:lnTo>
                      <a:pt x="212" y="266"/>
                    </a:lnTo>
                    <a:lnTo>
                      <a:pt x="186" y="296"/>
                    </a:lnTo>
                    <a:lnTo>
                      <a:pt x="162" y="328"/>
                    </a:lnTo>
                    <a:lnTo>
                      <a:pt x="140" y="360"/>
                    </a:lnTo>
                    <a:lnTo>
                      <a:pt x="118" y="392"/>
                    </a:lnTo>
                    <a:lnTo>
                      <a:pt x="98" y="426"/>
                    </a:lnTo>
                    <a:lnTo>
                      <a:pt x="80" y="462"/>
                    </a:lnTo>
                    <a:lnTo>
                      <a:pt x="64" y="498"/>
                    </a:lnTo>
                    <a:lnTo>
                      <a:pt x="50" y="534"/>
                    </a:lnTo>
                    <a:lnTo>
                      <a:pt x="36" y="572"/>
                    </a:lnTo>
                    <a:lnTo>
                      <a:pt x="26" y="612"/>
                    </a:lnTo>
                    <a:lnTo>
                      <a:pt x="16" y="650"/>
                    </a:lnTo>
                    <a:lnTo>
                      <a:pt x="10" y="692"/>
                    </a:lnTo>
                    <a:lnTo>
                      <a:pt x="4" y="732"/>
                    </a:lnTo>
                    <a:lnTo>
                      <a:pt x="2" y="774"/>
                    </a:lnTo>
                    <a:lnTo>
                      <a:pt x="0" y="816"/>
                    </a:lnTo>
                    <a:lnTo>
                      <a:pt x="0" y="816"/>
                    </a:lnTo>
                    <a:lnTo>
                      <a:pt x="2" y="872"/>
                    </a:lnTo>
                    <a:lnTo>
                      <a:pt x="8" y="928"/>
                    </a:lnTo>
                    <a:lnTo>
                      <a:pt x="18" y="982"/>
                    </a:lnTo>
                    <a:lnTo>
                      <a:pt x="30" y="1034"/>
                    </a:lnTo>
                    <a:lnTo>
                      <a:pt x="46" y="1086"/>
                    </a:lnTo>
                    <a:lnTo>
                      <a:pt x="66" y="1136"/>
                    </a:lnTo>
                    <a:lnTo>
                      <a:pt x="88" y="1184"/>
                    </a:lnTo>
                    <a:lnTo>
                      <a:pt x="114" y="1232"/>
                    </a:lnTo>
                    <a:lnTo>
                      <a:pt x="142" y="1276"/>
                    </a:lnTo>
                    <a:lnTo>
                      <a:pt x="174" y="1318"/>
                    </a:lnTo>
                    <a:lnTo>
                      <a:pt x="208" y="1358"/>
                    </a:lnTo>
                    <a:lnTo>
                      <a:pt x="244" y="1398"/>
                    </a:lnTo>
                    <a:lnTo>
                      <a:pt x="282" y="1432"/>
                    </a:lnTo>
                    <a:lnTo>
                      <a:pt x="324" y="1466"/>
                    </a:lnTo>
                    <a:lnTo>
                      <a:pt x="366" y="1496"/>
                    </a:lnTo>
                    <a:lnTo>
                      <a:pt x="412" y="1524"/>
                    </a:lnTo>
                    <a:lnTo>
                      <a:pt x="412" y="1524"/>
                    </a:lnTo>
                    <a:lnTo>
                      <a:pt x="410" y="1472"/>
                    </a:lnTo>
                    <a:lnTo>
                      <a:pt x="410" y="1472"/>
                    </a:lnTo>
                    <a:lnTo>
                      <a:pt x="412" y="1414"/>
                    </a:lnTo>
                    <a:lnTo>
                      <a:pt x="418" y="1360"/>
                    </a:lnTo>
                    <a:lnTo>
                      <a:pt x="426" y="1306"/>
                    </a:lnTo>
                    <a:lnTo>
                      <a:pt x="440" y="1252"/>
                    </a:lnTo>
                    <a:lnTo>
                      <a:pt x="456" y="1200"/>
                    </a:lnTo>
                    <a:lnTo>
                      <a:pt x="476" y="1150"/>
                    </a:lnTo>
                    <a:lnTo>
                      <a:pt x="498" y="1102"/>
                    </a:lnTo>
                    <a:lnTo>
                      <a:pt x="524" y="1056"/>
                    </a:lnTo>
                    <a:lnTo>
                      <a:pt x="552" y="1010"/>
                    </a:lnTo>
                    <a:lnTo>
                      <a:pt x="584" y="968"/>
                    </a:lnTo>
                    <a:lnTo>
                      <a:pt x="618" y="928"/>
                    </a:lnTo>
                    <a:lnTo>
                      <a:pt x="654" y="890"/>
                    </a:lnTo>
                    <a:lnTo>
                      <a:pt x="692" y="854"/>
                    </a:lnTo>
                    <a:lnTo>
                      <a:pt x="734" y="820"/>
                    </a:lnTo>
                    <a:lnTo>
                      <a:pt x="776" y="790"/>
                    </a:lnTo>
                    <a:lnTo>
                      <a:pt x="822" y="762"/>
                    </a:lnTo>
                    <a:lnTo>
                      <a:pt x="822" y="762"/>
                    </a:lnTo>
                    <a:close/>
                  </a:path>
                </a:pathLst>
              </a:custGeom>
              <a:solidFill>
                <a:srgbClr val="E0301E"/>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69" name="Freeform 29"/>
              <p:cNvSpPr>
                <a:spLocks/>
              </p:cNvSpPr>
              <p:nvPr/>
            </p:nvSpPr>
            <p:spPr bwMode="auto">
              <a:xfrm>
                <a:off x="6258742" y="2556495"/>
                <a:ext cx="1586260" cy="1971828"/>
              </a:xfrm>
              <a:custGeom>
                <a:avLst/>
                <a:gdLst>
                  <a:gd name="T0" fmla="*/ 1226 w 1226"/>
                  <a:gd name="T1" fmla="*/ 816 h 1524"/>
                  <a:gd name="T2" fmla="*/ 1222 w 1226"/>
                  <a:gd name="T3" fmla="*/ 732 h 1524"/>
                  <a:gd name="T4" fmla="*/ 1210 w 1226"/>
                  <a:gd name="T5" fmla="*/ 650 h 1524"/>
                  <a:gd name="T6" fmla="*/ 1190 w 1226"/>
                  <a:gd name="T7" fmla="*/ 572 h 1524"/>
                  <a:gd name="T8" fmla="*/ 1162 w 1226"/>
                  <a:gd name="T9" fmla="*/ 498 h 1524"/>
                  <a:gd name="T10" fmla="*/ 1128 w 1226"/>
                  <a:gd name="T11" fmla="*/ 426 h 1524"/>
                  <a:gd name="T12" fmla="*/ 1086 w 1226"/>
                  <a:gd name="T13" fmla="*/ 358 h 1524"/>
                  <a:gd name="T14" fmla="*/ 1040 w 1226"/>
                  <a:gd name="T15" fmla="*/ 296 h 1524"/>
                  <a:gd name="T16" fmla="*/ 986 w 1226"/>
                  <a:gd name="T17" fmla="*/ 238 h 1524"/>
                  <a:gd name="T18" fmla="*/ 930 w 1226"/>
                  <a:gd name="T19" fmla="*/ 186 h 1524"/>
                  <a:gd name="T20" fmla="*/ 866 w 1226"/>
                  <a:gd name="T21" fmla="*/ 138 h 1524"/>
                  <a:gd name="T22" fmla="*/ 798 w 1226"/>
                  <a:gd name="T23" fmla="*/ 98 h 1524"/>
                  <a:gd name="T24" fmla="*/ 728 w 1226"/>
                  <a:gd name="T25" fmla="*/ 64 h 1524"/>
                  <a:gd name="T26" fmla="*/ 652 w 1226"/>
                  <a:gd name="T27" fmla="*/ 36 h 1524"/>
                  <a:gd name="T28" fmla="*/ 574 w 1226"/>
                  <a:gd name="T29" fmla="*/ 16 h 1524"/>
                  <a:gd name="T30" fmla="*/ 494 w 1226"/>
                  <a:gd name="T31" fmla="*/ 4 h 1524"/>
                  <a:gd name="T32" fmla="*/ 410 w 1226"/>
                  <a:gd name="T33" fmla="*/ 0 h 1524"/>
                  <a:gd name="T34" fmla="*/ 354 w 1226"/>
                  <a:gd name="T35" fmla="*/ 0 h 1524"/>
                  <a:gd name="T36" fmla="*/ 246 w 1226"/>
                  <a:gd name="T37" fmla="*/ 16 h 1524"/>
                  <a:gd name="T38" fmla="*/ 144 w 1226"/>
                  <a:gd name="T39" fmla="*/ 44 h 1524"/>
                  <a:gd name="T40" fmla="*/ 46 w 1226"/>
                  <a:gd name="T41" fmla="*/ 84 h 1524"/>
                  <a:gd name="T42" fmla="*/ 0 w 1226"/>
                  <a:gd name="T43" fmla="*/ 110 h 1524"/>
                  <a:gd name="T44" fmla="*/ 82 w 1226"/>
                  <a:gd name="T45" fmla="*/ 164 h 1524"/>
                  <a:gd name="T46" fmla="*/ 158 w 1226"/>
                  <a:gd name="T47" fmla="*/ 228 h 1524"/>
                  <a:gd name="T48" fmla="*/ 224 w 1226"/>
                  <a:gd name="T49" fmla="*/ 300 h 1524"/>
                  <a:gd name="T50" fmla="*/ 282 w 1226"/>
                  <a:gd name="T51" fmla="*/ 380 h 1524"/>
                  <a:gd name="T52" fmla="*/ 330 w 1226"/>
                  <a:gd name="T53" fmla="*/ 468 h 1524"/>
                  <a:gd name="T54" fmla="*/ 366 w 1226"/>
                  <a:gd name="T55" fmla="*/ 562 h 1524"/>
                  <a:gd name="T56" fmla="*/ 392 w 1226"/>
                  <a:gd name="T57" fmla="*/ 660 h 1524"/>
                  <a:gd name="T58" fmla="*/ 406 w 1226"/>
                  <a:gd name="T59" fmla="*/ 762 h 1524"/>
                  <a:gd name="T60" fmla="*/ 450 w 1226"/>
                  <a:gd name="T61" fmla="*/ 790 h 1524"/>
                  <a:gd name="T62" fmla="*/ 534 w 1226"/>
                  <a:gd name="T63" fmla="*/ 854 h 1524"/>
                  <a:gd name="T64" fmla="*/ 610 w 1226"/>
                  <a:gd name="T65" fmla="*/ 928 h 1524"/>
                  <a:gd name="T66" fmla="*/ 674 w 1226"/>
                  <a:gd name="T67" fmla="*/ 1010 h 1524"/>
                  <a:gd name="T68" fmla="*/ 728 w 1226"/>
                  <a:gd name="T69" fmla="*/ 1102 h 1524"/>
                  <a:gd name="T70" fmla="*/ 770 w 1226"/>
                  <a:gd name="T71" fmla="*/ 1200 h 1524"/>
                  <a:gd name="T72" fmla="*/ 800 w 1226"/>
                  <a:gd name="T73" fmla="*/ 1306 h 1524"/>
                  <a:gd name="T74" fmla="*/ 814 w 1226"/>
                  <a:gd name="T75" fmla="*/ 1414 h 1524"/>
                  <a:gd name="T76" fmla="*/ 816 w 1226"/>
                  <a:gd name="T77" fmla="*/ 1472 h 1524"/>
                  <a:gd name="T78" fmla="*/ 816 w 1226"/>
                  <a:gd name="T79" fmla="*/ 1524 h 1524"/>
                  <a:gd name="T80" fmla="*/ 904 w 1226"/>
                  <a:gd name="T81" fmla="*/ 1466 h 1524"/>
                  <a:gd name="T82" fmla="*/ 982 w 1226"/>
                  <a:gd name="T83" fmla="*/ 1396 h 1524"/>
                  <a:gd name="T84" fmla="*/ 1052 w 1226"/>
                  <a:gd name="T85" fmla="*/ 1318 h 1524"/>
                  <a:gd name="T86" fmla="*/ 1112 w 1226"/>
                  <a:gd name="T87" fmla="*/ 1230 h 1524"/>
                  <a:gd name="T88" fmla="*/ 1160 w 1226"/>
                  <a:gd name="T89" fmla="*/ 1136 h 1524"/>
                  <a:gd name="T90" fmla="*/ 1196 w 1226"/>
                  <a:gd name="T91" fmla="*/ 1034 h 1524"/>
                  <a:gd name="T92" fmla="*/ 1218 w 1226"/>
                  <a:gd name="T93" fmla="*/ 926 h 1524"/>
                  <a:gd name="T94" fmla="*/ 1226 w 1226"/>
                  <a:gd name="T95" fmla="*/ 81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6" h="1524">
                    <a:moveTo>
                      <a:pt x="1226" y="816"/>
                    </a:moveTo>
                    <a:lnTo>
                      <a:pt x="1226" y="816"/>
                    </a:lnTo>
                    <a:lnTo>
                      <a:pt x="1224" y="774"/>
                    </a:lnTo>
                    <a:lnTo>
                      <a:pt x="1222" y="732"/>
                    </a:lnTo>
                    <a:lnTo>
                      <a:pt x="1216" y="690"/>
                    </a:lnTo>
                    <a:lnTo>
                      <a:pt x="1210" y="650"/>
                    </a:lnTo>
                    <a:lnTo>
                      <a:pt x="1200" y="612"/>
                    </a:lnTo>
                    <a:lnTo>
                      <a:pt x="1190" y="572"/>
                    </a:lnTo>
                    <a:lnTo>
                      <a:pt x="1176" y="534"/>
                    </a:lnTo>
                    <a:lnTo>
                      <a:pt x="1162" y="498"/>
                    </a:lnTo>
                    <a:lnTo>
                      <a:pt x="1146" y="462"/>
                    </a:lnTo>
                    <a:lnTo>
                      <a:pt x="1128" y="426"/>
                    </a:lnTo>
                    <a:lnTo>
                      <a:pt x="1108" y="392"/>
                    </a:lnTo>
                    <a:lnTo>
                      <a:pt x="1086" y="358"/>
                    </a:lnTo>
                    <a:lnTo>
                      <a:pt x="1064" y="326"/>
                    </a:lnTo>
                    <a:lnTo>
                      <a:pt x="1040" y="296"/>
                    </a:lnTo>
                    <a:lnTo>
                      <a:pt x="1014" y="266"/>
                    </a:lnTo>
                    <a:lnTo>
                      <a:pt x="986" y="238"/>
                    </a:lnTo>
                    <a:lnTo>
                      <a:pt x="958" y="212"/>
                    </a:lnTo>
                    <a:lnTo>
                      <a:pt x="930" y="186"/>
                    </a:lnTo>
                    <a:lnTo>
                      <a:pt x="898" y="162"/>
                    </a:lnTo>
                    <a:lnTo>
                      <a:pt x="866" y="138"/>
                    </a:lnTo>
                    <a:lnTo>
                      <a:pt x="834" y="118"/>
                    </a:lnTo>
                    <a:lnTo>
                      <a:pt x="798" y="98"/>
                    </a:lnTo>
                    <a:lnTo>
                      <a:pt x="764" y="80"/>
                    </a:lnTo>
                    <a:lnTo>
                      <a:pt x="728" y="64"/>
                    </a:lnTo>
                    <a:lnTo>
                      <a:pt x="690" y="48"/>
                    </a:lnTo>
                    <a:lnTo>
                      <a:pt x="652" y="36"/>
                    </a:lnTo>
                    <a:lnTo>
                      <a:pt x="614" y="24"/>
                    </a:lnTo>
                    <a:lnTo>
                      <a:pt x="574" y="16"/>
                    </a:lnTo>
                    <a:lnTo>
                      <a:pt x="534" y="8"/>
                    </a:lnTo>
                    <a:lnTo>
                      <a:pt x="494" y="4"/>
                    </a:lnTo>
                    <a:lnTo>
                      <a:pt x="452" y="0"/>
                    </a:lnTo>
                    <a:lnTo>
                      <a:pt x="410" y="0"/>
                    </a:lnTo>
                    <a:lnTo>
                      <a:pt x="410" y="0"/>
                    </a:lnTo>
                    <a:lnTo>
                      <a:pt x="354" y="0"/>
                    </a:lnTo>
                    <a:lnTo>
                      <a:pt x="300" y="6"/>
                    </a:lnTo>
                    <a:lnTo>
                      <a:pt x="246" y="16"/>
                    </a:lnTo>
                    <a:lnTo>
                      <a:pt x="194" y="28"/>
                    </a:lnTo>
                    <a:lnTo>
                      <a:pt x="144" y="44"/>
                    </a:lnTo>
                    <a:lnTo>
                      <a:pt x="94" y="62"/>
                    </a:lnTo>
                    <a:lnTo>
                      <a:pt x="46" y="84"/>
                    </a:lnTo>
                    <a:lnTo>
                      <a:pt x="0" y="110"/>
                    </a:lnTo>
                    <a:lnTo>
                      <a:pt x="0" y="110"/>
                    </a:lnTo>
                    <a:lnTo>
                      <a:pt x="42" y="136"/>
                    </a:lnTo>
                    <a:lnTo>
                      <a:pt x="82" y="164"/>
                    </a:lnTo>
                    <a:lnTo>
                      <a:pt x="122" y="194"/>
                    </a:lnTo>
                    <a:lnTo>
                      <a:pt x="158" y="228"/>
                    </a:lnTo>
                    <a:lnTo>
                      <a:pt x="192" y="264"/>
                    </a:lnTo>
                    <a:lnTo>
                      <a:pt x="224" y="300"/>
                    </a:lnTo>
                    <a:lnTo>
                      <a:pt x="254" y="340"/>
                    </a:lnTo>
                    <a:lnTo>
                      <a:pt x="282" y="380"/>
                    </a:lnTo>
                    <a:lnTo>
                      <a:pt x="308" y="424"/>
                    </a:lnTo>
                    <a:lnTo>
                      <a:pt x="330" y="468"/>
                    </a:lnTo>
                    <a:lnTo>
                      <a:pt x="350" y="514"/>
                    </a:lnTo>
                    <a:lnTo>
                      <a:pt x="366" y="562"/>
                    </a:lnTo>
                    <a:lnTo>
                      <a:pt x="380" y="610"/>
                    </a:lnTo>
                    <a:lnTo>
                      <a:pt x="392" y="660"/>
                    </a:lnTo>
                    <a:lnTo>
                      <a:pt x="400" y="710"/>
                    </a:lnTo>
                    <a:lnTo>
                      <a:pt x="406" y="762"/>
                    </a:lnTo>
                    <a:lnTo>
                      <a:pt x="406" y="762"/>
                    </a:lnTo>
                    <a:lnTo>
                      <a:pt x="450" y="790"/>
                    </a:lnTo>
                    <a:lnTo>
                      <a:pt x="494" y="820"/>
                    </a:lnTo>
                    <a:lnTo>
                      <a:pt x="534" y="854"/>
                    </a:lnTo>
                    <a:lnTo>
                      <a:pt x="574" y="890"/>
                    </a:lnTo>
                    <a:lnTo>
                      <a:pt x="610" y="928"/>
                    </a:lnTo>
                    <a:lnTo>
                      <a:pt x="644" y="968"/>
                    </a:lnTo>
                    <a:lnTo>
                      <a:pt x="674" y="1010"/>
                    </a:lnTo>
                    <a:lnTo>
                      <a:pt x="704" y="1056"/>
                    </a:lnTo>
                    <a:lnTo>
                      <a:pt x="728" y="1102"/>
                    </a:lnTo>
                    <a:lnTo>
                      <a:pt x="752" y="1150"/>
                    </a:lnTo>
                    <a:lnTo>
                      <a:pt x="770" y="1200"/>
                    </a:lnTo>
                    <a:lnTo>
                      <a:pt x="788" y="1252"/>
                    </a:lnTo>
                    <a:lnTo>
                      <a:pt x="800" y="1306"/>
                    </a:lnTo>
                    <a:lnTo>
                      <a:pt x="810" y="1360"/>
                    </a:lnTo>
                    <a:lnTo>
                      <a:pt x="814" y="1414"/>
                    </a:lnTo>
                    <a:lnTo>
                      <a:pt x="816" y="1472"/>
                    </a:lnTo>
                    <a:lnTo>
                      <a:pt x="816" y="1472"/>
                    </a:lnTo>
                    <a:lnTo>
                      <a:pt x="816" y="1524"/>
                    </a:lnTo>
                    <a:lnTo>
                      <a:pt x="816" y="1524"/>
                    </a:lnTo>
                    <a:lnTo>
                      <a:pt x="860" y="1496"/>
                    </a:lnTo>
                    <a:lnTo>
                      <a:pt x="904" y="1466"/>
                    </a:lnTo>
                    <a:lnTo>
                      <a:pt x="944" y="1432"/>
                    </a:lnTo>
                    <a:lnTo>
                      <a:pt x="982" y="1396"/>
                    </a:lnTo>
                    <a:lnTo>
                      <a:pt x="1020" y="1358"/>
                    </a:lnTo>
                    <a:lnTo>
                      <a:pt x="1052" y="1318"/>
                    </a:lnTo>
                    <a:lnTo>
                      <a:pt x="1084" y="1274"/>
                    </a:lnTo>
                    <a:lnTo>
                      <a:pt x="1112" y="1230"/>
                    </a:lnTo>
                    <a:lnTo>
                      <a:pt x="1138" y="1184"/>
                    </a:lnTo>
                    <a:lnTo>
                      <a:pt x="1160" y="1136"/>
                    </a:lnTo>
                    <a:lnTo>
                      <a:pt x="1180" y="1086"/>
                    </a:lnTo>
                    <a:lnTo>
                      <a:pt x="1196" y="1034"/>
                    </a:lnTo>
                    <a:lnTo>
                      <a:pt x="1210" y="980"/>
                    </a:lnTo>
                    <a:lnTo>
                      <a:pt x="1218" y="926"/>
                    </a:lnTo>
                    <a:lnTo>
                      <a:pt x="1224" y="872"/>
                    </a:lnTo>
                    <a:lnTo>
                      <a:pt x="1226" y="816"/>
                    </a:lnTo>
                    <a:lnTo>
                      <a:pt x="1226" y="816"/>
                    </a:lnTo>
                    <a:close/>
                  </a:path>
                </a:pathLst>
              </a:custGeom>
              <a:solidFill>
                <a:srgbClr val="EB8C00"/>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0" name="Freeform 30"/>
              <p:cNvSpPr>
                <a:spLocks/>
              </p:cNvSpPr>
              <p:nvPr/>
            </p:nvSpPr>
            <p:spPr bwMode="auto">
              <a:xfrm>
                <a:off x="5736027" y="2698819"/>
                <a:ext cx="1048018" cy="843590"/>
              </a:xfrm>
              <a:custGeom>
                <a:avLst/>
                <a:gdLst>
                  <a:gd name="T0" fmla="*/ 0 w 810"/>
                  <a:gd name="T1" fmla="*/ 652 h 652"/>
                  <a:gd name="T2" fmla="*/ 0 w 810"/>
                  <a:gd name="T3" fmla="*/ 652 h 652"/>
                  <a:gd name="T4" fmla="*/ 46 w 810"/>
                  <a:gd name="T5" fmla="*/ 628 h 652"/>
                  <a:gd name="T6" fmla="*/ 92 w 810"/>
                  <a:gd name="T7" fmla="*/ 606 h 652"/>
                  <a:gd name="T8" fmla="*/ 142 w 810"/>
                  <a:gd name="T9" fmla="*/ 588 h 652"/>
                  <a:gd name="T10" fmla="*/ 192 w 810"/>
                  <a:gd name="T11" fmla="*/ 572 h 652"/>
                  <a:gd name="T12" fmla="*/ 244 w 810"/>
                  <a:gd name="T13" fmla="*/ 560 h 652"/>
                  <a:gd name="T14" fmla="*/ 296 w 810"/>
                  <a:gd name="T15" fmla="*/ 552 h 652"/>
                  <a:gd name="T16" fmla="*/ 350 w 810"/>
                  <a:gd name="T17" fmla="*/ 546 h 652"/>
                  <a:gd name="T18" fmla="*/ 404 w 810"/>
                  <a:gd name="T19" fmla="*/ 544 h 652"/>
                  <a:gd name="T20" fmla="*/ 404 w 810"/>
                  <a:gd name="T21" fmla="*/ 544 h 652"/>
                  <a:gd name="T22" fmla="*/ 460 w 810"/>
                  <a:gd name="T23" fmla="*/ 546 h 652"/>
                  <a:gd name="T24" fmla="*/ 512 w 810"/>
                  <a:gd name="T25" fmla="*/ 552 h 652"/>
                  <a:gd name="T26" fmla="*/ 566 w 810"/>
                  <a:gd name="T27" fmla="*/ 560 h 652"/>
                  <a:gd name="T28" fmla="*/ 618 w 810"/>
                  <a:gd name="T29" fmla="*/ 572 h 652"/>
                  <a:gd name="T30" fmla="*/ 668 w 810"/>
                  <a:gd name="T31" fmla="*/ 588 h 652"/>
                  <a:gd name="T32" fmla="*/ 716 w 810"/>
                  <a:gd name="T33" fmla="*/ 606 h 652"/>
                  <a:gd name="T34" fmla="*/ 764 w 810"/>
                  <a:gd name="T35" fmla="*/ 628 h 652"/>
                  <a:gd name="T36" fmla="*/ 810 w 810"/>
                  <a:gd name="T37" fmla="*/ 652 h 652"/>
                  <a:gd name="T38" fmla="*/ 810 w 810"/>
                  <a:gd name="T39" fmla="*/ 652 h 652"/>
                  <a:gd name="T40" fmla="*/ 804 w 810"/>
                  <a:gd name="T41" fmla="*/ 600 h 652"/>
                  <a:gd name="T42" fmla="*/ 796 w 810"/>
                  <a:gd name="T43" fmla="*/ 550 h 652"/>
                  <a:gd name="T44" fmla="*/ 784 w 810"/>
                  <a:gd name="T45" fmla="*/ 500 h 652"/>
                  <a:gd name="T46" fmla="*/ 770 w 810"/>
                  <a:gd name="T47" fmla="*/ 452 h 652"/>
                  <a:gd name="T48" fmla="*/ 754 w 810"/>
                  <a:gd name="T49" fmla="*/ 404 h 652"/>
                  <a:gd name="T50" fmla="*/ 734 w 810"/>
                  <a:gd name="T51" fmla="*/ 358 h 652"/>
                  <a:gd name="T52" fmla="*/ 712 w 810"/>
                  <a:gd name="T53" fmla="*/ 314 h 652"/>
                  <a:gd name="T54" fmla="*/ 686 w 810"/>
                  <a:gd name="T55" fmla="*/ 270 h 652"/>
                  <a:gd name="T56" fmla="*/ 658 w 810"/>
                  <a:gd name="T57" fmla="*/ 230 h 652"/>
                  <a:gd name="T58" fmla="*/ 628 w 810"/>
                  <a:gd name="T59" fmla="*/ 190 h 652"/>
                  <a:gd name="T60" fmla="*/ 596 w 810"/>
                  <a:gd name="T61" fmla="*/ 154 h 652"/>
                  <a:gd name="T62" fmla="*/ 562 w 810"/>
                  <a:gd name="T63" fmla="*/ 118 h 652"/>
                  <a:gd name="T64" fmla="*/ 526 w 810"/>
                  <a:gd name="T65" fmla="*/ 84 h 652"/>
                  <a:gd name="T66" fmla="*/ 486 w 810"/>
                  <a:gd name="T67" fmla="*/ 54 h 652"/>
                  <a:gd name="T68" fmla="*/ 446 w 810"/>
                  <a:gd name="T69" fmla="*/ 26 h 652"/>
                  <a:gd name="T70" fmla="*/ 404 w 810"/>
                  <a:gd name="T71" fmla="*/ 0 h 652"/>
                  <a:gd name="T72" fmla="*/ 404 w 810"/>
                  <a:gd name="T73" fmla="*/ 0 h 652"/>
                  <a:gd name="T74" fmla="*/ 362 w 810"/>
                  <a:gd name="T75" fmla="*/ 26 h 652"/>
                  <a:gd name="T76" fmla="*/ 322 w 810"/>
                  <a:gd name="T77" fmla="*/ 54 h 652"/>
                  <a:gd name="T78" fmla="*/ 284 w 810"/>
                  <a:gd name="T79" fmla="*/ 84 h 652"/>
                  <a:gd name="T80" fmla="*/ 248 w 810"/>
                  <a:gd name="T81" fmla="*/ 118 h 652"/>
                  <a:gd name="T82" fmla="*/ 212 w 810"/>
                  <a:gd name="T83" fmla="*/ 154 h 652"/>
                  <a:gd name="T84" fmla="*/ 180 w 810"/>
                  <a:gd name="T85" fmla="*/ 190 h 652"/>
                  <a:gd name="T86" fmla="*/ 150 w 810"/>
                  <a:gd name="T87" fmla="*/ 230 h 652"/>
                  <a:gd name="T88" fmla="*/ 124 w 810"/>
                  <a:gd name="T89" fmla="*/ 270 h 652"/>
                  <a:gd name="T90" fmla="*/ 98 w 810"/>
                  <a:gd name="T91" fmla="*/ 314 h 652"/>
                  <a:gd name="T92" fmla="*/ 76 w 810"/>
                  <a:gd name="T93" fmla="*/ 358 h 652"/>
                  <a:gd name="T94" fmla="*/ 56 w 810"/>
                  <a:gd name="T95" fmla="*/ 404 h 652"/>
                  <a:gd name="T96" fmla="*/ 38 w 810"/>
                  <a:gd name="T97" fmla="*/ 450 h 652"/>
                  <a:gd name="T98" fmla="*/ 24 w 810"/>
                  <a:gd name="T99" fmla="*/ 500 h 652"/>
                  <a:gd name="T100" fmla="*/ 12 w 810"/>
                  <a:gd name="T101" fmla="*/ 550 h 652"/>
                  <a:gd name="T102" fmla="*/ 4 w 810"/>
                  <a:gd name="T103" fmla="*/ 600 h 652"/>
                  <a:gd name="T104" fmla="*/ 0 w 810"/>
                  <a:gd name="T105" fmla="*/ 652 h 652"/>
                  <a:gd name="T106" fmla="*/ 0 w 810"/>
                  <a:gd name="T10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0" h="652">
                    <a:moveTo>
                      <a:pt x="0" y="652"/>
                    </a:moveTo>
                    <a:lnTo>
                      <a:pt x="0" y="652"/>
                    </a:lnTo>
                    <a:lnTo>
                      <a:pt x="46" y="628"/>
                    </a:lnTo>
                    <a:lnTo>
                      <a:pt x="92" y="606"/>
                    </a:lnTo>
                    <a:lnTo>
                      <a:pt x="142" y="588"/>
                    </a:lnTo>
                    <a:lnTo>
                      <a:pt x="192" y="572"/>
                    </a:lnTo>
                    <a:lnTo>
                      <a:pt x="244" y="560"/>
                    </a:lnTo>
                    <a:lnTo>
                      <a:pt x="296" y="552"/>
                    </a:lnTo>
                    <a:lnTo>
                      <a:pt x="350" y="546"/>
                    </a:lnTo>
                    <a:lnTo>
                      <a:pt x="404" y="544"/>
                    </a:lnTo>
                    <a:lnTo>
                      <a:pt x="404" y="544"/>
                    </a:lnTo>
                    <a:lnTo>
                      <a:pt x="460" y="546"/>
                    </a:lnTo>
                    <a:lnTo>
                      <a:pt x="512" y="552"/>
                    </a:lnTo>
                    <a:lnTo>
                      <a:pt x="566" y="560"/>
                    </a:lnTo>
                    <a:lnTo>
                      <a:pt x="618" y="572"/>
                    </a:lnTo>
                    <a:lnTo>
                      <a:pt x="668" y="588"/>
                    </a:lnTo>
                    <a:lnTo>
                      <a:pt x="716" y="606"/>
                    </a:lnTo>
                    <a:lnTo>
                      <a:pt x="764" y="628"/>
                    </a:lnTo>
                    <a:lnTo>
                      <a:pt x="810" y="652"/>
                    </a:lnTo>
                    <a:lnTo>
                      <a:pt x="810" y="652"/>
                    </a:lnTo>
                    <a:lnTo>
                      <a:pt x="804" y="600"/>
                    </a:lnTo>
                    <a:lnTo>
                      <a:pt x="796" y="550"/>
                    </a:lnTo>
                    <a:lnTo>
                      <a:pt x="784" y="500"/>
                    </a:lnTo>
                    <a:lnTo>
                      <a:pt x="770" y="452"/>
                    </a:lnTo>
                    <a:lnTo>
                      <a:pt x="754" y="404"/>
                    </a:lnTo>
                    <a:lnTo>
                      <a:pt x="734" y="358"/>
                    </a:lnTo>
                    <a:lnTo>
                      <a:pt x="712" y="314"/>
                    </a:lnTo>
                    <a:lnTo>
                      <a:pt x="686" y="270"/>
                    </a:lnTo>
                    <a:lnTo>
                      <a:pt x="658" y="230"/>
                    </a:lnTo>
                    <a:lnTo>
                      <a:pt x="628" y="190"/>
                    </a:lnTo>
                    <a:lnTo>
                      <a:pt x="596" y="154"/>
                    </a:lnTo>
                    <a:lnTo>
                      <a:pt x="562" y="118"/>
                    </a:lnTo>
                    <a:lnTo>
                      <a:pt x="526" y="84"/>
                    </a:lnTo>
                    <a:lnTo>
                      <a:pt x="486" y="54"/>
                    </a:lnTo>
                    <a:lnTo>
                      <a:pt x="446" y="26"/>
                    </a:lnTo>
                    <a:lnTo>
                      <a:pt x="404" y="0"/>
                    </a:lnTo>
                    <a:lnTo>
                      <a:pt x="404" y="0"/>
                    </a:lnTo>
                    <a:lnTo>
                      <a:pt x="362" y="26"/>
                    </a:lnTo>
                    <a:lnTo>
                      <a:pt x="322" y="54"/>
                    </a:lnTo>
                    <a:lnTo>
                      <a:pt x="284" y="84"/>
                    </a:lnTo>
                    <a:lnTo>
                      <a:pt x="248" y="118"/>
                    </a:lnTo>
                    <a:lnTo>
                      <a:pt x="212" y="154"/>
                    </a:lnTo>
                    <a:lnTo>
                      <a:pt x="180" y="190"/>
                    </a:lnTo>
                    <a:lnTo>
                      <a:pt x="150" y="230"/>
                    </a:lnTo>
                    <a:lnTo>
                      <a:pt x="124" y="270"/>
                    </a:lnTo>
                    <a:lnTo>
                      <a:pt x="98" y="314"/>
                    </a:lnTo>
                    <a:lnTo>
                      <a:pt x="76" y="358"/>
                    </a:lnTo>
                    <a:lnTo>
                      <a:pt x="56" y="404"/>
                    </a:lnTo>
                    <a:lnTo>
                      <a:pt x="38" y="450"/>
                    </a:lnTo>
                    <a:lnTo>
                      <a:pt x="24" y="500"/>
                    </a:lnTo>
                    <a:lnTo>
                      <a:pt x="12" y="550"/>
                    </a:lnTo>
                    <a:lnTo>
                      <a:pt x="4" y="600"/>
                    </a:lnTo>
                    <a:lnTo>
                      <a:pt x="0" y="652"/>
                    </a:lnTo>
                    <a:lnTo>
                      <a:pt x="0" y="652"/>
                    </a:lnTo>
                    <a:close/>
                  </a:path>
                </a:pathLst>
              </a:custGeom>
              <a:solidFill>
                <a:srgbClr val="E65E0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1" name="Freeform 31"/>
              <p:cNvSpPr>
                <a:spLocks/>
              </p:cNvSpPr>
              <p:nvPr/>
            </p:nvSpPr>
            <p:spPr bwMode="auto">
              <a:xfrm>
                <a:off x="5205548" y="4525735"/>
                <a:ext cx="2108975" cy="991089"/>
              </a:xfrm>
              <a:custGeom>
                <a:avLst/>
                <a:gdLst>
                  <a:gd name="T0" fmla="*/ 816 w 1630"/>
                  <a:gd name="T1" fmla="*/ 0 h 766"/>
                  <a:gd name="T2" fmla="*/ 722 w 1630"/>
                  <a:gd name="T3" fmla="*/ 46 h 766"/>
                  <a:gd name="T4" fmla="*/ 620 w 1630"/>
                  <a:gd name="T5" fmla="*/ 82 h 766"/>
                  <a:gd name="T6" fmla="*/ 514 w 1630"/>
                  <a:gd name="T7" fmla="*/ 102 h 766"/>
                  <a:gd name="T8" fmla="*/ 404 w 1630"/>
                  <a:gd name="T9" fmla="*/ 110 h 766"/>
                  <a:gd name="T10" fmla="*/ 350 w 1630"/>
                  <a:gd name="T11" fmla="*/ 108 h 766"/>
                  <a:gd name="T12" fmla="*/ 244 w 1630"/>
                  <a:gd name="T13" fmla="*/ 94 h 766"/>
                  <a:gd name="T14" fmla="*/ 142 w 1630"/>
                  <a:gd name="T15" fmla="*/ 66 h 766"/>
                  <a:gd name="T16" fmla="*/ 46 w 1630"/>
                  <a:gd name="T17" fmla="*/ 26 h 766"/>
                  <a:gd name="T18" fmla="*/ 0 w 1630"/>
                  <a:gd name="T19" fmla="*/ 2 h 766"/>
                  <a:gd name="T20" fmla="*/ 8 w 1630"/>
                  <a:gd name="T21" fmla="*/ 82 h 766"/>
                  <a:gd name="T22" fmla="*/ 24 w 1630"/>
                  <a:gd name="T23" fmla="*/ 158 h 766"/>
                  <a:gd name="T24" fmla="*/ 48 w 1630"/>
                  <a:gd name="T25" fmla="*/ 232 h 766"/>
                  <a:gd name="T26" fmla="*/ 78 w 1630"/>
                  <a:gd name="T27" fmla="*/ 302 h 766"/>
                  <a:gd name="T28" fmla="*/ 114 w 1630"/>
                  <a:gd name="T29" fmla="*/ 368 h 766"/>
                  <a:gd name="T30" fmla="*/ 156 w 1630"/>
                  <a:gd name="T31" fmla="*/ 432 h 766"/>
                  <a:gd name="T32" fmla="*/ 202 w 1630"/>
                  <a:gd name="T33" fmla="*/ 490 h 766"/>
                  <a:gd name="T34" fmla="*/ 254 w 1630"/>
                  <a:gd name="T35" fmla="*/ 544 h 766"/>
                  <a:gd name="T36" fmla="*/ 312 w 1630"/>
                  <a:gd name="T37" fmla="*/ 592 h 766"/>
                  <a:gd name="T38" fmla="*/ 374 w 1630"/>
                  <a:gd name="T39" fmla="*/ 636 h 766"/>
                  <a:gd name="T40" fmla="*/ 440 w 1630"/>
                  <a:gd name="T41" fmla="*/ 674 h 766"/>
                  <a:gd name="T42" fmla="*/ 508 w 1630"/>
                  <a:gd name="T43" fmla="*/ 706 h 766"/>
                  <a:gd name="T44" fmla="*/ 580 w 1630"/>
                  <a:gd name="T45" fmla="*/ 732 h 766"/>
                  <a:gd name="T46" fmla="*/ 656 w 1630"/>
                  <a:gd name="T47" fmla="*/ 750 h 766"/>
                  <a:gd name="T48" fmla="*/ 734 w 1630"/>
                  <a:gd name="T49" fmla="*/ 762 h 766"/>
                  <a:gd name="T50" fmla="*/ 814 w 1630"/>
                  <a:gd name="T51" fmla="*/ 766 h 766"/>
                  <a:gd name="T52" fmla="*/ 854 w 1630"/>
                  <a:gd name="T53" fmla="*/ 764 h 766"/>
                  <a:gd name="T54" fmla="*/ 934 w 1630"/>
                  <a:gd name="T55" fmla="*/ 756 h 766"/>
                  <a:gd name="T56" fmla="*/ 1010 w 1630"/>
                  <a:gd name="T57" fmla="*/ 742 h 766"/>
                  <a:gd name="T58" fmla="*/ 1084 w 1630"/>
                  <a:gd name="T59" fmla="*/ 720 h 766"/>
                  <a:gd name="T60" fmla="*/ 1156 w 1630"/>
                  <a:gd name="T61" fmla="*/ 692 h 766"/>
                  <a:gd name="T62" fmla="*/ 1224 w 1630"/>
                  <a:gd name="T63" fmla="*/ 656 h 766"/>
                  <a:gd name="T64" fmla="*/ 1286 w 1630"/>
                  <a:gd name="T65" fmla="*/ 616 h 766"/>
                  <a:gd name="T66" fmla="*/ 1346 w 1630"/>
                  <a:gd name="T67" fmla="*/ 568 h 766"/>
                  <a:gd name="T68" fmla="*/ 1400 w 1630"/>
                  <a:gd name="T69" fmla="*/ 518 h 766"/>
                  <a:gd name="T70" fmla="*/ 1450 w 1630"/>
                  <a:gd name="T71" fmla="*/ 460 h 766"/>
                  <a:gd name="T72" fmla="*/ 1496 w 1630"/>
                  <a:gd name="T73" fmla="*/ 400 h 766"/>
                  <a:gd name="T74" fmla="*/ 1534 w 1630"/>
                  <a:gd name="T75" fmla="*/ 334 h 766"/>
                  <a:gd name="T76" fmla="*/ 1566 w 1630"/>
                  <a:gd name="T77" fmla="*/ 266 h 766"/>
                  <a:gd name="T78" fmla="*/ 1594 w 1630"/>
                  <a:gd name="T79" fmla="*/ 194 h 766"/>
                  <a:gd name="T80" fmla="*/ 1614 w 1630"/>
                  <a:gd name="T81" fmla="*/ 118 h 766"/>
                  <a:gd name="T82" fmla="*/ 1626 w 1630"/>
                  <a:gd name="T83" fmla="*/ 42 h 766"/>
                  <a:gd name="T84" fmla="*/ 1630 w 1630"/>
                  <a:gd name="T85" fmla="*/ 2 h 766"/>
                  <a:gd name="T86" fmla="*/ 1536 w 1630"/>
                  <a:gd name="T87" fmla="*/ 48 h 766"/>
                  <a:gd name="T88" fmla="*/ 1438 w 1630"/>
                  <a:gd name="T89" fmla="*/ 80 h 766"/>
                  <a:gd name="T90" fmla="*/ 1332 w 1630"/>
                  <a:gd name="T91" fmla="*/ 102 h 766"/>
                  <a:gd name="T92" fmla="*/ 1224 w 1630"/>
                  <a:gd name="T93" fmla="*/ 110 h 766"/>
                  <a:gd name="T94" fmla="*/ 1168 w 1630"/>
                  <a:gd name="T95" fmla="*/ 108 h 766"/>
                  <a:gd name="T96" fmla="*/ 1060 w 1630"/>
                  <a:gd name="T97" fmla="*/ 92 h 766"/>
                  <a:gd name="T98" fmla="*/ 958 w 1630"/>
                  <a:gd name="T99" fmla="*/ 64 h 766"/>
                  <a:gd name="T100" fmla="*/ 862 w 1630"/>
                  <a:gd name="T101" fmla="*/ 24 h 766"/>
                  <a:gd name="T102" fmla="*/ 816 w 1630"/>
                  <a:gd name="T103"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766">
                    <a:moveTo>
                      <a:pt x="816" y="0"/>
                    </a:moveTo>
                    <a:lnTo>
                      <a:pt x="816" y="0"/>
                    </a:lnTo>
                    <a:lnTo>
                      <a:pt x="770" y="24"/>
                    </a:lnTo>
                    <a:lnTo>
                      <a:pt x="722" y="46"/>
                    </a:lnTo>
                    <a:lnTo>
                      <a:pt x="672" y="66"/>
                    </a:lnTo>
                    <a:lnTo>
                      <a:pt x="620" y="82"/>
                    </a:lnTo>
                    <a:lnTo>
                      <a:pt x="568" y="94"/>
                    </a:lnTo>
                    <a:lnTo>
                      <a:pt x="514" y="102"/>
                    </a:lnTo>
                    <a:lnTo>
                      <a:pt x="460" y="108"/>
                    </a:lnTo>
                    <a:lnTo>
                      <a:pt x="404" y="110"/>
                    </a:lnTo>
                    <a:lnTo>
                      <a:pt x="404" y="110"/>
                    </a:lnTo>
                    <a:lnTo>
                      <a:pt x="350" y="108"/>
                    </a:lnTo>
                    <a:lnTo>
                      <a:pt x="296" y="102"/>
                    </a:lnTo>
                    <a:lnTo>
                      <a:pt x="244" y="94"/>
                    </a:lnTo>
                    <a:lnTo>
                      <a:pt x="192" y="82"/>
                    </a:lnTo>
                    <a:lnTo>
                      <a:pt x="142" y="66"/>
                    </a:lnTo>
                    <a:lnTo>
                      <a:pt x="92" y="48"/>
                    </a:lnTo>
                    <a:lnTo>
                      <a:pt x="46" y="26"/>
                    </a:lnTo>
                    <a:lnTo>
                      <a:pt x="0" y="2"/>
                    </a:lnTo>
                    <a:lnTo>
                      <a:pt x="0" y="2"/>
                    </a:lnTo>
                    <a:lnTo>
                      <a:pt x="4" y="42"/>
                    </a:lnTo>
                    <a:lnTo>
                      <a:pt x="8" y="82"/>
                    </a:lnTo>
                    <a:lnTo>
                      <a:pt x="16" y="120"/>
                    </a:lnTo>
                    <a:lnTo>
                      <a:pt x="24" y="158"/>
                    </a:lnTo>
                    <a:lnTo>
                      <a:pt x="36" y="194"/>
                    </a:lnTo>
                    <a:lnTo>
                      <a:pt x="48" y="232"/>
                    </a:lnTo>
                    <a:lnTo>
                      <a:pt x="62" y="266"/>
                    </a:lnTo>
                    <a:lnTo>
                      <a:pt x="78" y="302"/>
                    </a:lnTo>
                    <a:lnTo>
                      <a:pt x="94" y="336"/>
                    </a:lnTo>
                    <a:lnTo>
                      <a:pt x="114" y="368"/>
                    </a:lnTo>
                    <a:lnTo>
                      <a:pt x="134" y="400"/>
                    </a:lnTo>
                    <a:lnTo>
                      <a:pt x="156" y="432"/>
                    </a:lnTo>
                    <a:lnTo>
                      <a:pt x="178" y="462"/>
                    </a:lnTo>
                    <a:lnTo>
                      <a:pt x="202" y="490"/>
                    </a:lnTo>
                    <a:lnTo>
                      <a:pt x="228" y="518"/>
                    </a:lnTo>
                    <a:lnTo>
                      <a:pt x="254" y="544"/>
                    </a:lnTo>
                    <a:lnTo>
                      <a:pt x="282" y="570"/>
                    </a:lnTo>
                    <a:lnTo>
                      <a:pt x="312" y="592"/>
                    </a:lnTo>
                    <a:lnTo>
                      <a:pt x="342" y="616"/>
                    </a:lnTo>
                    <a:lnTo>
                      <a:pt x="374" y="636"/>
                    </a:lnTo>
                    <a:lnTo>
                      <a:pt x="406" y="656"/>
                    </a:lnTo>
                    <a:lnTo>
                      <a:pt x="440" y="674"/>
                    </a:lnTo>
                    <a:lnTo>
                      <a:pt x="474" y="692"/>
                    </a:lnTo>
                    <a:lnTo>
                      <a:pt x="508" y="706"/>
                    </a:lnTo>
                    <a:lnTo>
                      <a:pt x="544" y="720"/>
                    </a:lnTo>
                    <a:lnTo>
                      <a:pt x="580" y="732"/>
                    </a:lnTo>
                    <a:lnTo>
                      <a:pt x="618" y="742"/>
                    </a:lnTo>
                    <a:lnTo>
                      <a:pt x="656" y="750"/>
                    </a:lnTo>
                    <a:lnTo>
                      <a:pt x="694" y="758"/>
                    </a:lnTo>
                    <a:lnTo>
                      <a:pt x="734" y="762"/>
                    </a:lnTo>
                    <a:lnTo>
                      <a:pt x="774" y="764"/>
                    </a:lnTo>
                    <a:lnTo>
                      <a:pt x="814" y="766"/>
                    </a:lnTo>
                    <a:lnTo>
                      <a:pt x="814" y="766"/>
                    </a:lnTo>
                    <a:lnTo>
                      <a:pt x="854" y="764"/>
                    </a:lnTo>
                    <a:lnTo>
                      <a:pt x="894" y="762"/>
                    </a:lnTo>
                    <a:lnTo>
                      <a:pt x="934" y="756"/>
                    </a:lnTo>
                    <a:lnTo>
                      <a:pt x="972" y="750"/>
                    </a:lnTo>
                    <a:lnTo>
                      <a:pt x="1010" y="742"/>
                    </a:lnTo>
                    <a:lnTo>
                      <a:pt x="1048" y="732"/>
                    </a:lnTo>
                    <a:lnTo>
                      <a:pt x="1084" y="720"/>
                    </a:lnTo>
                    <a:lnTo>
                      <a:pt x="1120" y="706"/>
                    </a:lnTo>
                    <a:lnTo>
                      <a:pt x="1156" y="692"/>
                    </a:lnTo>
                    <a:lnTo>
                      <a:pt x="1190" y="674"/>
                    </a:lnTo>
                    <a:lnTo>
                      <a:pt x="1224" y="656"/>
                    </a:lnTo>
                    <a:lnTo>
                      <a:pt x="1256" y="636"/>
                    </a:lnTo>
                    <a:lnTo>
                      <a:pt x="1286" y="616"/>
                    </a:lnTo>
                    <a:lnTo>
                      <a:pt x="1316" y="592"/>
                    </a:lnTo>
                    <a:lnTo>
                      <a:pt x="1346" y="568"/>
                    </a:lnTo>
                    <a:lnTo>
                      <a:pt x="1374" y="544"/>
                    </a:lnTo>
                    <a:lnTo>
                      <a:pt x="1400" y="518"/>
                    </a:lnTo>
                    <a:lnTo>
                      <a:pt x="1426" y="490"/>
                    </a:lnTo>
                    <a:lnTo>
                      <a:pt x="1450" y="460"/>
                    </a:lnTo>
                    <a:lnTo>
                      <a:pt x="1474" y="430"/>
                    </a:lnTo>
                    <a:lnTo>
                      <a:pt x="1496" y="400"/>
                    </a:lnTo>
                    <a:lnTo>
                      <a:pt x="1516" y="368"/>
                    </a:lnTo>
                    <a:lnTo>
                      <a:pt x="1534" y="334"/>
                    </a:lnTo>
                    <a:lnTo>
                      <a:pt x="1552" y="300"/>
                    </a:lnTo>
                    <a:lnTo>
                      <a:pt x="1566" y="266"/>
                    </a:lnTo>
                    <a:lnTo>
                      <a:pt x="1580" y="230"/>
                    </a:lnTo>
                    <a:lnTo>
                      <a:pt x="1594" y="194"/>
                    </a:lnTo>
                    <a:lnTo>
                      <a:pt x="1604" y="156"/>
                    </a:lnTo>
                    <a:lnTo>
                      <a:pt x="1614" y="118"/>
                    </a:lnTo>
                    <a:lnTo>
                      <a:pt x="1620" y="80"/>
                    </a:lnTo>
                    <a:lnTo>
                      <a:pt x="1626" y="42"/>
                    </a:lnTo>
                    <a:lnTo>
                      <a:pt x="1630" y="2"/>
                    </a:lnTo>
                    <a:lnTo>
                      <a:pt x="1630" y="2"/>
                    </a:lnTo>
                    <a:lnTo>
                      <a:pt x="1584" y="26"/>
                    </a:lnTo>
                    <a:lnTo>
                      <a:pt x="1536" y="48"/>
                    </a:lnTo>
                    <a:lnTo>
                      <a:pt x="1488" y="66"/>
                    </a:lnTo>
                    <a:lnTo>
                      <a:pt x="1438" y="80"/>
                    </a:lnTo>
                    <a:lnTo>
                      <a:pt x="1386" y="94"/>
                    </a:lnTo>
                    <a:lnTo>
                      <a:pt x="1332" y="102"/>
                    </a:lnTo>
                    <a:lnTo>
                      <a:pt x="1278" y="108"/>
                    </a:lnTo>
                    <a:lnTo>
                      <a:pt x="1224" y="110"/>
                    </a:lnTo>
                    <a:lnTo>
                      <a:pt x="1224" y="110"/>
                    </a:lnTo>
                    <a:lnTo>
                      <a:pt x="1168" y="108"/>
                    </a:lnTo>
                    <a:lnTo>
                      <a:pt x="1114" y="102"/>
                    </a:lnTo>
                    <a:lnTo>
                      <a:pt x="1060" y="92"/>
                    </a:lnTo>
                    <a:lnTo>
                      <a:pt x="1008" y="80"/>
                    </a:lnTo>
                    <a:lnTo>
                      <a:pt x="958" y="64"/>
                    </a:lnTo>
                    <a:lnTo>
                      <a:pt x="908" y="46"/>
                    </a:lnTo>
                    <a:lnTo>
                      <a:pt x="862" y="24"/>
                    </a:lnTo>
                    <a:lnTo>
                      <a:pt x="816" y="0"/>
                    </a:lnTo>
                    <a:lnTo>
                      <a:pt x="816" y="0"/>
                    </a:lnTo>
                    <a:close/>
                  </a:path>
                </a:pathLst>
              </a:custGeom>
              <a:solidFill>
                <a:srgbClr val="DB536A"/>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2" name="Freeform 32"/>
              <p:cNvSpPr>
                <a:spLocks/>
              </p:cNvSpPr>
              <p:nvPr/>
            </p:nvSpPr>
            <p:spPr bwMode="auto">
              <a:xfrm>
                <a:off x="5202960" y="3542409"/>
                <a:ext cx="1058369" cy="1125650"/>
              </a:xfrm>
              <a:custGeom>
                <a:avLst/>
                <a:gdLst>
                  <a:gd name="T0" fmla="*/ 818 w 818"/>
                  <a:gd name="T1" fmla="*/ 760 h 870"/>
                  <a:gd name="T2" fmla="*/ 818 w 818"/>
                  <a:gd name="T3" fmla="*/ 760 h 870"/>
                  <a:gd name="T4" fmla="*/ 772 w 818"/>
                  <a:gd name="T5" fmla="*/ 732 h 870"/>
                  <a:gd name="T6" fmla="*/ 730 w 818"/>
                  <a:gd name="T7" fmla="*/ 700 h 870"/>
                  <a:gd name="T8" fmla="*/ 690 w 818"/>
                  <a:gd name="T9" fmla="*/ 668 h 870"/>
                  <a:gd name="T10" fmla="*/ 650 w 818"/>
                  <a:gd name="T11" fmla="*/ 632 h 870"/>
                  <a:gd name="T12" fmla="*/ 614 w 818"/>
                  <a:gd name="T13" fmla="*/ 594 h 870"/>
                  <a:gd name="T14" fmla="*/ 582 w 818"/>
                  <a:gd name="T15" fmla="*/ 554 h 870"/>
                  <a:gd name="T16" fmla="*/ 550 w 818"/>
                  <a:gd name="T17" fmla="*/ 510 h 870"/>
                  <a:gd name="T18" fmla="*/ 522 w 818"/>
                  <a:gd name="T19" fmla="*/ 466 h 870"/>
                  <a:gd name="T20" fmla="*/ 496 w 818"/>
                  <a:gd name="T21" fmla="*/ 420 h 870"/>
                  <a:gd name="T22" fmla="*/ 474 w 818"/>
                  <a:gd name="T23" fmla="*/ 372 h 870"/>
                  <a:gd name="T24" fmla="*/ 456 w 818"/>
                  <a:gd name="T25" fmla="*/ 322 h 870"/>
                  <a:gd name="T26" fmla="*/ 440 w 818"/>
                  <a:gd name="T27" fmla="*/ 270 h 870"/>
                  <a:gd name="T28" fmla="*/ 426 w 818"/>
                  <a:gd name="T29" fmla="*/ 218 h 870"/>
                  <a:gd name="T30" fmla="*/ 418 w 818"/>
                  <a:gd name="T31" fmla="*/ 164 h 870"/>
                  <a:gd name="T32" fmla="*/ 412 w 818"/>
                  <a:gd name="T33" fmla="*/ 110 h 870"/>
                  <a:gd name="T34" fmla="*/ 410 w 818"/>
                  <a:gd name="T35" fmla="*/ 54 h 870"/>
                  <a:gd name="T36" fmla="*/ 410 w 818"/>
                  <a:gd name="T37" fmla="*/ 54 h 870"/>
                  <a:gd name="T38" fmla="*/ 412 w 818"/>
                  <a:gd name="T39" fmla="*/ 0 h 870"/>
                  <a:gd name="T40" fmla="*/ 412 w 818"/>
                  <a:gd name="T41" fmla="*/ 0 h 870"/>
                  <a:gd name="T42" fmla="*/ 366 w 818"/>
                  <a:gd name="T43" fmla="*/ 28 h 870"/>
                  <a:gd name="T44" fmla="*/ 324 w 818"/>
                  <a:gd name="T45" fmla="*/ 58 h 870"/>
                  <a:gd name="T46" fmla="*/ 282 w 818"/>
                  <a:gd name="T47" fmla="*/ 92 h 870"/>
                  <a:gd name="T48" fmla="*/ 244 w 818"/>
                  <a:gd name="T49" fmla="*/ 128 h 870"/>
                  <a:gd name="T50" fmla="*/ 208 w 818"/>
                  <a:gd name="T51" fmla="*/ 166 h 870"/>
                  <a:gd name="T52" fmla="*/ 174 w 818"/>
                  <a:gd name="T53" fmla="*/ 206 h 870"/>
                  <a:gd name="T54" fmla="*/ 142 w 818"/>
                  <a:gd name="T55" fmla="*/ 248 h 870"/>
                  <a:gd name="T56" fmla="*/ 114 w 818"/>
                  <a:gd name="T57" fmla="*/ 294 h 870"/>
                  <a:gd name="T58" fmla="*/ 88 w 818"/>
                  <a:gd name="T59" fmla="*/ 340 h 870"/>
                  <a:gd name="T60" fmla="*/ 66 w 818"/>
                  <a:gd name="T61" fmla="*/ 388 h 870"/>
                  <a:gd name="T62" fmla="*/ 46 w 818"/>
                  <a:gd name="T63" fmla="*/ 438 h 870"/>
                  <a:gd name="T64" fmla="*/ 30 w 818"/>
                  <a:gd name="T65" fmla="*/ 490 h 870"/>
                  <a:gd name="T66" fmla="*/ 16 w 818"/>
                  <a:gd name="T67" fmla="*/ 544 h 870"/>
                  <a:gd name="T68" fmla="*/ 8 w 818"/>
                  <a:gd name="T69" fmla="*/ 598 h 870"/>
                  <a:gd name="T70" fmla="*/ 2 w 818"/>
                  <a:gd name="T71" fmla="*/ 652 h 870"/>
                  <a:gd name="T72" fmla="*/ 0 w 818"/>
                  <a:gd name="T73" fmla="*/ 710 h 870"/>
                  <a:gd name="T74" fmla="*/ 0 w 818"/>
                  <a:gd name="T75" fmla="*/ 710 h 870"/>
                  <a:gd name="T76" fmla="*/ 2 w 818"/>
                  <a:gd name="T77" fmla="*/ 762 h 870"/>
                  <a:gd name="T78" fmla="*/ 2 w 818"/>
                  <a:gd name="T79" fmla="*/ 762 h 870"/>
                  <a:gd name="T80" fmla="*/ 48 w 818"/>
                  <a:gd name="T81" fmla="*/ 786 h 870"/>
                  <a:gd name="T82" fmla="*/ 94 w 818"/>
                  <a:gd name="T83" fmla="*/ 808 h 870"/>
                  <a:gd name="T84" fmla="*/ 144 w 818"/>
                  <a:gd name="T85" fmla="*/ 826 h 870"/>
                  <a:gd name="T86" fmla="*/ 194 w 818"/>
                  <a:gd name="T87" fmla="*/ 842 h 870"/>
                  <a:gd name="T88" fmla="*/ 246 w 818"/>
                  <a:gd name="T89" fmla="*/ 854 h 870"/>
                  <a:gd name="T90" fmla="*/ 298 w 818"/>
                  <a:gd name="T91" fmla="*/ 862 h 870"/>
                  <a:gd name="T92" fmla="*/ 352 w 818"/>
                  <a:gd name="T93" fmla="*/ 868 h 870"/>
                  <a:gd name="T94" fmla="*/ 406 w 818"/>
                  <a:gd name="T95" fmla="*/ 870 h 870"/>
                  <a:gd name="T96" fmla="*/ 406 w 818"/>
                  <a:gd name="T97" fmla="*/ 870 h 870"/>
                  <a:gd name="T98" fmla="*/ 462 w 818"/>
                  <a:gd name="T99" fmla="*/ 868 h 870"/>
                  <a:gd name="T100" fmla="*/ 516 w 818"/>
                  <a:gd name="T101" fmla="*/ 862 h 870"/>
                  <a:gd name="T102" fmla="*/ 570 w 818"/>
                  <a:gd name="T103" fmla="*/ 854 h 870"/>
                  <a:gd name="T104" fmla="*/ 622 w 818"/>
                  <a:gd name="T105" fmla="*/ 842 h 870"/>
                  <a:gd name="T106" fmla="*/ 674 w 818"/>
                  <a:gd name="T107" fmla="*/ 826 h 870"/>
                  <a:gd name="T108" fmla="*/ 724 w 818"/>
                  <a:gd name="T109" fmla="*/ 806 h 870"/>
                  <a:gd name="T110" fmla="*/ 772 w 818"/>
                  <a:gd name="T111" fmla="*/ 784 h 870"/>
                  <a:gd name="T112" fmla="*/ 818 w 818"/>
                  <a:gd name="T113" fmla="*/ 760 h 870"/>
                  <a:gd name="T114" fmla="*/ 818 w 818"/>
                  <a:gd name="T115" fmla="*/ 76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70">
                    <a:moveTo>
                      <a:pt x="818" y="760"/>
                    </a:moveTo>
                    <a:lnTo>
                      <a:pt x="818" y="760"/>
                    </a:lnTo>
                    <a:lnTo>
                      <a:pt x="772" y="732"/>
                    </a:lnTo>
                    <a:lnTo>
                      <a:pt x="730" y="700"/>
                    </a:lnTo>
                    <a:lnTo>
                      <a:pt x="690" y="668"/>
                    </a:lnTo>
                    <a:lnTo>
                      <a:pt x="650" y="632"/>
                    </a:lnTo>
                    <a:lnTo>
                      <a:pt x="614" y="594"/>
                    </a:lnTo>
                    <a:lnTo>
                      <a:pt x="582" y="554"/>
                    </a:lnTo>
                    <a:lnTo>
                      <a:pt x="550" y="510"/>
                    </a:lnTo>
                    <a:lnTo>
                      <a:pt x="522" y="466"/>
                    </a:lnTo>
                    <a:lnTo>
                      <a:pt x="496" y="420"/>
                    </a:lnTo>
                    <a:lnTo>
                      <a:pt x="474" y="372"/>
                    </a:lnTo>
                    <a:lnTo>
                      <a:pt x="456" y="322"/>
                    </a:lnTo>
                    <a:lnTo>
                      <a:pt x="440" y="270"/>
                    </a:lnTo>
                    <a:lnTo>
                      <a:pt x="426" y="218"/>
                    </a:lnTo>
                    <a:lnTo>
                      <a:pt x="418" y="164"/>
                    </a:lnTo>
                    <a:lnTo>
                      <a:pt x="412" y="110"/>
                    </a:lnTo>
                    <a:lnTo>
                      <a:pt x="410" y="54"/>
                    </a:lnTo>
                    <a:lnTo>
                      <a:pt x="410" y="54"/>
                    </a:lnTo>
                    <a:lnTo>
                      <a:pt x="412" y="0"/>
                    </a:lnTo>
                    <a:lnTo>
                      <a:pt x="412" y="0"/>
                    </a:lnTo>
                    <a:lnTo>
                      <a:pt x="366" y="28"/>
                    </a:lnTo>
                    <a:lnTo>
                      <a:pt x="324" y="58"/>
                    </a:lnTo>
                    <a:lnTo>
                      <a:pt x="282" y="92"/>
                    </a:lnTo>
                    <a:lnTo>
                      <a:pt x="244" y="128"/>
                    </a:lnTo>
                    <a:lnTo>
                      <a:pt x="208" y="166"/>
                    </a:lnTo>
                    <a:lnTo>
                      <a:pt x="174" y="206"/>
                    </a:lnTo>
                    <a:lnTo>
                      <a:pt x="142" y="248"/>
                    </a:lnTo>
                    <a:lnTo>
                      <a:pt x="114" y="294"/>
                    </a:lnTo>
                    <a:lnTo>
                      <a:pt x="88" y="340"/>
                    </a:lnTo>
                    <a:lnTo>
                      <a:pt x="66" y="388"/>
                    </a:lnTo>
                    <a:lnTo>
                      <a:pt x="46" y="438"/>
                    </a:lnTo>
                    <a:lnTo>
                      <a:pt x="30" y="490"/>
                    </a:lnTo>
                    <a:lnTo>
                      <a:pt x="16" y="544"/>
                    </a:lnTo>
                    <a:lnTo>
                      <a:pt x="8" y="598"/>
                    </a:lnTo>
                    <a:lnTo>
                      <a:pt x="2" y="652"/>
                    </a:lnTo>
                    <a:lnTo>
                      <a:pt x="0" y="710"/>
                    </a:lnTo>
                    <a:lnTo>
                      <a:pt x="0" y="710"/>
                    </a:lnTo>
                    <a:lnTo>
                      <a:pt x="2" y="762"/>
                    </a:lnTo>
                    <a:lnTo>
                      <a:pt x="2" y="762"/>
                    </a:lnTo>
                    <a:lnTo>
                      <a:pt x="48" y="786"/>
                    </a:lnTo>
                    <a:lnTo>
                      <a:pt x="94" y="808"/>
                    </a:lnTo>
                    <a:lnTo>
                      <a:pt x="144" y="826"/>
                    </a:lnTo>
                    <a:lnTo>
                      <a:pt x="194" y="842"/>
                    </a:lnTo>
                    <a:lnTo>
                      <a:pt x="246" y="854"/>
                    </a:lnTo>
                    <a:lnTo>
                      <a:pt x="298" y="862"/>
                    </a:lnTo>
                    <a:lnTo>
                      <a:pt x="352" y="868"/>
                    </a:lnTo>
                    <a:lnTo>
                      <a:pt x="406" y="870"/>
                    </a:lnTo>
                    <a:lnTo>
                      <a:pt x="406" y="870"/>
                    </a:lnTo>
                    <a:lnTo>
                      <a:pt x="462" y="868"/>
                    </a:lnTo>
                    <a:lnTo>
                      <a:pt x="516" y="862"/>
                    </a:lnTo>
                    <a:lnTo>
                      <a:pt x="570" y="854"/>
                    </a:lnTo>
                    <a:lnTo>
                      <a:pt x="622" y="842"/>
                    </a:lnTo>
                    <a:lnTo>
                      <a:pt x="674" y="826"/>
                    </a:lnTo>
                    <a:lnTo>
                      <a:pt x="724" y="806"/>
                    </a:lnTo>
                    <a:lnTo>
                      <a:pt x="772" y="784"/>
                    </a:lnTo>
                    <a:lnTo>
                      <a:pt x="818" y="760"/>
                    </a:lnTo>
                    <a:lnTo>
                      <a:pt x="818" y="760"/>
                    </a:lnTo>
                    <a:close/>
                  </a:path>
                </a:pathLst>
              </a:custGeom>
              <a:solidFill>
                <a:srgbClr val="DE4244"/>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3" name="Freeform 33"/>
              <p:cNvSpPr>
                <a:spLocks/>
              </p:cNvSpPr>
              <p:nvPr/>
            </p:nvSpPr>
            <p:spPr bwMode="auto">
              <a:xfrm>
                <a:off x="6261330" y="3542409"/>
                <a:ext cx="1053194" cy="1125650"/>
              </a:xfrm>
              <a:custGeom>
                <a:avLst/>
                <a:gdLst>
                  <a:gd name="T0" fmla="*/ 404 w 814"/>
                  <a:gd name="T1" fmla="*/ 0 h 870"/>
                  <a:gd name="T2" fmla="*/ 404 w 814"/>
                  <a:gd name="T3" fmla="*/ 0 h 870"/>
                  <a:gd name="T4" fmla="*/ 406 w 814"/>
                  <a:gd name="T5" fmla="*/ 54 h 870"/>
                  <a:gd name="T6" fmla="*/ 406 w 814"/>
                  <a:gd name="T7" fmla="*/ 54 h 870"/>
                  <a:gd name="T8" fmla="*/ 404 w 814"/>
                  <a:gd name="T9" fmla="*/ 110 h 870"/>
                  <a:gd name="T10" fmla="*/ 398 w 814"/>
                  <a:gd name="T11" fmla="*/ 164 h 870"/>
                  <a:gd name="T12" fmla="*/ 388 w 814"/>
                  <a:gd name="T13" fmla="*/ 218 h 870"/>
                  <a:gd name="T14" fmla="*/ 376 w 814"/>
                  <a:gd name="T15" fmla="*/ 272 h 870"/>
                  <a:gd name="T16" fmla="*/ 360 w 814"/>
                  <a:gd name="T17" fmla="*/ 322 h 870"/>
                  <a:gd name="T18" fmla="*/ 340 w 814"/>
                  <a:gd name="T19" fmla="*/ 372 h 870"/>
                  <a:gd name="T20" fmla="*/ 318 w 814"/>
                  <a:gd name="T21" fmla="*/ 420 h 870"/>
                  <a:gd name="T22" fmla="*/ 294 w 814"/>
                  <a:gd name="T23" fmla="*/ 466 h 870"/>
                  <a:gd name="T24" fmla="*/ 266 w 814"/>
                  <a:gd name="T25" fmla="*/ 510 h 870"/>
                  <a:gd name="T26" fmla="*/ 234 w 814"/>
                  <a:gd name="T27" fmla="*/ 554 h 870"/>
                  <a:gd name="T28" fmla="*/ 200 w 814"/>
                  <a:gd name="T29" fmla="*/ 594 h 870"/>
                  <a:gd name="T30" fmla="*/ 166 w 814"/>
                  <a:gd name="T31" fmla="*/ 632 h 870"/>
                  <a:gd name="T32" fmla="*/ 126 w 814"/>
                  <a:gd name="T33" fmla="*/ 668 h 870"/>
                  <a:gd name="T34" fmla="*/ 86 w 814"/>
                  <a:gd name="T35" fmla="*/ 700 h 870"/>
                  <a:gd name="T36" fmla="*/ 44 w 814"/>
                  <a:gd name="T37" fmla="*/ 732 h 870"/>
                  <a:gd name="T38" fmla="*/ 0 w 814"/>
                  <a:gd name="T39" fmla="*/ 760 h 870"/>
                  <a:gd name="T40" fmla="*/ 0 w 814"/>
                  <a:gd name="T41" fmla="*/ 760 h 870"/>
                  <a:gd name="T42" fmla="*/ 46 w 814"/>
                  <a:gd name="T43" fmla="*/ 784 h 870"/>
                  <a:gd name="T44" fmla="*/ 92 w 814"/>
                  <a:gd name="T45" fmla="*/ 806 h 870"/>
                  <a:gd name="T46" fmla="*/ 142 w 814"/>
                  <a:gd name="T47" fmla="*/ 824 h 870"/>
                  <a:gd name="T48" fmla="*/ 192 w 814"/>
                  <a:gd name="T49" fmla="*/ 840 h 870"/>
                  <a:gd name="T50" fmla="*/ 244 w 814"/>
                  <a:gd name="T51" fmla="*/ 852 h 870"/>
                  <a:gd name="T52" fmla="*/ 298 w 814"/>
                  <a:gd name="T53" fmla="*/ 862 h 870"/>
                  <a:gd name="T54" fmla="*/ 352 w 814"/>
                  <a:gd name="T55" fmla="*/ 868 h 870"/>
                  <a:gd name="T56" fmla="*/ 408 w 814"/>
                  <a:gd name="T57" fmla="*/ 870 h 870"/>
                  <a:gd name="T58" fmla="*/ 408 w 814"/>
                  <a:gd name="T59" fmla="*/ 870 h 870"/>
                  <a:gd name="T60" fmla="*/ 462 w 814"/>
                  <a:gd name="T61" fmla="*/ 868 h 870"/>
                  <a:gd name="T62" fmla="*/ 516 w 814"/>
                  <a:gd name="T63" fmla="*/ 862 h 870"/>
                  <a:gd name="T64" fmla="*/ 570 w 814"/>
                  <a:gd name="T65" fmla="*/ 854 h 870"/>
                  <a:gd name="T66" fmla="*/ 622 w 814"/>
                  <a:gd name="T67" fmla="*/ 840 h 870"/>
                  <a:gd name="T68" fmla="*/ 672 w 814"/>
                  <a:gd name="T69" fmla="*/ 826 h 870"/>
                  <a:gd name="T70" fmla="*/ 720 w 814"/>
                  <a:gd name="T71" fmla="*/ 808 h 870"/>
                  <a:gd name="T72" fmla="*/ 768 w 814"/>
                  <a:gd name="T73" fmla="*/ 786 h 870"/>
                  <a:gd name="T74" fmla="*/ 814 w 814"/>
                  <a:gd name="T75" fmla="*/ 762 h 870"/>
                  <a:gd name="T76" fmla="*/ 814 w 814"/>
                  <a:gd name="T77" fmla="*/ 762 h 870"/>
                  <a:gd name="T78" fmla="*/ 814 w 814"/>
                  <a:gd name="T79" fmla="*/ 710 h 870"/>
                  <a:gd name="T80" fmla="*/ 814 w 814"/>
                  <a:gd name="T81" fmla="*/ 710 h 870"/>
                  <a:gd name="T82" fmla="*/ 812 w 814"/>
                  <a:gd name="T83" fmla="*/ 652 h 870"/>
                  <a:gd name="T84" fmla="*/ 808 w 814"/>
                  <a:gd name="T85" fmla="*/ 598 h 870"/>
                  <a:gd name="T86" fmla="*/ 798 w 814"/>
                  <a:gd name="T87" fmla="*/ 544 h 870"/>
                  <a:gd name="T88" fmla="*/ 786 w 814"/>
                  <a:gd name="T89" fmla="*/ 490 h 870"/>
                  <a:gd name="T90" fmla="*/ 768 w 814"/>
                  <a:gd name="T91" fmla="*/ 438 h 870"/>
                  <a:gd name="T92" fmla="*/ 750 w 814"/>
                  <a:gd name="T93" fmla="*/ 388 h 870"/>
                  <a:gd name="T94" fmla="*/ 726 w 814"/>
                  <a:gd name="T95" fmla="*/ 340 h 870"/>
                  <a:gd name="T96" fmla="*/ 702 w 814"/>
                  <a:gd name="T97" fmla="*/ 294 h 870"/>
                  <a:gd name="T98" fmla="*/ 672 w 814"/>
                  <a:gd name="T99" fmla="*/ 248 h 870"/>
                  <a:gd name="T100" fmla="*/ 642 w 814"/>
                  <a:gd name="T101" fmla="*/ 206 h 870"/>
                  <a:gd name="T102" fmla="*/ 608 w 814"/>
                  <a:gd name="T103" fmla="*/ 166 h 870"/>
                  <a:gd name="T104" fmla="*/ 572 w 814"/>
                  <a:gd name="T105" fmla="*/ 128 h 870"/>
                  <a:gd name="T106" fmla="*/ 532 w 814"/>
                  <a:gd name="T107" fmla="*/ 92 h 870"/>
                  <a:gd name="T108" fmla="*/ 492 w 814"/>
                  <a:gd name="T109" fmla="*/ 58 h 870"/>
                  <a:gd name="T110" fmla="*/ 448 w 814"/>
                  <a:gd name="T111" fmla="*/ 28 h 870"/>
                  <a:gd name="T112" fmla="*/ 404 w 814"/>
                  <a:gd name="T113" fmla="*/ 0 h 870"/>
                  <a:gd name="T114" fmla="*/ 404 w 814"/>
                  <a:gd name="T115"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70">
                    <a:moveTo>
                      <a:pt x="404" y="0"/>
                    </a:moveTo>
                    <a:lnTo>
                      <a:pt x="404" y="0"/>
                    </a:lnTo>
                    <a:lnTo>
                      <a:pt x="406" y="54"/>
                    </a:lnTo>
                    <a:lnTo>
                      <a:pt x="406" y="54"/>
                    </a:lnTo>
                    <a:lnTo>
                      <a:pt x="404" y="110"/>
                    </a:lnTo>
                    <a:lnTo>
                      <a:pt x="398" y="164"/>
                    </a:lnTo>
                    <a:lnTo>
                      <a:pt x="388" y="218"/>
                    </a:lnTo>
                    <a:lnTo>
                      <a:pt x="376" y="272"/>
                    </a:lnTo>
                    <a:lnTo>
                      <a:pt x="360" y="322"/>
                    </a:lnTo>
                    <a:lnTo>
                      <a:pt x="340" y="372"/>
                    </a:lnTo>
                    <a:lnTo>
                      <a:pt x="318" y="420"/>
                    </a:lnTo>
                    <a:lnTo>
                      <a:pt x="294" y="466"/>
                    </a:lnTo>
                    <a:lnTo>
                      <a:pt x="266" y="510"/>
                    </a:lnTo>
                    <a:lnTo>
                      <a:pt x="234" y="554"/>
                    </a:lnTo>
                    <a:lnTo>
                      <a:pt x="200" y="594"/>
                    </a:lnTo>
                    <a:lnTo>
                      <a:pt x="166" y="632"/>
                    </a:lnTo>
                    <a:lnTo>
                      <a:pt x="126" y="668"/>
                    </a:lnTo>
                    <a:lnTo>
                      <a:pt x="86" y="700"/>
                    </a:lnTo>
                    <a:lnTo>
                      <a:pt x="44" y="732"/>
                    </a:lnTo>
                    <a:lnTo>
                      <a:pt x="0" y="760"/>
                    </a:lnTo>
                    <a:lnTo>
                      <a:pt x="0" y="760"/>
                    </a:lnTo>
                    <a:lnTo>
                      <a:pt x="46" y="784"/>
                    </a:lnTo>
                    <a:lnTo>
                      <a:pt x="92" y="806"/>
                    </a:lnTo>
                    <a:lnTo>
                      <a:pt x="142" y="824"/>
                    </a:lnTo>
                    <a:lnTo>
                      <a:pt x="192" y="840"/>
                    </a:lnTo>
                    <a:lnTo>
                      <a:pt x="244" y="852"/>
                    </a:lnTo>
                    <a:lnTo>
                      <a:pt x="298" y="862"/>
                    </a:lnTo>
                    <a:lnTo>
                      <a:pt x="352" y="868"/>
                    </a:lnTo>
                    <a:lnTo>
                      <a:pt x="408" y="870"/>
                    </a:lnTo>
                    <a:lnTo>
                      <a:pt x="408" y="870"/>
                    </a:lnTo>
                    <a:lnTo>
                      <a:pt x="462" y="868"/>
                    </a:lnTo>
                    <a:lnTo>
                      <a:pt x="516" y="862"/>
                    </a:lnTo>
                    <a:lnTo>
                      <a:pt x="570" y="854"/>
                    </a:lnTo>
                    <a:lnTo>
                      <a:pt x="622" y="840"/>
                    </a:lnTo>
                    <a:lnTo>
                      <a:pt x="672" y="826"/>
                    </a:lnTo>
                    <a:lnTo>
                      <a:pt x="720" y="808"/>
                    </a:lnTo>
                    <a:lnTo>
                      <a:pt x="768" y="786"/>
                    </a:lnTo>
                    <a:lnTo>
                      <a:pt x="814" y="762"/>
                    </a:lnTo>
                    <a:lnTo>
                      <a:pt x="814" y="762"/>
                    </a:lnTo>
                    <a:lnTo>
                      <a:pt x="814" y="710"/>
                    </a:lnTo>
                    <a:lnTo>
                      <a:pt x="814" y="710"/>
                    </a:lnTo>
                    <a:lnTo>
                      <a:pt x="812" y="652"/>
                    </a:lnTo>
                    <a:lnTo>
                      <a:pt x="808" y="598"/>
                    </a:lnTo>
                    <a:lnTo>
                      <a:pt x="798" y="544"/>
                    </a:lnTo>
                    <a:lnTo>
                      <a:pt x="786" y="490"/>
                    </a:lnTo>
                    <a:lnTo>
                      <a:pt x="768" y="438"/>
                    </a:lnTo>
                    <a:lnTo>
                      <a:pt x="750" y="388"/>
                    </a:lnTo>
                    <a:lnTo>
                      <a:pt x="726" y="340"/>
                    </a:lnTo>
                    <a:lnTo>
                      <a:pt x="702" y="294"/>
                    </a:lnTo>
                    <a:lnTo>
                      <a:pt x="672" y="248"/>
                    </a:lnTo>
                    <a:lnTo>
                      <a:pt x="642" y="206"/>
                    </a:lnTo>
                    <a:lnTo>
                      <a:pt x="608" y="166"/>
                    </a:lnTo>
                    <a:lnTo>
                      <a:pt x="572" y="128"/>
                    </a:lnTo>
                    <a:lnTo>
                      <a:pt x="532" y="92"/>
                    </a:lnTo>
                    <a:lnTo>
                      <a:pt x="492" y="58"/>
                    </a:lnTo>
                    <a:lnTo>
                      <a:pt x="448" y="28"/>
                    </a:lnTo>
                    <a:lnTo>
                      <a:pt x="404" y="0"/>
                    </a:lnTo>
                    <a:lnTo>
                      <a:pt x="404" y="0"/>
                    </a:lnTo>
                    <a:close/>
                  </a:path>
                </a:pathLst>
              </a:custGeom>
              <a:solidFill>
                <a:srgbClr val="E37035"/>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4" name="Freeform 34"/>
              <p:cNvSpPr>
                <a:spLocks/>
              </p:cNvSpPr>
              <p:nvPr/>
            </p:nvSpPr>
            <p:spPr bwMode="auto">
              <a:xfrm>
                <a:off x="5733439" y="3402673"/>
                <a:ext cx="1053194" cy="1123062"/>
              </a:xfrm>
              <a:custGeom>
                <a:avLst/>
                <a:gdLst>
                  <a:gd name="T0" fmla="*/ 2 w 814"/>
                  <a:gd name="T1" fmla="*/ 108 h 868"/>
                  <a:gd name="T2" fmla="*/ 2 w 814"/>
                  <a:gd name="T3" fmla="*/ 108 h 868"/>
                  <a:gd name="T4" fmla="*/ 0 w 814"/>
                  <a:gd name="T5" fmla="*/ 162 h 868"/>
                  <a:gd name="T6" fmla="*/ 0 w 814"/>
                  <a:gd name="T7" fmla="*/ 162 h 868"/>
                  <a:gd name="T8" fmla="*/ 2 w 814"/>
                  <a:gd name="T9" fmla="*/ 218 h 868"/>
                  <a:gd name="T10" fmla="*/ 8 w 814"/>
                  <a:gd name="T11" fmla="*/ 272 h 868"/>
                  <a:gd name="T12" fmla="*/ 16 w 814"/>
                  <a:gd name="T13" fmla="*/ 326 h 868"/>
                  <a:gd name="T14" fmla="*/ 30 w 814"/>
                  <a:gd name="T15" fmla="*/ 378 h 868"/>
                  <a:gd name="T16" fmla="*/ 46 w 814"/>
                  <a:gd name="T17" fmla="*/ 430 h 868"/>
                  <a:gd name="T18" fmla="*/ 64 w 814"/>
                  <a:gd name="T19" fmla="*/ 480 h 868"/>
                  <a:gd name="T20" fmla="*/ 86 w 814"/>
                  <a:gd name="T21" fmla="*/ 528 h 868"/>
                  <a:gd name="T22" fmla="*/ 112 w 814"/>
                  <a:gd name="T23" fmla="*/ 574 h 868"/>
                  <a:gd name="T24" fmla="*/ 140 w 814"/>
                  <a:gd name="T25" fmla="*/ 618 h 868"/>
                  <a:gd name="T26" fmla="*/ 172 w 814"/>
                  <a:gd name="T27" fmla="*/ 662 h 868"/>
                  <a:gd name="T28" fmla="*/ 204 w 814"/>
                  <a:gd name="T29" fmla="*/ 702 h 868"/>
                  <a:gd name="T30" fmla="*/ 240 w 814"/>
                  <a:gd name="T31" fmla="*/ 740 h 868"/>
                  <a:gd name="T32" fmla="*/ 280 w 814"/>
                  <a:gd name="T33" fmla="*/ 776 h 868"/>
                  <a:gd name="T34" fmla="*/ 320 w 814"/>
                  <a:gd name="T35" fmla="*/ 808 h 868"/>
                  <a:gd name="T36" fmla="*/ 362 w 814"/>
                  <a:gd name="T37" fmla="*/ 840 h 868"/>
                  <a:gd name="T38" fmla="*/ 408 w 814"/>
                  <a:gd name="T39" fmla="*/ 868 h 868"/>
                  <a:gd name="T40" fmla="*/ 408 w 814"/>
                  <a:gd name="T41" fmla="*/ 868 h 868"/>
                  <a:gd name="T42" fmla="*/ 452 w 814"/>
                  <a:gd name="T43" fmla="*/ 840 h 868"/>
                  <a:gd name="T44" fmla="*/ 494 w 814"/>
                  <a:gd name="T45" fmla="*/ 808 h 868"/>
                  <a:gd name="T46" fmla="*/ 534 w 814"/>
                  <a:gd name="T47" fmla="*/ 776 h 868"/>
                  <a:gd name="T48" fmla="*/ 574 w 814"/>
                  <a:gd name="T49" fmla="*/ 740 h 868"/>
                  <a:gd name="T50" fmla="*/ 608 w 814"/>
                  <a:gd name="T51" fmla="*/ 702 h 868"/>
                  <a:gd name="T52" fmla="*/ 642 w 814"/>
                  <a:gd name="T53" fmla="*/ 662 h 868"/>
                  <a:gd name="T54" fmla="*/ 674 w 814"/>
                  <a:gd name="T55" fmla="*/ 618 h 868"/>
                  <a:gd name="T56" fmla="*/ 702 w 814"/>
                  <a:gd name="T57" fmla="*/ 574 h 868"/>
                  <a:gd name="T58" fmla="*/ 726 w 814"/>
                  <a:gd name="T59" fmla="*/ 528 h 868"/>
                  <a:gd name="T60" fmla="*/ 748 w 814"/>
                  <a:gd name="T61" fmla="*/ 480 h 868"/>
                  <a:gd name="T62" fmla="*/ 768 w 814"/>
                  <a:gd name="T63" fmla="*/ 430 h 868"/>
                  <a:gd name="T64" fmla="*/ 784 w 814"/>
                  <a:gd name="T65" fmla="*/ 380 h 868"/>
                  <a:gd name="T66" fmla="*/ 796 w 814"/>
                  <a:gd name="T67" fmla="*/ 326 h 868"/>
                  <a:gd name="T68" fmla="*/ 806 w 814"/>
                  <a:gd name="T69" fmla="*/ 272 h 868"/>
                  <a:gd name="T70" fmla="*/ 812 w 814"/>
                  <a:gd name="T71" fmla="*/ 218 h 868"/>
                  <a:gd name="T72" fmla="*/ 814 w 814"/>
                  <a:gd name="T73" fmla="*/ 162 h 868"/>
                  <a:gd name="T74" fmla="*/ 814 w 814"/>
                  <a:gd name="T75" fmla="*/ 162 h 868"/>
                  <a:gd name="T76" fmla="*/ 812 w 814"/>
                  <a:gd name="T77" fmla="*/ 108 h 868"/>
                  <a:gd name="T78" fmla="*/ 812 w 814"/>
                  <a:gd name="T79" fmla="*/ 108 h 868"/>
                  <a:gd name="T80" fmla="*/ 766 w 814"/>
                  <a:gd name="T81" fmla="*/ 84 h 868"/>
                  <a:gd name="T82" fmla="*/ 718 w 814"/>
                  <a:gd name="T83" fmla="*/ 62 h 868"/>
                  <a:gd name="T84" fmla="*/ 670 w 814"/>
                  <a:gd name="T85" fmla="*/ 44 h 868"/>
                  <a:gd name="T86" fmla="*/ 620 w 814"/>
                  <a:gd name="T87" fmla="*/ 28 h 868"/>
                  <a:gd name="T88" fmla="*/ 568 w 814"/>
                  <a:gd name="T89" fmla="*/ 16 h 868"/>
                  <a:gd name="T90" fmla="*/ 514 w 814"/>
                  <a:gd name="T91" fmla="*/ 8 h 868"/>
                  <a:gd name="T92" fmla="*/ 462 w 814"/>
                  <a:gd name="T93" fmla="*/ 2 h 868"/>
                  <a:gd name="T94" fmla="*/ 406 w 814"/>
                  <a:gd name="T95" fmla="*/ 0 h 868"/>
                  <a:gd name="T96" fmla="*/ 406 w 814"/>
                  <a:gd name="T97" fmla="*/ 0 h 868"/>
                  <a:gd name="T98" fmla="*/ 352 w 814"/>
                  <a:gd name="T99" fmla="*/ 2 h 868"/>
                  <a:gd name="T100" fmla="*/ 298 w 814"/>
                  <a:gd name="T101" fmla="*/ 8 h 868"/>
                  <a:gd name="T102" fmla="*/ 246 w 814"/>
                  <a:gd name="T103" fmla="*/ 16 h 868"/>
                  <a:gd name="T104" fmla="*/ 194 w 814"/>
                  <a:gd name="T105" fmla="*/ 28 h 868"/>
                  <a:gd name="T106" fmla="*/ 144 w 814"/>
                  <a:gd name="T107" fmla="*/ 44 h 868"/>
                  <a:gd name="T108" fmla="*/ 94 w 814"/>
                  <a:gd name="T109" fmla="*/ 62 h 868"/>
                  <a:gd name="T110" fmla="*/ 48 w 814"/>
                  <a:gd name="T111" fmla="*/ 84 h 868"/>
                  <a:gd name="T112" fmla="*/ 2 w 814"/>
                  <a:gd name="T113" fmla="*/ 108 h 868"/>
                  <a:gd name="T114" fmla="*/ 2 w 814"/>
                  <a:gd name="T115" fmla="*/ 10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4" h="868">
                    <a:moveTo>
                      <a:pt x="2" y="108"/>
                    </a:moveTo>
                    <a:lnTo>
                      <a:pt x="2" y="108"/>
                    </a:lnTo>
                    <a:lnTo>
                      <a:pt x="0" y="162"/>
                    </a:lnTo>
                    <a:lnTo>
                      <a:pt x="0" y="162"/>
                    </a:lnTo>
                    <a:lnTo>
                      <a:pt x="2" y="218"/>
                    </a:lnTo>
                    <a:lnTo>
                      <a:pt x="8" y="272"/>
                    </a:lnTo>
                    <a:lnTo>
                      <a:pt x="16" y="326"/>
                    </a:lnTo>
                    <a:lnTo>
                      <a:pt x="30" y="378"/>
                    </a:lnTo>
                    <a:lnTo>
                      <a:pt x="46" y="430"/>
                    </a:lnTo>
                    <a:lnTo>
                      <a:pt x="64" y="480"/>
                    </a:lnTo>
                    <a:lnTo>
                      <a:pt x="86" y="528"/>
                    </a:lnTo>
                    <a:lnTo>
                      <a:pt x="112" y="574"/>
                    </a:lnTo>
                    <a:lnTo>
                      <a:pt x="140" y="618"/>
                    </a:lnTo>
                    <a:lnTo>
                      <a:pt x="172" y="662"/>
                    </a:lnTo>
                    <a:lnTo>
                      <a:pt x="204" y="702"/>
                    </a:lnTo>
                    <a:lnTo>
                      <a:pt x="240" y="740"/>
                    </a:lnTo>
                    <a:lnTo>
                      <a:pt x="280" y="776"/>
                    </a:lnTo>
                    <a:lnTo>
                      <a:pt x="320" y="808"/>
                    </a:lnTo>
                    <a:lnTo>
                      <a:pt x="362" y="840"/>
                    </a:lnTo>
                    <a:lnTo>
                      <a:pt x="408" y="868"/>
                    </a:lnTo>
                    <a:lnTo>
                      <a:pt x="408" y="868"/>
                    </a:lnTo>
                    <a:lnTo>
                      <a:pt x="452" y="840"/>
                    </a:lnTo>
                    <a:lnTo>
                      <a:pt x="494" y="808"/>
                    </a:lnTo>
                    <a:lnTo>
                      <a:pt x="534" y="776"/>
                    </a:lnTo>
                    <a:lnTo>
                      <a:pt x="574" y="740"/>
                    </a:lnTo>
                    <a:lnTo>
                      <a:pt x="608" y="702"/>
                    </a:lnTo>
                    <a:lnTo>
                      <a:pt x="642" y="662"/>
                    </a:lnTo>
                    <a:lnTo>
                      <a:pt x="674" y="618"/>
                    </a:lnTo>
                    <a:lnTo>
                      <a:pt x="702" y="574"/>
                    </a:lnTo>
                    <a:lnTo>
                      <a:pt x="726" y="528"/>
                    </a:lnTo>
                    <a:lnTo>
                      <a:pt x="748" y="480"/>
                    </a:lnTo>
                    <a:lnTo>
                      <a:pt x="768" y="430"/>
                    </a:lnTo>
                    <a:lnTo>
                      <a:pt x="784" y="380"/>
                    </a:lnTo>
                    <a:lnTo>
                      <a:pt x="796" y="326"/>
                    </a:lnTo>
                    <a:lnTo>
                      <a:pt x="806" y="272"/>
                    </a:lnTo>
                    <a:lnTo>
                      <a:pt x="812" y="218"/>
                    </a:lnTo>
                    <a:lnTo>
                      <a:pt x="814" y="162"/>
                    </a:lnTo>
                    <a:lnTo>
                      <a:pt x="814" y="162"/>
                    </a:lnTo>
                    <a:lnTo>
                      <a:pt x="812" y="108"/>
                    </a:lnTo>
                    <a:lnTo>
                      <a:pt x="812" y="108"/>
                    </a:lnTo>
                    <a:lnTo>
                      <a:pt x="766" y="84"/>
                    </a:lnTo>
                    <a:lnTo>
                      <a:pt x="718" y="62"/>
                    </a:lnTo>
                    <a:lnTo>
                      <a:pt x="670" y="44"/>
                    </a:lnTo>
                    <a:lnTo>
                      <a:pt x="620" y="28"/>
                    </a:lnTo>
                    <a:lnTo>
                      <a:pt x="568" y="16"/>
                    </a:lnTo>
                    <a:lnTo>
                      <a:pt x="514" y="8"/>
                    </a:lnTo>
                    <a:lnTo>
                      <a:pt x="462" y="2"/>
                    </a:lnTo>
                    <a:lnTo>
                      <a:pt x="406" y="0"/>
                    </a:lnTo>
                    <a:lnTo>
                      <a:pt x="406" y="0"/>
                    </a:lnTo>
                    <a:lnTo>
                      <a:pt x="352" y="2"/>
                    </a:lnTo>
                    <a:lnTo>
                      <a:pt x="298" y="8"/>
                    </a:lnTo>
                    <a:lnTo>
                      <a:pt x="246" y="16"/>
                    </a:lnTo>
                    <a:lnTo>
                      <a:pt x="194" y="28"/>
                    </a:lnTo>
                    <a:lnTo>
                      <a:pt x="144" y="44"/>
                    </a:lnTo>
                    <a:lnTo>
                      <a:pt x="94" y="62"/>
                    </a:lnTo>
                    <a:lnTo>
                      <a:pt x="48" y="84"/>
                    </a:lnTo>
                    <a:lnTo>
                      <a:pt x="2" y="108"/>
                    </a:lnTo>
                    <a:lnTo>
                      <a:pt x="2" y="108"/>
                    </a:lnTo>
                    <a:close/>
                  </a:path>
                </a:pathLst>
              </a:custGeom>
              <a:solidFill>
                <a:srgbClr val="FFFFFF"/>
              </a:solidFill>
              <a:ln w="31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5" name="Freeform 21"/>
              <p:cNvSpPr>
                <a:spLocks/>
              </p:cNvSpPr>
              <p:nvPr/>
            </p:nvSpPr>
            <p:spPr bwMode="auto">
              <a:xfrm>
                <a:off x="5961157" y="3535422"/>
                <a:ext cx="600346" cy="631399"/>
              </a:xfrm>
              <a:custGeom>
                <a:avLst/>
                <a:gdLst>
                  <a:gd name="T0" fmla="*/ 46 w 464"/>
                  <a:gd name="T1" fmla="*/ 310 h 488"/>
                  <a:gd name="T2" fmla="*/ 38 w 464"/>
                  <a:gd name="T3" fmla="*/ 314 h 488"/>
                  <a:gd name="T4" fmla="*/ 26 w 464"/>
                  <a:gd name="T5" fmla="*/ 328 h 488"/>
                  <a:gd name="T6" fmla="*/ 12 w 464"/>
                  <a:gd name="T7" fmla="*/ 360 h 488"/>
                  <a:gd name="T8" fmla="*/ 4 w 464"/>
                  <a:gd name="T9" fmla="*/ 412 h 488"/>
                  <a:gd name="T10" fmla="*/ 0 w 464"/>
                  <a:gd name="T11" fmla="*/ 478 h 488"/>
                  <a:gd name="T12" fmla="*/ 464 w 464"/>
                  <a:gd name="T13" fmla="*/ 488 h 488"/>
                  <a:gd name="T14" fmla="*/ 464 w 464"/>
                  <a:gd name="T15" fmla="*/ 478 h 488"/>
                  <a:gd name="T16" fmla="*/ 460 w 464"/>
                  <a:gd name="T17" fmla="*/ 412 h 488"/>
                  <a:gd name="T18" fmla="*/ 452 w 464"/>
                  <a:gd name="T19" fmla="*/ 360 h 488"/>
                  <a:gd name="T20" fmla="*/ 438 w 464"/>
                  <a:gd name="T21" fmla="*/ 328 h 488"/>
                  <a:gd name="T22" fmla="*/ 426 w 464"/>
                  <a:gd name="T23" fmla="*/ 314 h 488"/>
                  <a:gd name="T24" fmla="*/ 312 w 464"/>
                  <a:gd name="T25" fmla="*/ 266 h 488"/>
                  <a:gd name="T26" fmla="*/ 302 w 464"/>
                  <a:gd name="T27" fmla="*/ 260 h 488"/>
                  <a:gd name="T28" fmla="*/ 286 w 464"/>
                  <a:gd name="T29" fmla="*/ 244 h 488"/>
                  <a:gd name="T30" fmla="*/ 282 w 464"/>
                  <a:gd name="T31" fmla="*/ 238 h 488"/>
                  <a:gd name="T32" fmla="*/ 302 w 464"/>
                  <a:gd name="T33" fmla="*/ 212 h 488"/>
                  <a:gd name="T34" fmla="*/ 312 w 464"/>
                  <a:gd name="T35" fmla="*/ 184 h 488"/>
                  <a:gd name="T36" fmla="*/ 320 w 464"/>
                  <a:gd name="T37" fmla="*/ 180 h 488"/>
                  <a:gd name="T38" fmla="*/ 328 w 464"/>
                  <a:gd name="T39" fmla="*/ 146 h 488"/>
                  <a:gd name="T40" fmla="*/ 330 w 464"/>
                  <a:gd name="T41" fmla="*/ 116 h 488"/>
                  <a:gd name="T42" fmla="*/ 324 w 464"/>
                  <a:gd name="T43" fmla="*/ 112 h 488"/>
                  <a:gd name="T44" fmla="*/ 324 w 464"/>
                  <a:gd name="T45" fmla="*/ 78 h 488"/>
                  <a:gd name="T46" fmla="*/ 318 w 464"/>
                  <a:gd name="T47" fmla="*/ 46 h 488"/>
                  <a:gd name="T48" fmla="*/ 310 w 464"/>
                  <a:gd name="T49" fmla="*/ 36 h 488"/>
                  <a:gd name="T50" fmla="*/ 294 w 464"/>
                  <a:gd name="T51" fmla="*/ 20 h 488"/>
                  <a:gd name="T52" fmla="*/ 272 w 464"/>
                  <a:gd name="T53" fmla="*/ 8 h 488"/>
                  <a:gd name="T54" fmla="*/ 248 w 464"/>
                  <a:gd name="T55" fmla="*/ 2 h 488"/>
                  <a:gd name="T56" fmla="*/ 226 w 464"/>
                  <a:gd name="T57" fmla="*/ 0 h 488"/>
                  <a:gd name="T58" fmla="*/ 216 w 464"/>
                  <a:gd name="T59" fmla="*/ 2 h 488"/>
                  <a:gd name="T60" fmla="*/ 192 w 464"/>
                  <a:gd name="T61" fmla="*/ 8 h 488"/>
                  <a:gd name="T62" fmla="*/ 170 w 464"/>
                  <a:gd name="T63" fmla="*/ 20 h 488"/>
                  <a:gd name="T64" fmla="*/ 154 w 464"/>
                  <a:gd name="T65" fmla="*/ 36 h 488"/>
                  <a:gd name="T66" fmla="*/ 146 w 464"/>
                  <a:gd name="T67" fmla="*/ 46 h 488"/>
                  <a:gd name="T68" fmla="*/ 140 w 464"/>
                  <a:gd name="T69" fmla="*/ 78 h 488"/>
                  <a:gd name="T70" fmla="*/ 140 w 464"/>
                  <a:gd name="T71" fmla="*/ 112 h 488"/>
                  <a:gd name="T72" fmla="*/ 134 w 464"/>
                  <a:gd name="T73" fmla="*/ 116 h 488"/>
                  <a:gd name="T74" fmla="*/ 136 w 464"/>
                  <a:gd name="T75" fmla="*/ 146 h 488"/>
                  <a:gd name="T76" fmla="*/ 144 w 464"/>
                  <a:gd name="T77" fmla="*/ 180 h 488"/>
                  <a:gd name="T78" fmla="*/ 152 w 464"/>
                  <a:gd name="T79" fmla="*/ 184 h 488"/>
                  <a:gd name="T80" fmla="*/ 162 w 464"/>
                  <a:gd name="T81" fmla="*/ 212 h 488"/>
                  <a:gd name="T82" fmla="*/ 182 w 464"/>
                  <a:gd name="T83" fmla="*/ 238 h 488"/>
                  <a:gd name="T84" fmla="*/ 178 w 464"/>
                  <a:gd name="T85" fmla="*/ 244 h 488"/>
                  <a:gd name="T86" fmla="*/ 162 w 464"/>
                  <a:gd name="T87"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 h="488">
                    <a:moveTo>
                      <a:pt x="152" y="266"/>
                    </a:moveTo>
                    <a:lnTo>
                      <a:pt x="46" y="310"/>
                    </a:lnTo>
                    <a:lnTo>
                      <a:pt x="46" y="310"/>
                    </a:lnTo>
                    <a:lnTo>
                      <a:pt x="38" y="314"/>
                    </a:lnTo>
                    <a:lnTo>
                      <a:pt x="32" y="320"/>
                    </a:lnTo>
                    <a:lnTo>
                      <a:pt x="26" y="328"/>
                    </a:lnTo>
                    <a:lnTo>
                      <a:pt x="20" y="338"/>
                    </a:lnTo>
                    <a:lnTo>
                      <a:pt x="12" y="360"/>
                    </a:lnTo>
                    <a:lnTo>
                      <a:pt x="8" y="386"/>
                    </a:lnTo>
                    <a:lnTo>
                      <a:pt x="4" y="412"/>
                    </a:lnTo>
                    <a:lnTo>
                      <a:pt x="2" y="438"/>
                    </a:lnTo>
                    <a:lnTo>
                      <a:pt x="0" y="478"/>
                    </a:lnTo>
                    <a:lnTo>
                      <a:pt x="0" y="488"/>
                    </a:lnTo>
                    <a:lnTo>
                      <a:pt x="464" y="488"/>
                    </a:lnTo>
                    <a:lnTo>
                      <a:pt x="464" y="478"/>
                    </a:lnTo>
                    <a:lnTo>
                      <a:pt x="464" y="478"/>
                    </a:lnTo>
                    <a:lnTo>
                      <a:pt x="462" y="438"/>
                    </a:lnTo>
                    <a:lnTo>
                      <a:pt x="460" y="412"/>
                    </a:lnTo>
                    <a:lnTo>
                      <a:pt x="456" y="386"/>
                    </a:lnTo>
                    <a:lnTo>
                      <a:pt x="452" y="360"/>
                    </a:lnTo>
                    <a:lnTo>
                      <a:pt x="444" y="338"/>
                    </a:lnTo>
                    <a:lnTo>
                      <a:pt x="438" y="328"/>
                    </a:lnTo>
                    <a:lnTo>
                      <a:pt x="432" y="320"/>
                    </a:lnTo>
                    <a:lnTo>
                      <a:pt x="426" y="314"/>
                    </a:lnTo>
                    <a:lnTo>
                      <a:pt x="418" y="310"/>
                    </a:lnTo>
                    <a:lnTo>
                      <a:pt x="312" y="266"/>
                    </a:lnTo>
                    <a:lnTo>
                      <a:pt x="312" y="266"/>
                    </a:lnTo>
                    <a:lnTo>
                      <a:pt x="302" y="260"/>
                    </a:lnTo>
                    <a:lnTo>
                      <a:pt x="294" y="252"/>
                    </a:lnTo>
                    <a:lnTo>
                      <a:pt x="286" y="244"/>
                    </a:lnTo>
                    <a:lnTo>
                      <a:pt x="282" y="238"/>
                    </a:lnTo>
                    <a:lnTo>
                      <a:pt x="282" y="238"/>
                    </a:lnTo>
                    <a:lnTo>
                      <a:pt x="292" y="224"/>
                    </a:lnTo>
                    <a:lnTo>
                      <a:pt x="302" y="212"/>
                    </a:lnTo>
                    <a:lnTo>
                      <a:pt x="308" y="198"/>
                    </a:lnTo>
                    <a:lnTo>
                      <a:pt x="312" y="184"/>
                    </a:lnTo>
                    <a:lnTo>
                      <a:pt x="320" y="180"/>
                    </a:lnTo>
                    <a:lnTo>
                      <a:pt x="320" y="180"/>
                    </a:lnTo>
                    <a:lnTo>
                      <a:pt x="324" y="162"/>
                    </a:lnTo>
                    <a:lnTo>
                      <a:pt x="328" y="146"/>
                    </a:lnTo>
                    <a:lnTo>
                      <a:pt x="330" y="130"/>
                    </a:lnTo>
                    <a:lnTo>
                      <a:pt x="330" y="116"/>
                    </a:lnTo>
                    <a:lnTo>
                      <a:pt x="324" y="112"/>
                    </a:lnTo>
                    <a:lnTo>
                      <a:pt x="324" y="112"/>
                    </a:lnTo>
                    <a:lnTo>
                      <a:pt x="326" y="96"/>
                    </a:lnTo>
                    <a:lnTo>
                      <a:pt x="324" y="78"/>
                    </a:lnTo>
                    <a:lnTo>
                      <a:pt x="322" y="60"/>
                    </a:lnTo>
                    <a:lnTo>
                      <a:pt x="318" y="46"/>
                    </a:lnTo>
                    <a:lnTo>
                      <a:pt x="318" y="46"/>
                    </a:lnTo>
                    <a:lnTo>
                      <a:pt x="310" y="36"/>
                    </a:lnTo>
                    <a:lnTo>
                      <a:pt x="302" y="28"/>
                    </a:lnTo>
                    <a:lnTo>
                      <a:pt x="294" y="20"/>
                    </a:lnTo>
                    <a:lnTo>
                      <a:pt x="282" y="14"/>
                    </a:lnTo>
                    <a:lnTo>
                      <a:pt x="272" y="8"/>
                    </a:lnTo>
                    <a:lnTo>
                      <a:pt x="260" y="4"/>
                    </a:lnTo>
                    <a:lnTo>
                      <a:pt x="248" y="2"/>
                    </a:lnTo>
                    <a:lnTo>
                      <a:pt x="238" y="0"/>
                    </a:lnTo>
                    <a:lnTo>
                      <a:pt x="226" y="0"/>
                    </a:lnTo>
                    <a:lnTo>
                      <a:pt x="226" y="0"/>
                    </a:lnTo>
                    <a:lnTo>
                      <a:pt x="216" y="2"/>
                    </a:lnTo>
                    <a:lnTo>
                      <a:pt x="204" y="4"/>
                    </a:lnTo>
                    <a:lnTo>
                      <a:pt x="192" y="8"/>
                    </a:lnTo>
                    <a:lnTo>
                      <a:pt x="182" y="14"/>
                    </a:lnTo>
                    <a:lnTo>
                      <a:pt x="170" y="20"/>
                    </a:lnTo>
                    <a:lnTo>
                      <a:pt x="162" y="28"/>
                    </a:lnTo>
                    <a:lnTo>
                      <a:pt x="154" y="36"/>
                    </a:lnTo>
                    <a:lnTo>
                      <a:pt x="146" y="46"/>
                    </a:lnTo>
                    <a:lnTo>
                      <a:pt x="146" y="46"/>
                    </a:lnTo>
                    <a:lnTo>
                      <a:pt x="142" y="60"/>
                    </a:lnTo>
                    <a:lnTo>
                      <a:pt x="140" y="78"/>
                    </a:lnTo>
                    <a:lnTo>
                      <a:pt x="138" y="96"/>
                    </a:lnTo>
                    <a:lnTo>
                      <a:pt x="140" y="112"/>
                    </a:lnTo>
                    <a:lnTo>
                      <a:pt x="134" y="116"/>
                    </a:lnTo>
                    <a:lnTo>
                      <a:pt x="134" y="116"/>
                    </a:lnTo>
                    <a:lnTo>
                      <a:pt x="134" y="130"/>
                    </a:lnTo>
                    <a:lnTo>
                      <a:pt x="136" y="146"/>
                    </a:lnTo>
                    <a:lnTo>
                      <a:pt x="140" y="162"/>
                    </a:lnTo>
                    <a:lnTo>
                      <a:pt x="144" y="180"/>
                    </a:lnTo>
                    <a:lnTo>
                      <a:pt x="152" y="184"/>
                    </a:lnTo>
                    <a:lnTo>
                      <a:pt x="152" y="184"/>
                    </a:lnTo>
                    <a:lnTo>
                      <a:pt x="156" y="198"/>
                    </a:lnTo>
                    <a:lnTo>
                      <a:pt x="162" y="212"/>
                    </a:lnTo>
                    <a:lnTo>
                      <a:pt x="172" y="224"/>
                    </a:lnTo>
                    <a:lnTo>
                      <a:pt x="182" y="238"/>
                    </a:lnTo>
                    <a:lnTo>
                      <a:pt x="182" y="238"/>
                    </a:lnTo>
                    <a:lnTo>
                      <a:pt x="178" y="244"/>
                    </a:lnTo>
                    <a:lnTo>
                      <a:pt x="170" y="252"/>
                    </a:lnTo>
                    <a:lnTo>
                      <a:pt x="162" y="260"/>
                    </a:lnTo>
                    <a:lnTo>
                      <a:pt x="152" y="266"/>
                    </a:lnTo>
                    <a:close/>
                  </a:path>
                </a:pathLst>
              </a:custGeom>
              <a:solidFill>
                <a:srgbClr val="A79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sz="1400" kern="0">
                  <a:solidFill>
                    <a:srgbClr val="000000"/>
                  </a:solidFill>
                </a:endParaRPr>
              </a:p>
            </p:txBody>
          </p:sp>
          <p:sp>
            <p:nvSpPr>
              <p:cNvPr id="76" name="TextBox 232"/>
              <p:cNvSpPr txBox="1"/>
              <p:nvPr/>
            </p:nvSpPr>
            <p:spPr>
              <a:xfrm rot="18100755">
                <a:off x="5045643" y="2794968"/>
                <a:ext cx="1607210" cy="1729551"/>
              </a:xfrm>
              <a:prstGeom prst="rect">
                <a:avLst/>
              </a:prstGeom>
              <a:noFill/>
            </p:spPr>
            <p:txBody>
              <a:bodyPr spcFirstLastPara="1" wrap="none" lIns="0" tIns="0" rIns="0" bIns="0" numCol="1" rtlCol="0">
                <a:prstTxWarp prst="textArchUp">
                  <a:avLst/>
                </a:prstTxWarp>
                <a:noAutofit/>
              </a:bodyPr>
              <a:lstStyle/>
              <a:p>
                <a:pPr algn="ctr">
                  <a:spcAft>
                    <a:spcPts val="900"/>
                  </a:spcAft>
                  <a:defRPr/>
                </a:pPr>
                <a:endParaRPr lang="en-GB" sz="2000" b="1" kern="0" dirty="0">
                  <a:solidFill>
                    <a:srgbClr val="FFFFFF"/>
                  </a:solidFill>
                  <a:latin typeface="Georgia" pitchFamily="18" charset="0"/>
                </a:endParaRPr>
              </a:p>
            </p:txBody>
          </p:sp>
          <p:sp>
            <p:nvSpPr>
              <p:cNvPr id="77" name="TextBox 233"/>
              <p:cNvSpPr txBox="1"/>
              <p:nvPr/>
            </p:nvSpPr>
            <p:spPr>
              <a:xfrm rot="3100936">
                <a:off x="5886632" y="2847024"/>
                <a:ext cx="1607210" cy="1729551"/>
              </a:xfrm>
              <a:prstGeom prst="rect">
                <a:avLst/>
              </a:prstGeom>
              <a:noFill/>
            </p:spPr>
            <p:txBody>
              <a:bodyPr spcFirstLastPara="1" wrap="none" lIns="0" tIns="0" rIns="0" bIns="0" numCol="1" rtlCol="0">
                <a:prstTxWarp prst="textArchUp">
                  <a:avLst/>
                </a:prstTxWarp>
                <a:noAutofit/>
              </a:bodyPr>
              <a:lstStyle/>
              <a:p>
                <a:pPr algn="ctr">
                  <a:spcAft>
                    <a:spcPts val="900"/>
                  </a:spcAft>
                  <a:defRPr/>
                </a:pPr>
                <a:endParaRPr lang="en-GB" sz="2000" b="1" kern="0" dirty="0">
                  <a:solidFill>
                    <a:srgbClr val="FFFFFF"/>
                  </a:solidFill>
                  <a:latin typeface="Georgia" pitchFamily="18" charset="0"/>
                </a:endParaRPr>
              </a:p>
            </p:txBody>
          </p:sp>
          <p:sp>
            <p:nvSpPr>
              <p:cNvPr id="78" name="TextBox 234"/>
              <p:cNvSpPr txBox="1"/>
              <p:nvPr/>
            </p:nvSpPr>
            <p:spPr>
              <a:xfrm>
                <a:off x="5386006" y="3658053"/>
                <a:ext cx="1751226" cy="1729551"/>
              </a:xfrm>
              <a:prstGeom prst="rect">
                <a:avLst/>
              </a:prstGeom>
              <a:noFill/>
            </p:spPr>
            <p:txBody>
              <a:bodyPr spcFirstLastPara="1" wrap="none" lIns="0" tIns="0" rIns="0" bIns="0" numCol="1" rtlCol="0">
                <a:prstTxWarp prst="textArchDown">
                  <a:avLst/>
                </a:prstTxWarp>
                <a:noAutofit/>
              </a:bodyPr>
              <a:lstStyle/>
              <a:p>
                <a:pPr algn="ctr">
                  <a:spcAft>
                    <a:spcPts val="900"/>
                  </a:spcAft>
                  <a:defRPr/>
                </a:pPr>
                <a:endParaRPr lang="en-GB" sz="2000" b="1" kern="0" dirty="0">
                  <a:solidFill>
                    <a:srgbClr val="FFFFFF"/>
                  </a:solidFill>
                  <a:latin typeface="Georgia" pitchFamily="18" charset="0"/>
                </a:endParaRPr>
              </a:p>
            </p:txBody>
          </p:sp>
        </p:grpSp>
      </p:grpSp>
      <p:sp>
        <p:nvSpPr>
          <p:cNvPr id="2" name="Titel 1"/>
          <p:cNvSpPr>
            <a:spLocks noGrp="1"/>
          </p:cNvSpPr>
          <p:nvPr>
            <p:ph type="title"/>
          </p:nvPr>
        </p:nvSpPr>
        <p:spPr/>
        <p:txBody>
          <a:bodyPr/>
          <a:lstStyle/>
          <a:p>
            <a:r>
              <a:rPr lang="en-US" dirty="0"/>
              <a:t>SBR – cross-domain</a:t>
            </a:r>
            <a:endParaRPr lang="nl-NL" dirty="0"/>
          </a:p>
        </p:txBody>
      </p:sp>
      <p:sp>
        <p:nvSpPr>
          <p:cNvPr id="6" name="Slide Number Placeholder 5"/>
          <p:cNvSpPr>
            <a:spLocks noGrp="1"/>
          </p:cNvSpPr>
          <p:nvPr>
            <p:ph type="sldNum" sz="quarter" idx="12"/>
          </p:nvPr>
        </p:nvSpPr>
        <p:spPr/>
        <p:txBody>
          <a:bodyPr/>
          <a:lstStyle/>
          <a:p>
            <a:pPr>
              <a:defRPr/>
            </a:pPr>
            <a:fld id="{82EFA2CF-639F-480F-8B6E-954BCF6E40FD}" type="slidenum">
              <a:rPr lang="nl-NL" smtClean="0"/>
              <a:pPr>
                <a:defRPr/>
              </a:pPr>
              <a:t>9</a:t>
            </a:fld>
            <a:endParaRPr lang="nl-NL"/>
          </a:p>
        </p:txBody>
      </p:sp>
      <p:sp>
        <p:nvSpPr>
          <p:cNvPr id="123" name="TextBox 122">
            <a:extLst>
              <a:ext uri="{FF2B5EF4-FFF2-40B4-BE49-F238E27FC236}">
                <a16:creationId xmlns:a16="http://schemas.microsoft.com/office/drawing/2014/main" id="{EB73C01C-EA0D-42B9-AB81-F1EB638BFFC9}"/>
              </a:ext>
            </a:extLst>
          </p:cNvPr>
          <p:cNvSpPr txBox="1"/>
          <p:nvPr/>
        </p:nvSpPr>
        <p:spPr>
          <a:xfrm>
            <a:off x="9329325" y="212092"/>
            <a:ext cx="2635401" cy="3046988"/>
          </a:xfrm>
          <a:prstGeom prst="rect">
            <a:avLst/>
          </a:prstGeom>
          <a:noFill/>
        </p:spPr>
        <p:txBody>
          <a:bodyPr wrap="none" lIns="0" tIns="0" rIns="0" bIns="0" rtlCol="0">
            <a:spAutoFit/>
          </a:bodyPr>
          <a:lstStyle/>
          <a:p>
            <a:r>
              <a:rPr lang="en-GB" dirty="0" err="1">
                <a:solidFill>
                  <a:srgbClr val="002060"/>
                </a:solidFill>
              </a:rPr>
              <a:t>Belastingdienst</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OB</a:t>
            </a:r>
          </a:p>
          <a:p>
            <a:pPr marL="285750" indent="-285750">
              <a:buFont typeface="Arial" panose="020B0604020202020204" pitchFamily="34" charset="0"/>
              <a:buChar char="•"/>
            </a:pPr>
            <a:r>
              <a:rPr lang="en-GB" dirty="0">
                <a:solidFill>
                  <a:srgbClr val="002060"/>
                </a:solidFill>
              </a:rPr>
              <a:t>IB</a:t>
            </a:r>
          </a:p>
          <a:p>
            <a:pPr marL="285750" indent="-285750">
              <a:buFont typeface="Arial" panose="020B0604020202020204" pitchFamily="34" charset="0"/>
              <a:buChar char="•"/>
            </a:pPr>
            <a:r>
              <a:rPr lang="en-GB" dirty="0" err="1">
                <a:solidFill>
                  <a:srgbClr val="002060"/>
                </a:solidFill>
              </a:rPr>
              <a:t>VpB</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ICP</a:t>
            </a:r>
          </a:p>
          <a:p>
            <a:pPr marL="285750" indent="-285750">
              <a:buFont typeface="Arial" panose="020B0604020202020204" pitchFamily="34" charset="0"/>
              <a:buChar char="•"/>
            </a:pPr>
            <a:r>
              <a:rPr lang="en-GB" dirty="0" err="1">
                <a:solidFill>
                  <a:srgbClr val="002060"/>
                </a:solidFill>
              </a:rPr>
              <a:t>Uitstel</a:t>
            </a: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Erven</a:t>
            </a:r>
          </a:p>
          <a:p>
            <a:pPr marL="285750" indent="-285750">
              <a:buFont typeface="Arial" panose="020B0604020202020204" pitchFamily="34" charset="0"/>
              <a:buChar char="•"/>
            </a:pPr>
            <a:r>
              <a:rPr lang="en-GB" dirty="0" err="1">
                <a:solidFill>
                  <a:srgbClr val="002060"/>
                </a:solidFill>
              </a:rPr>
              <a:t>Schenken</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Toeslagen</a:t>
            </a:r>
            <a:endParaRPr lang="en-GB" dirty="0">
              <a:solidFill>
                <a:srgbClr val="002060"/>
              </a:solidFill>
            </a:endParaRPr>
          </a:p>
          <a:p>
            <a:r>
              <a:rPr lang="en-GB" dirty="0" err="1">
                <a:solidFill>
                  <a:srgbClr val="002060"/>
                </a:solidFill>
              </a:rPr>
              <a:t>Terugleveren</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Vooringevulde</a:t>
            </a:r>
            <a:r>
              <a:rPr lang="en-GB" dirty="0">
                <a:solidFill>
                  <a:srgbClr val="002060"/>
                </a:solidFill>
              </a:rPr>
              <a:t> </a:t>
            </a:r>
            <a:r>
              <a:rPr lang="en-GB" dirty="0" err="1">
                <a:solidFill>
                  <a:srgbClr val="002060"/>
                </a:solidFill>
              </a:rPr>
              <a:t>aangifte</a:t>
            </a:r>
            <a:endParaRPr lang="en-GB" dirty="0">
              <a:solidFill>
                <a:srgbClr val="002060"/>
              </a:solidFill>
            </a:endParaRPr>
          </a:p>
        </p:txBody>
      </p:sp>
      <p:sp>
        <p:nvSpPr>
          <p:cNvPr id="124" name="TextBox 123">
            <a:extLst>
              <a:ext uri="{FF2B5EF4-FFF2-40B4-BE49-F238E27FC236}">
                <a16:creationId xmlns:a16="http://schemas.microsoft.com/office/drawing/2014/main" id="{5FEB6C51-7CCC-4D7C-8CF1-C4FE5A38296C}"/>
              </a:ext>
            </a:extLst>
          </p:cNvPr>
          <p:cNvSpPr txBox="1"/>
          <p:nvPr/>
        </p:nvSpPr>
        <p:spPr>
          <a:xfrm>
            <a:off x="367530" y="1510829"/>
            <a:ext cx="2160848" cy="1107996"/>
          </a:xfrm>
          <a:prstGeom prst="rect">
            <a:avLst/>
          </a:prstGeom>
          <a:noFill/>
        </p:spPr>
        <p:txBody>
          <a:bodyPr wrap="none" lIns="0" tIns="0" rIns="0" bIns="0" rtlCol="0">
            <a:spAutoFit/>
          </a:bodyPr>
          <a:lstStyle/>
          <a:p>
            <a:r>
              <a:rPr lang="en-GB" dirty="0">
                <a:solidFill>
                  <a:srgbClr val="002060"/>
                </a:solidFill>
              </a:rPr>
              <a:t>CBS</a:t>
            </a:r>
          </a:p>
          <a:p>
            <a:pPr marL="285750" indent="-285750">
              <a:buFont typeface="Arial" panose="020B0604020202020204" pitchFamily="34" charset="0"/>
              <a:buChar char="•"/>
            </a:pPr>
            <a:r>
              <a:rPr lang="en-GB" dirty="0" err="1">
                <a:solidFill>
                  <a:srgbClr val="002060"/>
                </a:solidFill>
              </a:rPr>
              <a:t>Productiestatistiek</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Investerings</a:t>
            </a:r>
            <a:r>
              <a:rPr lang="en-GB" dirty="0">
                <a:solidFill>
                  <a:srgbClr val="002060"/>
                </a:solidFill>
              </a:rPr>
              <a:t>-</a:t>
            </a:r>
          </a:p>
          <a:p>
            <a:pPr marL="285750" indent="-285750">
              <a:buFont typeface="Arial" panose="020B0604020202020204" pitchFamily="34" charset="0"/>
              <a:buChar char="•"/>
            </a:pPr>
            <a:r>
              <a:rPr lang="en-GB" dirty="0" err="1">
                <a:solidFill>
                  <a:srgbClr val="002060"/>
                </a:solidFill>
              </a:rPr>
              <a:t>Kortetermijn</a:t>
            </a:r>
            <a:r>
              <a:rPr lang="en-GB" dirty="0">
                <a:solidFill>
                  <a:srgbClr val="002060"/>
                </a:solidFill>
              </a:rPr>
              <a:t>-</a:t>
            </a:r>
          </a:p>
        </p:txBody>
      </p:sp>
      <p:sp>
        <p:nvSpPr>
          <p:cNvPr id="127" name="TextBox 126">
            <a:extLst>
              <a:ext uri="{FF2B5EF4-FFF2-40B4-BE49-F238E27FC236}">
                <a16:creationId xmlns:a16="http://schemas.microsoft.com/office/drawing/2014/main" id="{0399099E-7B72-451C-82A1-7D8825AEBA84}"/>
              </a:ext>
            </a:extLst>
          </p:cNvPr>
          <p:cNvSpPr txBox="1"/>
          <p:nvPr/>
        </p:nvSpPr>
        <p:spPr>
          <a:xfrm>
            <a:off x="43504" y="3448042"/>
            <a:ext cx="2737929" cy="1107996"/>
          </a:xfrm>
          <a:prstGeom prst="rect">
            <a:avLst/>
          </a:prstGeom>
          <a:noFill/>
        </p:spPr>
        <p:txBody>
          <a:bodyPr wrap="none" lIns="0" tIns="0" rIns="0" bIns="0" rtlCol="0">
            <a:spAutoFit/>
          </a:bodyPr>
          <a:lstStyle/>
          <a:p>
            <a:r>
              <a:rPr lang="en-GB" dirty="0">
                <a:solidFill>
                  <a:srgbClr val="002060"/>
                </a:solidFill>
              </a:rPr>
              <a:t>BZK</a:t>
            </a:r>
          </a:p>
          <a:p>
            <a:pPr marL="285750" indent="-285750">
              <a:buFont typeface="Arial" panose="020B0604020202020204" pitchFamily="34" charset="0"/>
              <a:buChar char="•"/>
            </a:pPr>
            <a:r>
              <a:rPr lang="en-GB" dirty="0" err="1">
                <a:solidFill>
                  <a:srgbClr val="002060"/>
                </a:solidFill>
              </a:rPr>
              <a:t>Woningwet</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Verantwoording</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Normering</a:t>
            </a:r>
            <a:r>
              <a:rPr lang="en-GB" dirty="0">
                <a:solidFill>
                  <a:srgbClr val="002060"/>
                </a:solidFill>
              </a:rPr>
              <a:t> </a:t>
            </a:r>
            <a:r>
              <a:rPr lang="en-GB" dirty="0" err="1">
                <a:solidFill>
                  <a:srgbClr val="002060"/>
                </a:solidFill>
              </a:rPr>
              <a:t>topinkomens</a:t>
            </a:r>
            <a:endParaRPr lang="en-GB" dirty="0">
              <a:solidFill>
                <a:srgbClr val="002060"/>
              </a:solidFill>
            </a:endParaRPr>
          </a:p>
        </p:txBody>
      </p:sp>
      <p:sp>
        <p:nvSpPr>
          <p:cNvPr id="128" name="TextBox 127">
            <a:extLst>
              <a:ext uri="{FF2B5EF4-FFF2-40B4-BE49-F238E27FC236}">
                <a16:creationId xmlns:a16="http://schemas.microsoft.com/office/drawing/2014/main" id="{BAB77F5C-EAF7-4F02-971F-7C86F5623AC2}"/>
              </a:ext>
            </a:extLst>
          </p:cNvPr>
          <p:cNvSpPr txBox="1"/>
          <p:nvPr/>
        </p:nvSpPr>
        <p:spPr>
          <a:xfrm>
            <a:off x="499176" y="4819077"/>
            <a:ext cx="2962349" cy="1107996"/>
          </a:xfrm>
          <a:prstGeom prst="rect">
            <a:avLst/>
          </a:prstGeom>
          <a:noFill/>
        </p:spPr>
        <p:txBody>
          <a:bodyPr wrap="none" lIns="0" tIns="0" rIns="0" bIns="0" rtlCol="0">
            <a:spAutoFit/>
          </a:bodyPr>
          <a:lstStyle/>
          <a:p>
            <a:r>
              <a:rPr lang="en-GB" dirty="0" err="1">
                <a:solidFill>
                  <a:srgbClr val="002060"/>
                </a:solidFill>
              </a:rPr>
              <a:t>KvK</a:t>
            </a:r>
            <a:endParaRPr lang="en-GB" dirty="0">
              <a:solidFill>
                <a:srgbClr val="002060"/>
              </a:solidFill>
            </a:endParaRPr>
          </a:p>
          <a:p>
            <a:pPr marL="285750" indent="-285750">
              <a:buFont typeface="Arial" panose="020B0604020202020204" pitchFamily="34" charset="0"/>
              <a:buChar char="•"/>
            </a:pPr>
            <a:r>
              <a:rPr lang="en-GB" dirty="0" err="1">
                <a:solidFill>
                  <a:srgbClr val="002060"/>
                </a:solidFill>
              </a:rPr>
              <a:t>Jaarrekening</a:t>
            </a:r>
            <a:r>
              <a:rPr lang="en-GB" dirty="0">
                <a:solidFill>
                  <a:srgbClr val="002060"/>
                </a:solidFill>
              </a:rPr>
              <a:t> m/k/mg/g</a:t>
            </a:r>
          </a:p>
          <a:p>
            <a:endParaRPr lang="en-GB" dirty="0">
              <a:solidFill>
                <a:srgbClr val="002060"/>
              </a:solidFill>
            </a:endParaRPr>
          </a:p>
          <a:p>
            <a:r>
              <a:rPr lang="en-GB" dirty="0" err="1">
                <a:solidFill>
                  <a:srgbClr val="002060"/>
                </a:solidFill>
              </a:rPr>
              <a:t>Banken</a:t>
            </a:r>
            <a:r>
              <a:rPr lang="en-GB" dirty="0">
                <a:solidFill>
                  <a:srgbClr val="002060"/>
                </a:solidFill>
              </a:rPr>
              <a:t>, </a:t>
            </a:r>
            <a:r>
              <a:rPr lang="en-GB" dirty="0" err="1">
                <a:solidFill>
                  <a:srgbClr val="002060"/>
                </a:solidFill>
              </a:rPr>
              <a:t>zorg</a:t>
            </a:r>
            <a:r>
              <a:rPr lang="en-GB" dirty="0">
                <a:solidFill>
                  <a:srgbClr val="002060"/>
                </a:solidFill>
              </a:rPr>
              <a:t>, </a:t>
            </a:r>
            <a:r>
              <a:rPr lang="en-GB" dirty="0" err="1">
                <a:solidFill>
                  <a:srgbClr val="002060"/>
                </a:solidFill>
              </a:rPr>
              <a:t>onderwijs</a:t>
            </a:r>
            <a:r>
              <a:rPr lang="en-GB" dirty="0">
                <a:solidFill>
                  <a:srgbClr val="002060"/>
                </a:solidFill>
              </a:rPr>
              <a:t>, etc.</a:t>
            </a:r>
          </a:p>
        </p:txBody>
      </p:sp>
      <p:sp>
        <p:nvSpPr>
          <p:cNvPr id="129" name="TextBox 128">
            <a:extLst>
              <a:ext uri="{FF2B5EF4-FFF2-40B4-BE49-F238E27FC236}">
                <a16:creationId xmlns:a16="http://schemas.microsoft.com/office/drawing/2014/main" id="{EC14DE53-9C66-433E-8D2C-4ABA15EE82B3}"/>
              </a:ext>
            </a:extLst>
          </p:cNvPr>
          <p:cNvSpPr txBox="1"/>
          <p:nvPr/>
        </p:nvSpPr>
        <p:spPr>
          <a:xfrm>
            <a:off x="8363885" y="5093608"/>
            <a:ext cx="2804017" cy="830997"/>
          </a:xfrm>
          <a:prstGeom prst="rect">
            <a:avLst/>
          </a:prstGeom>
          <a:noFill/>
        </p:spPr>
        <p:txBody>
          <a:bodyPr wrap="square" lIns="0" tIns="0" rIns="0" bIns="0" rtlCol="0">
            <a:spAutoFit/>
          </a:bodyPr>
          <a:lstStyle/>
          <a:p>
            <a:r>
              <a:rPr lang="en-GB" dirty="0">
                <a:solidFill>
                  <a:srgbClr val="002060"/>
                </a:solidFill>
              </a:rPr>
              <a:t>OCW</a:t>
            </a:r>
          </a:p>
          <a:p>
            <a:pPr marL="285750" indent="-285750">
              <a:buFont typeface="Arial" panose="020B0604020202020204" pitchFamily="34" charset="0"/>
              <a:buChar char="•"/>
            </a:pPr>
            <a:r>
              <a:rPr lang="en-GB" dirty="0" err="1">
                <a:solidFill>
                  <a:srgbClr val="002060"/>
                </a:solidFill>
              </a:rPr>
              <a:t>Jaarrekening</a:t>
            </a:r>
            <a:r>
              <a:rPr lang="en-GB" dirty="0">
                <a:solidFill>
                  <a:srgbClr val="002060"/>
                </a:solidFill>
              </a:rPr>
              <a:t> HBO/WO/MBO/PO/VO</a:t>
            </a:r>
          </a:p>
        </p:txBody>
      </p:sp>
      <p:sp>
        <p:nvSpPr>
          <p:cNvPr id="130" name="TextBox 129">
            <a:extLst>
              <a:ext uri="{FF2B5EF4-FFF2-40B4-BE49-F238E27FC236}">
                <a16:creationId xmlns:a16="http://schemas.microsoft.com/office/drawing/2014/main" id="{16BA5A53-2207-40AC-92E2-5D6DA5E7F05F}"/>
              </a:ext>
            </a:extLst>
          </p:cNvPr>
          <p:cNvSpPr txBox="1"/>
          <p:nvPr/>
        </p:nvSpPr>
        <p:spPr>
          <a:xfrm>
            <a:off x="9123664" y="4293006"/>
            <a:ext cx="2804017" cy="830997"/>
          </a:xfrm>
          <a:prstGeom prst="rect">
            <a:avLst/>
          </a:prstGeom>
          <a:noFill/>
        </p:spPr>
        <p:txBody>
          <a:bodyPr wrap="square" lIns="0" tIns="0" rIns="0" bIns="0" rtlCol="0">
            <a:spAutoFit/>
          </a:bodyPr>
          <a:lstStyle/>
          <a:p>
            <a:r>
              <a:rPr lang="en-GB" i="1" dirty="0">
                <a:solidFill>
                  <a:srgbClr val="002060"/>
                </a:solidFill>
              </a:rPr>
              <a:t>J&amp;V</a:t>
            </a:r>
          </a:p>
          <a:p>
            <a:pPr marL="285750" indent="-285750">
              <a:buFont typeface="Arial" panose="020B0604020202020204" pitchFamily="34" charset="0"/>
              <a:buChar char="•"/>
            </a:pPr>
            <a:r>
              <a:rPr lang="en-GB" i="1" dirty="0" err="1">
                <a:solidFill>
                  <a:srgbClr val="002060"/>
                </a:solidFill>
              </a:rPr>
              <a:t>Codering</a:t>
            </a:r>
            <a:r>
              <a:rPr lang="en-GB" i="1" dirty="0">
                <a:solidFill>
                  <a:srgbClr val="002060"/>
                </a:solidFill>
              </a:rPr>
              <a:t> van </a:t>
            </a:r>
            <a:r>
              <a:rPr lang="en-GB" i="1" dirty="0" err="1">
                <a:solidFill>
                  <a:srgbClr val="002060"/>
                </a:solidFill>
              </a:rPr>
              <a:t>concepten</a:t>
            </a:r>
            <a:r>
              <a:rPr lang="en-GB" i="1" dirty="0">
                <a:solidFill>
                  <a:srgbClr val="002060"/>
                </a:solidFill>
              </a:rPr>
              <a:t> per wet</a:t>
            </a:r>
          </a:p>
        </p:txBody>
      </p:sp>
    </p:spTree>
    <p:extLst>
      <p:ext uri="{BB962C8B-B14F-4D97-AF65-F5344CB8AC3E}">
        <p14:creationId xmlns:p14="http://schemas.microsoft.com/office/powerpoint/2010/main" val="24519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7" grpId="0"/>
      <p:bldP spid="128" grpId="0"/>
      <p:bldP spid="129" grpId="0"/>
      <p:bldP spid="13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dqhnwrAf0S.Et0yERCeL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Ux0NuTPVEWWIqNh_SWV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4Ux0NuTPVEWWIqNh_SWV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Ux0NuTPVEWWIqNh_SWVR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H0qx_99XEW6NH_Kv8JS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Ux0NuTPVEWWIqNh_SWV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mDgoyL7DkazP74GzMqO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UsLQVlyD0eNLjQgzKrS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MdaCHmq50evtRUKhe42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xjP1ygRCE.I24GqrSQ0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MchBbvlXUSAS7MQjT38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lHaFEwtMEiEOtMjOGZQEg"/>
</p:tagLst>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FFFFFF"/>
      </a:dk2>
      <a:lt2>
        <a:srgbClr val="E7E6E6"/>
      </a:lt2>
      <a:accent1>
        <a:srgbClr val="4CB8D0"/>
      </a:accent1>
      <a:accent2>
        <a:srgbClr val="A71680"/>
      </a:accent2>
      <a:accent3>
        <a:srgbClr val="DF4E1B"/>
      </a:accent3>
      <a:accent4>
        <a:srgbClr val="4CB8D0"/>
      </a:accent4>
      <a:accent5>
        <a:srgbClr val="A71680"/>
      </a:accent5>
      <a:accent6>
        <a:srgbClr val="DF4E1B"/>
      </a:accent6>
      <a:hlink>
        <a:srgbClr val="A71680"/>
      </a:hlink>
      <a:folHlink>
        <a:srgbClr val="4CB8D0"/>
      </a:folHlink>
    </a:clrScheme>
    <a:fontScheme name="Arial">
      <a:majorFont>
        <a:latin typeface="Open s"/>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SBR Nexus presentatie  -  Alleen-lezen" id="{635187EC-7B35-44EB-A4F4-B0C892C89135}" vid="{397B81D4-34F4-43AF-A1C4-7F4F2524563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b5d7d81f-98b4-4430-a70b-45567f4fc8c3" xsi:nil="true"/>
    <SharedWithUsers xmlns="c84981f5-95ca-4db0-8315-b98c53072e77">
      <UserInfo>
        <DisplayName>Asker Tenhagen</DisplayName>
        <AccountId>435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FBD47B689506489F49B1F981F86D0C" ma:contentTypeVersion="17" ma:contentTypeDescription="Een nieuw document maken." ma:contentTypeScope="" ma:versionID="0863fd476e3881f489694153a04a8d77">
  <xsd:schema xmlns:xsd="http://www.w3.org/2001/XMLSchema" xmlns:xs="http://www.w3.org/2001/XMLSchema" xmlns:p="http://schemas.microsoft.com/office/2006/metadata/properties" xmlns:ns2="c84981f5-95ca-4db0-8315-b98c53072e77" xmlns:ns3="b5d7d81f-98b4-4430-a70b-45567f4fc8c3" targetNamespace="http://schemas.microsoft.com/office/2006/metadata/properties" ma:root="true" ma:fieldsID="a450c798843c2b11dcdfc7074427650c" ns2:_="" ns3:_="">
    <xsd:import namespace="c84981f5-95ca-4db0-8315-b98c53072e77"/>
    <xsd:import namespace="b5d7d81f-98b4-4430-a70b-45567f4fc8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981f5-95ca-4db0-8315-b98c53072e7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d7d81f-98b4-4430-a70b-45567f4fc8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DE7A7-8F77-44B2-B8CA-279086BA966A}">
  <ds:schemaRefs>
    <ds:schemaRef ds:uri="http://purl.org/dc/dcmitype/"/>
    <ds:schemaRef ds:uri="http://www.w3.org/XML/1998/namespace"/>
    <ds:schemaRef ds:uri="http://schemas.microsoft.com/office/2006/documentManagement/types"/>
    <ds:schemaRef ds:uri="a22b3037-d1fe-49a6-a0f9-001708de9d9b"/>
    <ds:schemaRef ds:uri="e3e645f2-6f00-4b27-96f7-a3a27d19d4b6"/>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b5d7d81f-98b4-4430-a70b-45567f4fc8c3"/>
    <ds:schemaRef ds:uri="c84981f5-95ca-4db0-8315-b98c53072e77"/>
  </ds:schemaRefs>
</ds:datastoreItem>
</file>

<file path=customXml/itemProps2.xml><?xml version="1.0" encoding="utf-8"?>
<ds:datastoreItem xmlns:ds="http://schemas.openxmlformats.org/officeDocument/2006/customXml" ds:itemID="{D7EC9619-9F4C-49F5-90EC-91F849087B5E}">
  <ds:schemaRefs>
    <ds:schemaRef ds:uri="http://schemas.microsoft.com/sharepoint/v3/contenttype/forms"/>
  </ds:schemaRefs>
</ds:datastoreItem>
</file>

<file path=customXml/itemProps3.xml><?xml version="1.0" encoding="utf-8"?>
<ds:datastoreItem xmlns:ds="http://schemas.openxmlformats.org/officeDocument/2006/customXml" ds:itemID="{2232A467-1023-4E0F-9BE3-A483E1151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981f5-95ca-4db0-8315-b98c53072e77"/>
    <ds:schemaRef ds:uri="b5d7d81f-98b4-4430-a70b-45567f4fc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1518</TotalTime>
  <Words>2475</Words>
  <Application>Microsoft Office PowerPoint</Application>
  <PresentationFormat>Breedbeeld</PresentationFormat>
  <Paragraphs>473</Paragraphs>
  <Slides>44</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44</vt:i4>
      </vt:variant>
    </vt:vector>
  </HeadingPairs>
  <TitlesOfParts>
    <vt:vector size="53" baseType="lpstr">
      <vt:lpstr>Arial</vt:lpstr>
      <vt:lpstr>Calibri</vt:lpstr>
      <vt:lpstr>Courier New</vt:lpstr>
      <vt:lpstr>Georgia</vt:lpstr>
      <vt:lpstr>Open s</vt:lpstr>
      <vt:lpstr>Open Sans</vt:lpstr>
      <vt:lpstr>Tahoma</vt:lpstr>
      <vt:lpstr>Verdana</vt:lpstr>
      <vt:lpstr>Kantoorthema</vt:lpstr>
      <vt:lpstr>XBRL &amp; SBR Training</vt:lpstr>
      <vt:lpstr>Inhoudsopgave</vt:lpstr>
      <vt:lpstr>Introductie SBR &amp; XBRL</vt:lpstr>
      <vt:lpstr>Standaarden…</vt:lpstr>
      <vt:lpstr>Standard Business Reporting – Wat is het?</vt:lpstr>
      <vt:lpstr>History XBRL &amp; SBR</vt:lpstr>
      <vt:lpstr>History XBRL &amp; SBR</vt:lpstr>
      <vt:lpstr>Tijdslijn SBR</vt:lpstr>
      <vt:lpstr>SBR – cross-domain</vt:lpstr>
      <vt:lpstr>SBR – Governance</vt:lpstr>
      <vt:lpstr>SBR Nexus</vt:lpstr>
      <vt:lpstr>Digitalisering in andere landen</vt:lpstr>
      <vt:lpstr>Difference SBR and XBRL in other countries?</vt:lpstr>
      <vt:lpstr>Verschil XBRL in Nederland en XBRL in andere landen?</vt:lpstr>
      <vt:lpstr>Taxonomieën</vt:lpstr>
      <vt:lpstr>Taxonomieën</vt:lpstr>
      <vt:lpstr>Taxonomieën</vt:lpstr>
      <vt:lpstr>Dutch taxonomies</vt:lpstr>
      <vt:lpstr>Financieren Taxonomie (FT)</vt:lpstr>
      <vt:lpstr>Vastgoed Taxonomie (VT)</vt:lpstr>
      <vt:lpstr>De kruisjestabel en wat vind je daar…</vt:lpstr>
      <vt:lpstr>….Rapportages….</vt:lpstr>
      <vt:lpstr>…Concepten….</vt:lpstr>
      <vt:lpstr>Verbeterde documentatie</vt:lpstr>
      <vt:lpstr>Uitdagingen</vt:lpstr>
      <vt:lpstr>Bronnen</vt:lpstr>
      <vt:lpstr>XML versus XBRL</vt:lpstr>
      <vt:lpstr>XBRL file structure explanation XML is the basis</vt:lpstr>
      <vt:lpstr>XBRL adds restrictions for uniform taxonomy structures</vt:lpstr>
      <vt:lpstr>Taxonomy contains possible concepts</vt:lpstr>
      <vt:lpstr>A taxonomy is a combination of elements and structure</vt:lpstr>
      <vt:lpstr>Overview of XBRL file dependencies</vt:lpstr>
      <vt:lpstr>Validaties XBRL</vt:lpstr>
      <vt:lpstr>Proces &amp; techniek</vt:lpstr>
      <vt:lpstr>CERTIFICATEN</vt:lpstr>
      <vt:lpstr>De keten van SBR Nexus &amp; certificaten</vt:lpstr>
      <vt:lpstr>RSA cryptography</vt:lpstr>
      <vt:lpstr>Waarom Public Key Infrastructure (PKI)?</vt:lpstr>
      <vt:lpstr>Certificaten</vt:lpstr>
      <vt:lpstr>Certificaten</vt:lpstr>
      <vt:lpstr>Typen certificaten</vt:lpstr>
      <vt:lpstr>KOPPELVLAKKEN</vt:lpstr>
      <vt:lpstr>Koppelvlakspecificatie</vt:lpstr>
      <vt:lpstr>Infrastructuur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Kennissessie</dc:title>
  <dc:creator>Berry de Graaf</dc:creator>
  <cp:lastModifiedBy>Martin Bonvanie</cp:lastModifiedBy>
  <cp:revision>25</cp:revision>
  <dcterms:created xsi:type="dcterms:W3CDTF">2020-07-16T08:16:28Z</dcterms:created>
  <dcterms:modified xsi:type="dcterms:W3CDTF">2021-02-15T11:24:12Z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0x010100EDFBD47B689506489F49B1F981F86D0C</vt:lpwstr>
  </property>
</Properties>
</file>